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6" r:id="rId10"/>
    <p:sldId id="260" r:id="rId11"/>
    <p:sldId id="261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11" Type="http://schemas.openxmlformats.org/officeDocument/2006/relationships/image" Target="../media/image11.wmf"/><Relationship Id="rId5" Type="http://schemas.openxmlformats.org/officeDocument/2006/relationships/image" Target="../media/image5.wmf"/><Relationship Id="rId10" Type="http://schemas.openxmlformats.org/officeDocument/2006/relationships/image" Target="../media/image10.wmf"/><Relationship Id="rId4" Type="http://schemas.openxmlformats.org/officeDocument/2006/relationships/image" Target="../media/image4.wmf"/><Relationship Id="rId9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oleObject" Target="../embeddings/oleObject11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12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3.bin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4"/>
          <p:cNvSpPr txBox="1">
            <a:spLocks noChangeArrowheads="1"/>
          </p:cNvSpPr>
          <p:nvPr/>
        </p:nvSpPr>
        <p:spPr bwMode="auto">
          <a:xfrm>
            <a:off x="928688" y="2143125"/>
            <a:ext cx="7786687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0500" b="1">
                <a:solidFill>
                  <a:srgbClr val="0070C0"/>
                </a:solidFill>
                <a:latin typeface="Segoe Script" pitchFamily="34" charset="0"/>
              </a:rPr>
              <a:t>Классная работа</a:t>
            </a:r>
          </a:p>
        </p:txBody>
      </p:sp>
      <p:sp>
        <p:nvSpPr>
          <p:cNvPr id="5123" name="TextBox 5"/>
          <p:cNvSpPr txBox="1">
            <a:spLocks noChangeArrowheads="1"/>
          </p:cNvSpPr>
          <p:nvPr/>
        </p:nvSpPr>
        <p:spPr bwMode="auto">
          <a:xfrm>
            <a:off x="4572000" y="428625"/>
            <a:ext cx="500062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b="1" smtClean="0">
                <a:solidFill>
                  <a:srgbClr val="0070C0"/>
                </a:solidFill>
                <a:latin typeface="Segoe Script" pitchFamily="34" charset="0"/>
              </a:rPr>
              <a:t>04.02.13.</a:t>
            </a:r>
            <a:endParaRPr lang="ru-RU" sz="6600" b="1" dirty="0">
              <a:solidFill>
                <a:srgbClr val="0070C0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ВНИМАНИЕ!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sz="4400" b="1" dirty="0" smtClean="0"/>
              <a:t>ПОМЕНЯЙТЕСЬ ТЕТРАДЯМИ С СОСЕДОМ</a:t>
            </a:r>
            <a:r>
              <a:rPr lang="ru-RU" sz="4400" dirty="0" smtClean="0"/>
              <a:t>, </a:t>
            </a:r>
          </a:p>
          <a:p>
            <a:pPr>
              <a:buFont typeface="Wingdings" pitchFamily="2" charset="2"/>
              <a:buChar char="q"/>
            </a:pPr>
            <a:r>
              <a:rPr lang="ru-RU" sz="4400" b="1" dirty="0" smtClean="0"/>
              <a:t>ПРОВЕРЬТЕ ПРАВИЛЬНОСТЬ ВЫПОЛНЕНИЯ ЗАДАНИЙ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5124" name="Picture 2" descr="F:\оля\информатика 3-4\Рисунки\Рисунок6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2" y="0"/>
            <a:ext cx="1643062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1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4214818"/>
            <a:ext cx="1181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>
                <a:solidFill>
                  <a:schemeClr val="accent2">
                    <a:lumMod val="75000"/>
                  </a:schemeClr>
                </a:solidFill>
              </a:rPr>
              <a:t>ПРОВЕРЬ СЕБЯ!</a:t>
            </a:r>
            <a:endParaRPr lang="ru-RU" sz="7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7200" b="1" dirty="0" smtClean="0"/>
              <a:t>_</a:t>
            </a:r>
            <a:r>
              <a:rPr lang="ru-RU" sz="7200" dirty="0" smtClean="0"/>
              <a:t> </a:t>
            </a:r>
            <a:r>
              <a:rPr lang="en-US" sz="7200" dirty="0" smtClean="0">
                <a:latin typeface="Arial"/>
                <a:cs typeface="Arial"/>
              </a:rPr>
              <a:t>ʌ</a:t>
            </a:r>
            <a:r>
              <a:rPr lang="ru-RU" sz="7200" dirty="0" smtClean="0">
                <a:latin typeface="Arial"/>
                <a:cs typeface="Arial"/>
              </a:rPr>
              <a:t> _ </a:t>
            </a:r>
            <a:r>
              <a:rPr lang="en-US" sz="7200" dirty="0" smtClean="0">
                <a:latin typeface="Arial"/>
                <a:cs typeface="Arial"/>
              </a:rPr>
              <a:t>ʌ</a:t>
            </a:r>
            <a:r>
              <a:rPr lang="ru-RU" sz="7200" dirty="0" smtClean="0">
                <a:latin typeface="Arial"/>
                <a:cs typeface="Arial"/>
              </a:rPr>
              <a:t> </a:t>
            </a:r>
            <a:r>
              <a:rPr lang="en-US" sz="7200" dirty="0" smtClean="0">
                <a:latin typeface="Arial"/>
                <a:cs typeface="Arial"/>
              </a:rPr>
              <a:t>ʌ</a:t>
            </a:r>
            <a:endParaRPr lang="ru-RU" sz="7200" dirty="0" smtClean="0"/>
          </a:p>
          <a:p>
            <a:pPr>
              <a:buFont typeface="Wingdings" pitchFamily="2" charset="2"/>
              <a:buChar char="q"/>
            </a:pPr>
            <a:r>
              <a:rPr lang="ru-RU" b="1" dirty="0" smtClean="0"/>
              <a:t> ни одной ошибки – </a:t>
            </a:r>
            <a:r>
              <a:rPr lang="ru-RU" dirty="0" smtClean="0"/>
              <a:t>оценка </a:t>
            </a:r>
            <a:r>
              <a:rPr lang="ru-RU" b="1" dirty="0" smtClean="0">
                <a:solidFill>
                  <a:srgbClr val="FF0000"/>
                </a:solidFill>
              </a:rPr>
              <a:t>«5»</a:t>
            </a:r>
            <a:r>
              <a:rPr lang="ru-RU" b="1" dirty="0" smtClean="0"/>
              <a:t>,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/>
              <a:t> одна ошибка – </a:t>
            </a:r>
            <a:r>
              <a:rPr lang="ru-RU" dirty="0" smtClean="0"/>
              <a:t>оценка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00CC00"/>
                </a:solidFill>
              </a:rPr>
              <a:t>«4»</a:t>
            </a:r>
            <a:r>
              <a:rPr lang="ru-RU" b="1" dirty="0" smtClean="0"/>
              <a:t>,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/>
              <a:t> две ошибки – </a:t>
            </a:r>
            <a:r>
              <a:rPr lang="ru-RU" dirty="0" smtClean="0"/>
              <a:t>оценка </a:t>
            </a:r>
            <a:r>
              <a:rPr lang="ru-RU" b="1" dirty="0" smtClean="0">
                <a:solidFill>
                  <a:srgbClr val="800080"/>
                </a:solidFill>
              </a:rPr>
              <a:t>«3»</a:t>
            </a:r>
            <a:r>
              <a:rPr lang="ru-RU" b="1" dirty="0" smtClean="0"/>
              <a:t>,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/>
              <a:t> более двух ошибок – </a:t>
            </a:r>
            <a:r>
              <a:rPr lang="ru-RU" dirty="0" smtClean="0"/>
              <a:t>оценка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002060"/>
                </a:solidFill>
              </a:rPr>
              <a:t>«2»</a:t>
            </a:r>
            <a:r>
              <a:rPr lang="ru-RU" b="1" dirty="0" smtClean="0"/>
              <a:t>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умный птиц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9454" y="1428736"/>
            <a:ext cx="1950827" cy="2646622"/>
          </a:xfrm>
          <a:prstGeom prst="rect">
            <a:avLst/>
          </a:prstGeo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7030A0"/>
                </a:solidFill>
                <a:latin typeface="Comic Sans MS" pitchFamily="66" charset="0"/>
              </a:rPr>
              <a:t>Решите уравнения</a:t>
            </a:r>
            <a:endParaRPr lang="ru-RU" sz="66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graphicFrame>
        <p:nvGraphicFramePr>
          <p:cNvPr id="10256" name="Object 16"/>
          <p:cNvGraphicFramePr>
            <a:graphicFrameLocks noChangeAspect="1"/>
          </p:cNvGraphicFramePr>
          <p:nvPr/>
        </p:nvGraphicFramePr>
        <p:xfrm>
          <a:off x="571472" y="1428736"/>
          <a:ext cx="2974975" cy="844550"/>
        </p:xfrm>
        <a:graphic>
          <a:graphicData uri="http://schemas.openxmlformats.org/presentationml/2006/ole">
            <p:oleObj spid="_x0000_s2050" name="Формула" r:id="rId3" imgW="711000" imgH="203040" progId="Equation.3">
              <p:embed/>
            </p:oleObj>
          </a:graphicData>
        </a:graphic>
      </p:graphicFrame>
      <p:graphicFrame>
        <p:nvGraphicFramePr>
          <p:cNvPr id="5" name="Object 16"/>
          <p:cNvGraphicFramePr>
            <a:graphicFrameLocks noChangeAspect="1"/>
          </p:cNvGraphicFramePr>
          <p:nvPr/>
        </p:nvGraphicFramePr>
        <p:xfrm>
          <a:off x="1463675" y="2357438"/>
          <a:ext cx="2762250" cy="844550"/>
        </p:xfrm>
        <a:graphic>
          <a:graphicData uri="http://schemas.openxmlformats.org/presentationml/2006/ole">
            <p:oleObj spid="_x0000_s2051" name="Формула" r:id="rId4" imgW="660240" imgH="203040" progId="Equation.3">
              <p:embed/>
            </p:oleObj>
          </a:graphicData>
        </a:graphic>
      </p:graphicFrame>
      <p:graphicFrame>
        <p:nvGraphicFramePr>
          <p:cNvPr id="6" name="Object 16"/>
          <p:cNvGraphicFramePr>
            <a:graphicFrameLocks noChangeAspect="1"/>
          </p:cNvGraphicFramePr>
          <p:nvPr/>
        </p:nvGraphicFramePr>
        <p:xfrm>
          <a:off x="2014538" y="3357563"/>
          <a:ext cx="3878262" cy="844550"/>
        </p:xfrm>
        <a:graphic>
          <a:graphicData uri="http://schemas.openxmlformats.org/presentationml/2006/ole">
            <p:oleObj spid="_x0000_s2052" name="Формула" r:id="rId5" imgW="927000" imgH="203040" progId="Equation.3">
              <p:embed/>
            </p:oleObj>
          </a:graphicData>
        </a:graphic>
      </p:graphicFrame>
      <p:graphicFrame>
        <p:nvGraphicFramePr>
          <p:cNvPr id="7" name="Object 16"/>
          <p:cNvGraphicFramePr>
            <a:graphicFrameLocks noChangeAspect="1"/>
          </p:cNvGraphicFramePr>
          <p:nvPr/>
        </p:nvGraphicFramePr>
        <p:xfrm>
          <a:off x="3265488" y="4357688"/>
          <a:ext cx="3346450" cy="844550"/>
        </p:xfrm>
        <a:graphic>
          <a:graphicData uri="http://schemas.openxmlformats.org/presentationml/2006/ole">
            <p:oleObj spid="_x0000_s2053" name="Формула" r:id="rId6" imgW="799920" imgH="203040" progId="Equation.3">
              <p:embed/>
            </p:oleObj>
          </a:graphicData>
        </a:graphic>
      </p:graphicFrame>
      <p:graphicFrame>
        <p:nvGraphicFramePr>
          <p:cNvPr id="8" name="Object 16"/>
          <p:cNvGraphicFramePr>
            <a:graphicFrameLocks noChangeAspect="1"/>
          </p:cNvGraphicFramePr>
          <p:nvPr/>
        </p:nvGraphicFramePr>
        <p:xfrm>
          <a:off x="4170363" y="4929188"/>
          <a:ext cx="4089400" cy="1636712"/>
        </p:xfrm>
        <a:graphic>
          <a:graphicData uri="http://schemas.openxmlformats.org/presentationml/2006/ole">
            <p:oleObj spid="_x0000_s2054" name="Формула" r:id="rId7" imgW="977760" imgH="393480" progId="Equation.3">
              <p:embed/>
            </p:oleObj>
          </a:graphicData>
        </a:graphic>
      </p:graphicFrame>
      <p:pic>
        <p:nvPicPr>
          <p:cNvPr id="9" name="Рисунок 8" descr="птенец.jp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0694" y="1000108"/>
            <a:ext cx="3286116" cy="3286116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188913"/>
            <a:ext cx="8196262" cy="1008062"/>
          </a:xfrm>
        </p:spPr>
        <p:txBody>
          <a:bodyPr>
            <a:noAutofit/>
          </a:bodyPr>
          <a:lstStyle/>
          <a:p>
            <a:pPr eaLnBrk="1" hangingPunct="1"/>
            <a:r>
              <a:rPr lang="ru-RU" sz="3200" b="1" dirty="0" smtClean="0">
                <a:solidFill>
                  <a:srgbClr val="7030A0"/>
                </a:solidFill>
                <a:latin typeface="Comic Sans MS" pitchFamily="66" charset="0"/>
              </a:rPr>
              <a:t>Поставьте вместо  * такое число, чтобы получилось верное равенство: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357313"/>
            <a:ext cx="6851650" cy="5184775"/>
          </a:xfrm>
        </p:spPr>
        <p:txBody>
          <a:bodyPr numCol="2" spcCol="396000"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dirty="0" smtClean="0"/>
              <a:t>а) – ( – *) = 4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800" dirty="0" smtClean="0"/>
          </a:p>
          <a:p>
            <a:pPr>
              <a:lnSpc>
                <a:spcPct val="90000"/>
              </a:lnSpc>
              <a:buNone/>
            </a:pPr>
            <a:r>
              <a:rPr lang="ru-RU" sz="2800" dirty="0" smtClean="0"/>
              <a:t>б) – (– (– 8))= * </a:t>
            </a:r>
            <a:r>
              <a:rPr lang="ru-RU" sz="2800" u="sng" dirty="0" smtClean="0"/>
              <a:t>        </a:t>
            </a:r>
            <a:r>
              <a:rPr lang="ru-RU" sz="2800" dirty="0" smtClean="0"/>
              <a:t>        </a:t>
            </a:r>
            <a:r>
              <a:rPr lang="ru-RU" sz="2800" u="sng" dirty="0" smtClean="0"/>
              <a:t>        </a:t>
            </a:r>
            <a:endParaRPr lang="ru-RU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dirty="0" smtClean="0"/>
              <a:t>в)  – ( –7 )= *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800" dirty="0" smtClean="0"/>
          </a:p>
          <a:p>
            <a:pPr>
              <a:lnSpc>
                <a:spcPct val="90000"/>
              </a:lnSpc>
              <a:buNone/>
            </a:pPr>
            <a:r>
              <a:rPr lang="ru-RU" sz="2800" dirty="0" smtClean="0"/>
              <a:t>г) – (*) =  9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dirty="0" err="1" smtClean="0"/>
              <a:t>д</a:t>
            </a:r>
            <a:r>
              <a:rPr lang="ru-RU" sz="2800" dirty="0" smtClean="0"/>
              <a:t>)</a:t>
            </a:r>
            <a:r>
              <a:rPr lang="en-US" sz="2800" dirty="0" smtClean="0"/>
              <a:t>  – </a:t>
            </a:r>
            <a:r>
              <a:rPr lang="ru-RU" sz="2800" dirty="0" smtClean="0"/>
              <a:t>* = 0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dirty="0" smtClean="0"/>
              <a:t>е)</a:t>
            </a:r>
            <a:r>
              <a:rPr lang="en-US" sz="2800" dirty="0" smtClean="0"/>
              <a:t> </a:t>
            </a:r>
            <a:r>
              <a:rPr lang="ru-RU" sz="2800" dirty="0" smtClean="0"/>
              <a:t>2 </a:t>
            </a:r>
            <a:r>
              <a:rPr lang="en-US" sz="2800" dirty="0" smtClean="0"/>
              <a:t>=  – </a:t>
            </a:r>
            <a:r>
              <a:rPr lang="ru-RU" sz="2800" dirty="0" smtClean="0"/>
              <a:t>*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800" dirty="0" smtClean="0"/>
          </a:p>
        </p:txBody>
      </p:sp>
      <p:pic>
        <p:nvPicPr>
          <p:cNvPr id="3078" name="Рисунок 5" descr="думающий мальчик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000240"/>
            <a:ext cx="3714776" cy="3872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>
                <a:solidFill>
                  <a:srgbClr val="7030A0"/>
                </a:solidFill>
                <a:latin typeface="Comic Sans MS" pitchFamily="66" charset="0"/>
              </a:rPr>
              <a:t>Закрепление изученного материала</a:t>
            </a:r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6000" b="1" dirty="0" smtClean="0">
                <a:latin typeface="Comic Sans MS" pitchFamily="66" charset="0"/>
              </a:rPr>
              <a:t>№ </a:t>
            </a:r>
            <a:r>
              <a:rPr lang="ru-RU" sz="6000" b="1" dirty="0" smtClean="0">
                <a:solidFill>
                  <a:srgbClr val="FF0000"/>
                </a:solidFill>
                <a:latin typeface="Comic Sans MS" pitchFamily="66" charset="0"/>
              </a:rPr>
              <a:t>929</a:t>
            </a:r>
            <a:r>
              <a:rPr lang="ru-RU" sz="6000" b="1" dirty="0" smtClean="0">
                <a:latin typeface="Comic Sans MS" pitchFamily="66" charset="0"/>
              </a:rPr>
              <a:t>,стр. 156</a:t>
            </a:r>
          </a:p>
          <a:p>
            <a:pPr>
              <a:buFontTx/>
              <a:buNone/>
            </a:pPr>
            <a:r>
              <a:rPr lang="ru-RU" sz="6000" b="1" dirty="0" smtClean="0">
                <a:latin typeface="Comic Sans MS" pitchFamily="66" charset="0"/>
              </a:rPr>
              <a:t>№ </a:t>
            </a:r>
            <a:r>
              <a:rPr lang="ru-RU" sz="6000" b="1" dirty="0" smtClean="0">
                <a:solidFill>
                  <a:srgbClr val="FF0000"/>
                </a:solidFill>
                <a:latin typeface="Comic Sans MS" pitchFamily="66" charset="0"/>
              </a:rPr>
              <a:t>940 </a:t>
            </a:r>
            <a:r>
              <a:rPr lang="ru-RU" sz="6000" b="1" dirty="0" smtClean="0">
                <a:latin typeface="Comic Sans MS" pitchFamily="66" charset="0"/>
              </a:rPr>
              <a:t>стр. 157,</a:t>
            </a:r>
          </a:p>
          <a:p>
            <a:pPr>
              <a:buFontTx/>
              <a:buNone/>
            </a:pPr>
            <a:r>
              <a:rPr lang="ru-RU" sz="6000" b="1" dirty="0" smtClean="0">
                <a:latin typeface="Comic Sans MS" pitchFamily="66" charset="0"/>
              </a:rPr>
              <a:t>№ </a:t>
            </a:r>
            <a:r>
              <a:rPr lang="ru-RU" sz="6000" b="1" dirty="0" smtClean="0">
                <a:solidFill>
                  <a:srgbClr val="FF0000"/>
                </a:solidFill>
                <a:latin typeface="Comic Sans MS" pitchFamily="66" charset="0"/>
              </a:rPr>
              <a:t>936 </a:t>
            </a:r>
            <a:r>
              <a:rPr lang="ru-RU" sz="6000" b="1" dirty="0" smtClean="0">
                <a:latin typeface="Comic Sans MS" pitchFamily="66" charset="0"/>
              </a:rPr>
              <a:t>стр. 157.</a:t>
            </a:r>
          </a:p>
        </p:txBody>
      </p:sp>
      <p:pic>
        <p:nvPicPr>
          <p:cNvPr id="18436" name="Рисунок 3" descr="девочка у доски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3643313"/>
            <a:ext cx="2154238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186737" cy="113188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66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</a:t>
            </a:r>
            <a:endParaRPr lang="ru-RU" sz="6600" b="1" dirty="0">
              <a:solidFill>
                <a:srgbClr val="CC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699" name="TextBox 3"/>
          <p:cNvSpPr txBox="1">
            <a:spLocks noChangeArrowheads="1"/>
          </p:cNvSpPr>
          <p:nvPr/>
        </p:nvSpPr>
        <p:spPr bwMode="auto">
          <a:xfrm>
            <a:off x="500063" y="1428750"/>
            <a:ext cx="8001000" cy="477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latin typeface="Comic Sans MS" pitchFamily="66" charset="0"/>
              </a:rPr>
              <a:t>п. 27, определения</a:t>
            </a:r>
          </a:p>
          <a:p>
            <a:r>
              <a:rPr lang="ru-RU" sz="6600" b="1" dirty="0">
                <a:latin typeface="Comic Sans MS" pitchFamily="66" charset="0"/>
              </a:rPr>
              <a:t>№ </a:t>
            </a:r>
            <a:r>
              <a:rPr lang="ru-RU" sz="6600" b="1" dirty="0" smtClean="0">
                <a:solidFill>
                  <a:srgbClr val="FF0000"/>
                </a:solidFill>
                <a:latin typeface="Comic Sans MS" pitchFamily="66" charset="0"/>
              </a:rPr>
              <a:t>944</a:t>
            </a:r>
            <a:r>
              <a:rPr lang="ru-RU" sz="6600" b="1" dirty="0" smtClean="0">
                <a:latin typeface="Comic Sans MS" pitchFamily="66" charset="0"/>
              </a:rPr>
              <a:t>, </a:t>
            </a:r>
            <a:endParaRPr lang="ru-RU" sz="6600" b="1" dirty="0">
              <a:latin typeface="Comic Sans MS" pitchFamily="66" charset="0"/>
            </a:endParaRPr>
          </a:p>
          <a:p>
            <a:r>
              <a:rPr lang="ru-RU" sz="6600" b="1" dirty="0">
                <a:latin typeface="Comic Sans MS" pitchFamily="66" charset="0"/>
              </a:rPr>
              <a:t>№ </a:t>
            </a:r>
            <a:r>
              <a:rPr lang="ru-RU" sz="6600" b="1" dirty="0">
                <a:solidFill>
                  <a:srgbClr val="FF0000"/>
                </a:solidFill>
                <a:latin typeface="Comic Sans MS" pitchFamily="66" charset="0"/>
              </a:rPr>
              <a:t>945</a:t>
            </a:r>
            <a:r>
              <a:rPr lang="ru-RU" sz="6600" b="1" dirty="0">
                <a:latin typeface="Comic Sans MS" pitchFamily="66" charset="0"/>
              </a:rPr>
              <a:t> </a:t>
            </a:r>
            <a:r>
              <a:rPr lang="ru-RU" sz="6600" b="1" dirty="0" smtClean="0">
                <a:latin typeface="Comic Sans MS" pitchFamily="66" charset="0"/>
              </a:rPr>
              <a:t>(</a:t>
            </a:r>
            <a:r>
              <a:rPr lang="ru-RU" sz="6600" b="1" dirty="0" err="1" smtClean="0">
                <a:latin typeface="Comic Sans MS" pitchFamily="66" charset="0"/>
              </a:rPr>
              <a:t>в,г</a:t>
            </a:r>
            <a:r>
              <a:rPr lang="ru-RU" sz="6600" b="1" dirty="0" smtClean="0">
                <a:latin typeface="Comic Sans MS" pitchFamily="66" charset="0"/>
              </a:rPr>
              <a:t>),</a:t>
            </a:r>
            <a:endParaRPr lang="ru-RU" sz="6600" b="1" dirty="0">
              <a:latin typeface="Comic Sans MS" pitchFamily="66" charset="0"/>
            </a:endParaRPr>
          </a:p>
          <a:p>
            <a:r>
              <a:rPr lang="ru-RU" sz="6600" b="1" dirty="0">
                <a:latin typeface="Comic Sans MS" pitchFamily="66" charset="0"/>
              </a:rPr>
              <a:t>№ </a:t>
            </a:r>
            <a:r>
              <a:rPr lang="ru-RU" sz="6600" b="1" dirty="0" smtClean="0">
                <a:solidFill>
                  <a:srgbClr val="FF0000"/>
                </a:solidFill>
                <a:latin typeface="Comic Sans MS" pitchFamily="66" charset="0"/>
              </a:rPr>
              <a:t>947</a:t>
            </a:r>
            <a:r>
              <a:rPr lang="ru-RU" sz="6600" b="1" dirty="0" smtClean="0">
                <a:latin typeface="Comic Sans MS" pitchFamily="66" charset="0"/>
              </a:rPr>
              <a:t>,</a:t>
            </a:r>
            <a:endParaRPr lang="ru-RU" sz="6600" b="1" dirty="0">
              <a:latin typeface="Comic Sans MS" pitchFamily="66" charset="0"/>
            </a:endParaRPr>
          </a:p>
          <a:p>
            <a:r>
              <a:rPr lang="ru-RU" sz="6600" b="1" dirty="0">
                <a:latin typeface="Comic Sans MS" pitchFamily="66" charset="0"/>
              </a:rPr>
              <a:t>№</a:t>
            </a:r>
            <a:r>
              <a:rPr lang="ru-RU" sz="6600" b="1" dirty="0">
                <a:solidFill>
                  <a:srgbClr val="FF0000"/>
                </a:solidFill>
                <a:latin typeface="Comic Sans MS" pitchFamily="66" charset="0"/>
              </a:rPr>
              <a:t> 949</a:t>
            </a:r>
            <a:r>
              <a:rPr lang="ru-RU" sz="4800" b="1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6600" b="1" dirty="0" smtClean="0">
                <a:latin typeface="Comic Sans MS" pitchFamily="66" charset="0"/>
              </a:rPr>
              <a:t>(б).</a:t>
            </a:r>
            <a:endParaRPr lang="ru-RU" sz="6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70463" y="3143250"/>
            <a:ext cx="4173537" cy="348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Овал 25"/>
          <p:cNvSpPr/>
          <p:nvPr/>
        </p:nvSpPr>
        <p:spPr>
          <a:xfrm>
            <a:off x="2500298" y="2857496"/>
            <a:ext cx="1071570" cy="1714512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6215074" y="2000240"/>
            <a:ext cx="1500198" cy="178595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3714744" y="2071678"/>
            <a:ext cx="1000132" cy="178595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7858148" y="1785926"/>
            <a:ext cx="1285852" cy="71438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4786314" y="3429000"/>
            <a:ext cx="1643074" cy="1000132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4714876" y="1643050"/>
            <a:ext cx="1500198" cy="85725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7215206" y="3571876"/>
            <a:ext cx="1500166" cy="857256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0" y="3214686"/>
            <a:ext cx="1500166" cy="857256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2428860" y="1571612"/>
            <a:ext cx="1500166" cy="857256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1142976" y="2428868"/>
            <a:ext cx="1285884" cy="785818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85720" y="1571612"/>
            <a:ext cx="1071570" cy="785818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atin typeface="Comic Sans MS" pitchFamily="66" charset="0"/>
              </a:rPr>
              <a:t>Посмотрите и запомните числа</a:t>
            </a:r>
            <a:endParaRPr lang="ru-RU" b="1" dirty="0">
              <a:latin typeface="Comic Sans MS" pitchFamily="66" charset="0"/>
            </a:endParaRPr>
          </a:p>
        </p:txBody>
      </p:sp>
      <p:graphicFrame>
        <p:nvGraphicFramePr>
          <p:cNvPr id="10256" name="Object 16"/>
          <p:cNvGraphicFramePr>
            <a:graphicFrameLocks noChangeAspect="1"/>
          </p:cNvGraphicFramePr>
          <p:nvPr/>
        </p:nvGraphicFramePr>
        <p:xfrm>
          <a:off x="214282" y="1571612"/>
          <a:ext cx="1116012" cy="844550"/>
        </p:xfrm>
        <a:graphic>
          <a:graphicData uri="http://schemas.openxmlformats.org/presentationml/2006/ole">
            <p:oleObj spid="_x0000_s1026" name="Формула" r:id="rId3" imgW="266400" imgH="203040" progId="Equation.3">
              <p:embed/>
            </p:oleObj>
          </a:graphicData>
        </a:graphic>
      </p:graphicFrame>
      <p:graphicFrame>
        <p:nvGraphicFramePr>
          <p:cNvPr id="5" name="Object 16"/>
          <p:cNvGraphicFramePr>
            <a:graphicFrameLocks noChangeAspect="1"/>
          </p:cNvGraphicFramePr>
          <p:nvPr/>
        </p:nvGraphicFramePr>
        <p:xfrm>
          <a:off x="1214414" y="2357430"/>
          <a:ext cx="1328738" cy="844550"/>
        </p:xfrm>
        <a:graphic>
          <a:graphicData uri="http://schemas.openxmlformats.org/presentationml/2006/ole">
            <p:oleObj spid="_x0000_s1027" name="Формула" r:id="rId4" imgW="317160" imgH="203040" progId="Equation.3">
              <p:embed/>
            </p:oleObj>
          </a:graphicData>
        </a:graphic>
      </p:graphicFrame>
      <p:graphicFrame>
        <p:nvGraphicFramePr>
          <p:cNvPr id="6" name="Object 16"/>
          <p:cNvGraphicFramePr>
            <a:graphicFrameLocks noChangeAspect="1"/>
          </p:cNvGraphicFramePr>
          <p:nvPr/>
        </p:nvGraphicFramePr>
        <p:xfrm>
          <a:off x="2659063" y="1571625"/>
          <a:ext cx="1009650" cy="844550"/>
        </p:xfrm>
        <a:graphic>
          <a:graphicData uri="http://schemas.openxmlformats.org/presentationml/2006/ole">
            <p:oleObj spid="_x0000_s1028" name="Формула" r:id="rId5" imgW="241200" imgH="203040" progId="Equation.3">
              <p:embed/>
            </p:oleObj>
          </a:graphicData>
        </a:graphic>
      </p:graphicFrame>
      <p:graphicFrame>
        <p:nvGraphicFramePr>
          <p:cNvPr id="7" name="Object 16"/>
          <p:cNvGraphicFramePr>
            <a:graphicFrameLocks noChangeAspect="1"/>
          </p:cNvGraphicFramePr>
          <p:nvPr/>
        </p:nvGraphicFramePr>
        <p:xfrm>
          <a:off x="3643306" y="2000240"/>
          <a:ext cx="1169988" cy="1636712"/>
        </p:xfrm>
        <a:graphic>
          <a:graphicData uri="http://schemas.openxmlformats.org/presentationml/2006/ole">
            <p:oleObj spid="_x0000_s1029" name="Формула" r:id="rId6" imgW="279360" imgH="393480" progId="Equation.3">
              <p:embed/>
            </p:oleObj>
          </a:graphicData>
        </a:graphic>
      </p:graphicFrame>
      <p:graphicFrame>
        <p:nvGraphicFramePr>
          <p:cNvPr id="8" name="Object 16"/>
          <p:cNvGraphicFramePr>
            <a:graphicFrameLocks noChangeAspect="1"/>
          </p:cNvGraphicFramePr>
          <p:nvPr/>
        </p:nvGraphicFramePr>
        <p:xfrm>
          <a:off x="4643438" y="1571612"/>
          <a:ext cx="1595438" cy="844550"/>
        </p:xfrm>
        <a:graphic>
          <a:graphicData uri="http://schemas.openxmlformats.org/presentationml/2006/ole">
            <p:oleObj spid="_x0000_s1030" name="Формула" r:id="rId7" imgW="380880" imgH="203040" progId="Equation.3">
              <p:embed/>
            </p:oleObj>
          </a:graphicData>
        </a:graphic>
      </p:graphicFrame>
      <p:graphicFrame>
        <p:nvGraphicFramePr>
          <p:cNvPr id="9" name="Object 16"/>
          <p:cNvGraphicFramePr>
            <a:graphicFrameLocks noChangeAspect="1"/>
          </p:cNvGraphicFramePr>
          <p:nvPr/>
        </p:nvGraphicFramePr>
        <p:xfrm>
          <a:off x="6072198" y="2071678"/>
          <a:ext cx="1701800" cy="1636712"/>
        </p:xfrm>
        <a:graphic>
          <a:graphicData uri="http://schemas.openxmlformats.org/presentationml/2006/ole">
            <p:oleObj spid="_x0000_s1031" name="Формула" r:id="rId8" imgW="406080" imgH="393480" progId="Equation.3">
              <p:embed/>
            </p:oleObj>
          </a:graphicData>
        </a:graphic>
      </p:graphicFrame>
      <p:graphicFrame>
        <p:nvGraphicFramePr>
          <p:cNvPr id="10" name="Object 16"/>
          <p:cNvGraphicFramePr>
            <a:graphicFrameLocks noChangeAspect="1"/>
          </p:cNvGraphicFramePr>
          <p:nvPr/>
        </p:nvGraphicFramePr>
        <p:xfrm>
          <a:off x="8015288" y="1681163"/>
          <a:ext cx="957262" cy="844550"/>
        </p:xfrm>
        <a:graphic>
          <a:graphicData uri="http://schemas.openxmlformats.org/presentationml/2006/ole">
            <p:oleObj spid="_x0000_s1032" name="Формула" r:id="rId9" imgW="228600" imgH="203040" progId="Equation.3">
              <p:embed/>
            </p:oleObj>
          </a:graphicData>
        </a:graphic>
      </p:graphicFrame>
      <p:graphicFrame>
        <p:nvGraphicFramePr>
          <p:cNvPr id="11" name="Object 16"/>
          <p:cNvGraphicFramePr>
            <a:graphicFrameLocks noChangeAspect="1"/>
          </p:cNvGraphicFramePr>
          <p:nvPr/>
        </p:nvGraphicFramePr>
        <p:xfrm>
          <a:off x="-15875" y="3214688"/>
          <a:ext cx="1435100" cy="844550"/>
        </p:xfrm>
        <a:graphic>
          <a:graphicData uri="http://schemas.openxmlformats.org/presentationml/2006/ole">
            <p:oleObj spid="_x0000_s1033" name="Формула" r:id="rId10" imgW="342720" imgH="203040" progId="Equation.3">
              <p:embed/>
            </p:oleObj>
          </a:graphicData>
        </a:graphic>
      </p:graphicFrame>
      <p:graphicFrame>
        <p:nvGraphicFramePr>
          <p:cNvPr id="12" name="Object 16"/>
          <p:cNvGraphicFramePr>
            <a:graphicFrameLocks noChangeAspect="1"/>
          </p:cNvGraphicFramePr>
          <p:nvPr/>
        </p:nvGraphicFramePr>
        <p:xfrm>
          <a:off x="2366963" y="2890838"/>
          <a:ext cx="1276350" cy="1635125"/>
        </p:xfrm>
        <a:graphic>
          <a:graphicData uri="http://schemas.openxmlformats.org/presentationml/2006/ole">
            <p:oleObj spid="_x0000_s1034" name="Формула" r:id="rId11" imgW="304560" imgH="393480" progId="Equation.3">
              <p:embed/>
            </p:oleObj>
          </a:graphicData>
        </a:graphic>
      </p:graphicFrame>
      <p:graphicFrame>
        <p:nvGraphicFramePr>
          <p:cNvPr id="13" name="Object 16"/>
          <p:cNvGraphicFramePr>
            <a:graphicFrameLocks noChangeAspect="1"/>
          </p:cNvGraphicFramePr>
          <p:nvPr/>
        </p:nvGraphicFramePr>
        <p:xfrm>
          <a:off x="4716463" y="3538538"/>
          <a:ext cx="1701800" cy="844550"/>
        </p:xfrm>
        <a:graphic>
          <a:graphicData uri="http://schemas.openxmlformats.org/presentationml/2006/ole">
            <p:oleObj spid="_x0000_s1035" name="Формула" r:id="rId12" imgW="406080" imgH="203040" progId="Equation.3">
              <p:embed/>
            </p:oleObj>
          </a:graphicData>
        </a:graphic>
      </p:graphicFrame>
      <p:graphicFrame>
        <p:nvGraphicFramePr>
          <p:cNvPr id="15" name="Object 16"/>
          <p:cNvGraphicFramePr>
            <a:graphicFrameLocks noChangeAspect="1"/>
          </p:cNvGraphicFramePr>
          <p:nvPr/>
        </p:nvGraphicFramePr>
        <p:xfrm>
          <a:off x="7747000" y="3624263"/>
          <a:ext cx="638175" cy="738187"/>
        </p:xfrm>
        <a:graphic>
          <a:graphicData uri="http://schemas.openxmlformats.org/presentationml/2006/ole">
            <p:oleObj spid="_x0000_s1037" name="Формула" r:id="rId13" imgW="152280" imgH="177480" progId="Equation.3">
              <p:embed/>
            </p:oleObj>
          </a:graphicData>
        </a:graphic>
      </p:graphicFrame>
      <p:sp>
        <p:nvSpPr>
          <p:cNvPr id="27" name="Заголовок 1"/>
          <p:cNvSpPr txBox="1">
            <a:spLocks/>
          </p:cNvSpPr>
          <p:nvPr/>
        </p:nvSpPr>
        <p:spPr>
          <a:xfrm>
            <a:off x="357158" y="4857760"/>
            <a:ext cx="822960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Назовите числа, противоположные данным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20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0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2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4"/>
          <p:cNvSpPr txBox="1">
            <a:spLocks noChangeArrowheads="1"/>
          </p:cNvSpPr>
          <p:nvPr/>
        </p:nvSpPr>
        <p:spPr bwMode="auto">
          <a:xfrm>
            <a:off x="285720" y="2143125"/>
            <a:ext cx="885828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8800" b="1" dirty="0" smtClean="0">
                <a:solidFill>
                  <a:srgbClr val="0070C0"/>
                </a:solidFill>
                <a:latin typeface="Segoe Script" pitchFamily="34" charset="0"/>
              </a:rPr>
              <a:t>Графический </a:t>
            </a:r>
          </a:p>
          <a:p>
            <a:pPr algn="ctr"/>
            <a:r>
              <a:rPr lang="ru-RU" sz="8800" b="1" dirty="0" smtClean="0">
                <a:solidFill>
                  <a:srgbClr val="0070C0"/>
                </a:solidFill>
                <a:latin typeface="Segoe Script" pitchFamily="34" charset="0"/>
              </a:rPr>
              <a:t>диктант</a:t>
            </a:r>
            <a:endParaRPr lang="ru-RU" sz="8800" b="1" dirty="0">
              <a:solidFill>
                <a:srgbClr val="0070C0"/>
              </a:solidFill>
              <a:latin typeface="Segoe Script" pitchFamily="34" charset="0"/>
            </a:endParaRPr>
          </a:p>
        </p:txBody>
      </p:sp>
      <p:pic>
        <p:nvPicPr>
          <p:cNvPr id="6" name="Рисунок 5" descr="думающий мальчик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4414" y="214290"/>
            <a:ext cx="2242831" cy="2338390"/>
          </a:xfrm>
          <a:prstGeom prst="rect">
            <a:avLst/>
          </a:prstGeom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5400" b="1" dirty="0" smtClean="0">
                <a:solidFill>
                  <a:srgbClr val="FF0000"/>
                </a:solidFill>
              </a:rPr>
              <a:t>ИНСТРУКЦИЯ</a:t>
            </a:r>
            <a:br>
              <a:rPr lang="ru-RU" sz="5400" b="1" dirty="0" smtClean="0">
                <a:solidFill>
                  <a:srgbClr val="FF0000"/>
                </a:solidFill>
              </a:rPr>
            </a:b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4400" dirty="0" smtClean="0"/>
              <a:t>Ответу </a:t>
            </a:r>
            <a:r>
              <a:rPr lang="ru-RU" sz="4400" b="1" dirty="0" smtClean="0">
                <a:solidFill>
                  <a:srgbClr val="FF0000"/>
                </a:solidFill>
              </a:rPr>
              <a:t>«ДА» </a:t>
            </a:r>
            <a:r>
              <a:rPr lang="ru-RU" sz="4400" dirty="0" smtClean="0"/>
              <a:t>соответствует значок </a:t>
            </a:r>
            <a:r>
              <a:rPr lang="ru-RU" sz="4400" b="1" dirty="0" smtClean="0">
                <a:solidFill>
                  <a:srgbClr val="7030A0"/>
                </a:solidFill>
              </a:rPr>
              <a:t>–</a:t>
            </a:r>
            <a:r>
              <a:rPr lang="ru-RU" sz="4400" dirty="0" smtClean="0"/>
              <a:t> ,</a:t>
            </a:r>
          </a:p>
          <a:p>
            <a:pPr>
              <a:buFontTx/>
              <a:buNone/>
            </a:pPr>
            <a:r>
              <a:rPr lang="ru-RU" sz="4400" dirty="0" smtClean="0"/>
              <a:t>Ответу </a:t>
            </a:r>
            <a:r>
              <a:rPr lang="ru-RU" sz="4400" b="1" dirty="0" smtClean="0">
                <a:solidFill>
                  <a:srgbClr val="FF0000"/>
                </a:solidFill>
              </a:rPr>
              <a:t>«НЕТ» </a:t>
            </a:r>
            <a:r>
              <a:rPr lang="ru-RU" sz="4400" dirty="0" smtClean="0"/>
              <a:t>соответствует значок </a:t>
            </a:r>
            <a:r>
              <a:rPr lang="en-US" sz="4400" b="1" dirty="0" smtClean="0">
                <a:solidFill>
                  <a:srgbClr val="7030A0"/>
                </a:solidFill>
              </a:rPr>
              <a:t>ʌ</a:t>
            </a:r>
            <a:r>
              <a:rPr lang="ru-RU" sz="4400" b="1" dirty="0" smtClean="0"/>
              <a:t>.</a:t>
            </a:r>
          </a:p>
          <a:p>
            <a:endParaRPr lang="ru-RU" dirty="0"/>
          </a:p>
        </p:txBody>
      </p:sp>
      <p:pic>
        <p:nvPicPr>
          <p:cNvPr id="4" name="Рисунок 3" descr="iмальчикjp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079524" y="3786190"/>
            <a:ext cx="2716453" cy="2889318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latin typeface="Comic Sans MS" pitchFamily="66" charset="0"/>
              </a:rPr>
              <a:t>Задание №1</a:t>
            </a:r>
            <a:endParaRPr lang="ru-RU" sz="7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>
            <a:noAutofit/>
          </a:bodyPr>
          <a:lstStyle/>
          <a:p>
            <a:pPr marL="0" indent="630238">
              <a:buNone/>
            </a:pPr>
            <a:r>
              <a:rPr lang="ru-RU" sz="6000" b="1" dirty="0" smtClean="0">
                <a:latin typeface="Comic Sans MS" pitchFamily="66" charset="0"/>
              </a:rPr>
              <a:t>Два числа, отличающиеся друг от друга только знаком, называются </a:t>
            </a:r>
            <a:r>
              <a:rPr lang="ru-RU" sz="6000" b="1" i="1" dirty="0" smtClean="0">
                <a:solidFill>
                  <a:srgbClr val="C00000"/>
                </a:solidFill>
                <a:latin typeface="Comic Sans MS" pitchFamily="66" charset="0"/>
              </a:rPr>
              <a:t>противоположными.</a:t>
            </a:r>
          </a:p>
          <a:p>
            <a:pPr marL="0" indent="630238">
              <a:buNone/>
            </a:pPr>
            <a:endParaRPr lang="ru-RU" sz="6000" b="1" dirty="0">
              <a:latin typeface="Comic Sans MS" pitchFamily="66" charset="0"/>
            </a:endParaRPr>
          </a:p>
        </p:txBody>
      </p:sp>
      <p:pic>
        <p:nvPicPr>
          <p:cNvPr id="4" name="Рисунок 3" descr="умный птиц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9520" y="357166"/>
            <a:ext cx="1371600" cy="1860804"/>
          </a:xfrm>
          <a:prstGeom prst="rect">
            <a:avLst/>
          </a:prstGeom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latin typeface="Comic Sans MS" pitchFamily="66" charset="0"/>
              </a:rPr>
              <a:t>Задание №2</a:t>
            </a:r>
            <a:endParaRPr lang="ru-RU" sz="7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6000" b="1" dirty="0" smtClean="0">
                <a:latin typeface="Comic Sans MS" pitchFamily="66" charset="0"/>
              </a:rPr>
              <a:t>Существует число   с двумя противоположными числами.</a:t>
            </a:r>
          </a:p>
          <a:p>
            <a:pPr marL="0" indent="630238">
              <a:buNone/>
            </a:pPr>
            <a:endParaRPr lang="ru-RU" sz="6000" b="1" dirty="0">
              <a:latin typeface="Comic Sans MS" pitchFamily="66" charset="0"/>
            </a:endParaRPr>
          </a:p>
        </p:txBody>
      </p:sp>
      <p:pic>
        <p:nvPicPr>
          <p:cNvPr id="4" name="Рисунок 3" descr="умный птиц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2400" y="0"/>
            <a:ext cx="1371600" cy="1860804"/>
          </a:xfrm>
          <a:prstGeom prst="rect">
            <a:avLst/>
          </a:prstGeom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latin typeface="Comic Sans MS" pitchFamily="66" charset="0"/>
              </a:rPr>
              <a:t>Задание №3</a:t>
            </a:r>
            <a:endParaRPr lang="ru-RU" sz="7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6000" b="1" dirty="0" smtClean="0">
                <a:latin typeface="Comic Sans MS" pitchFamily="66" charset="0"/>
              </a:rPr>
              <a:t>Число 0 противоположно самому себе.</a:t>
            </a:r>
          </a:p>
          <a:p>
            <a:pPr marL="0" indent="630238" algn="ctr">
              <a:buNone/>
            </a:pPr>
            <a:endParaRPr lang="ru-RU" sz="6000" b="1" dirty="0">
              <a:latin typeface="Comic Sans MS" pitchFamily="66" charset="0"/>
            </a:endParaRPr>
          </a:p>
        </p:txBody>
      </p:sp>
      <p:pic>
        <p:nvPicPr>
          <p:cNvPr id="4" name="Рисунок 3" descr="умный птиц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9520" y="357166"/>
            <a:ext cx="1371600" cy="1860804"/>
          </a:xfrm>
          <a:prstGeom prst="rect">
            <a:avLst/>
          </a:prstGeom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latin typeface="Comic Sans MS" pitchFamily="66" charset="0"/>
              </a:rPr>
              <a:t>Задание №4</a:t>
            </a:r>
            <a:endParaRPr lang="ru-RU" sz="7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6000" b="1" dirty="0" smtClean="0">
                <a:latin typeface="Comic Sans MS" pitchFamily="66" charset="0"/>
              </a:rPr>
              <a:t>Натуральные числа и 0 называются целыми числами.</a:t>
            </a:r>
          </a:p>
          <a:p>
            <a:pPr marL="0" indent="630238" algn="ctr">
              <a:buNone/>
            </a:pPr>
            <a:endParaRPr lang="ru-RU" sz="6000" b="1" dirty="0">
              <a:latin typeface="Comic Sans MS" pitchFamily="66" charset="0"/>
            </a:endParaRPr>
          </a:p>
        </p:txBody>
      </p:sp>
      <p:pic>
        <p:nvPicPr>
          <p:cNvPr id="4" name="Рисунок 3" descr="умный птиц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2396" y="0"/>
            <a:ext cx="1371600" cy="1860804"/>
          </a:xfrm>
          <a:prstGeom prst="rect">
            <a:avLst/>
          </a:prstGeom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latin typeface="Comic Sans MS" pitchFamily="66" charset="0"/>
              </a:rPr>
              <a:t>Задание №5</a:t>
            </a:r>
            <a:endParaRPr lang="ru-RU" sz="7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158162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5200" b="1" dirty="0" smtClean="0">
                <a:latin typeface="Comic Sans MS" pitchFamily="66" charset="0"/>
              </a:rPr>
              <a:t>Прямую, с выбранными на ней </a:t>
            </a:r>
            <a:r>
              <a:rPr lang="ru-RU" sz="5200" b="1" i="1" dirty="0" smtClean="0">
                <a:solidFill>
                  <a:srgbClr val="006600"/>
                </a:solidFill>
                <a:latin typeface="Comic Sans MS" pitchFamily="66" charset="0"/>
              </a:rPr>
              <a:t>началом отсчета </a:t>
            </a:r>
            <a:r>
              <a:rPr lang="ru-RU" sz="5200" b="1" dirty="0" smtClean="0">
                <a:latin typeface="Comic Sans MS" pitchFamily="66" charset="0"/>
              </a:rPr>
              <a:t>и</a:t>
            </a:r>
            <a:r>
              <a:rPr lang="ru-RU" sz="5200" b="1" i="1" dirty="0" smtClean="0">
                <a:solidFill>
                  <a:srgbClr val="006600"/>
                </a:solidFill>
                <a:latin typeface="Comic Sans MS" pitchFamily="66" charset="0"/>
              </a:rPr>
              <a:t> единичным отрезком, </a:t>
            </a:r>
            <a:r>
              <a:rPr lang="ru-RU" sz="5200" b="1" dirty="0" smtClean="0">
                <a:latin typeface="Comic Sans MS" pitchFamily="66" charset="0"/>
              </a:rPr>
              <a:t>называют </a:t>
            </a:r>
            <a:r>
              <a:rPr lang="ru-RU" sz="5200" b="1" i="1" dirty="0" smtClean="0">
                <a:solidFill>
                  <a:srgbClr val="C00000"/>
                </a:solidFill>
                <a:latin typeface="Comic Sans MS" pitchFamily="66" charset="0"/>
              </a:rPr>
              <a:t>координатной прямой.</a:t>
            </a:r>
          </a:p>
          <a:p>
            <a:pPr marL="0" indent="630238" algn="ctr">
              <a:buNone/>
            </a:pPr>
            <a:endParaRPr lang="ru-RU" sz="5200" b="1" dirty="0">
              <a:latin typeface="Comic Sans MS" pitchFamily="66" charset="0"/>
            </a:endParaRPr>
          </a:p>
        </p:txBody>
      </p:sp>
      <p:pic>
        <p:nvPicPr>
          <p:cNvPr id="4" name="Рисунок 3" descr="умный птиц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9520" y="357166"/>
            <a:ext cx="1371600" cy="1860804"/>
          </a:xfrm>
          <a:prstGeom prst="rect">
            <a:avLst/>
          </a:prstGeom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247</Words>
  <PresentationFormat>Экран (4:3)</PresentationFormat>
  <Paragraphs>51</Paragraphs>
  <Slides>15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Тема Office</vt:lpstr>
      <vt:lpstr>Формула</vt:lpstr>
      <vt:lpstr>Слайд 1</vt:lpstr>
      <vt:lpstr>Посмотрите и запомните числа</vt:lpstr>
      <vt:lpstr>Слайд 3</vt:lpstr>
      <vt:lpstr> ИНСТРУКЦИЯ </vt:lpstr>
      <vt:lpstr>Задание №1</vt:lpstr>
      <vt:lpstr>Задание №2</vt:lpstr>
      <vt:lpstr>Задание №3</vt:lpstr>
      <vt:lpstr>Задание №4</vt:lpstr>
      <vt:lpstr>Задание №5</vt:lpstr>
      <vt:lpstr>ВНИМАНИЕ!</vt:lpstr>
      <vt:lpstr>ПРОВЕРЬ СЕБЯ!</vt:lpstr>
      <vt:lpstr>Решите уравнения</vt:lpstr>
      <vt:lpstr>Поставьте вместо  * такое число, чтобы получилось верное равенство:</vt:lpstr>
      <vt:lpstr>Закрепление изученного материала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Викторовна</dc:creator>
  <cp:lastModifiedBy>Светлана Анатольевна</cp:lastModifiedBy>
  <cp:revision>4</cp:revision>
  <dcterms:created xsi:type="dcterms:W3CDTF">2012-02-04T12:05:43Z</dcterms:created>
  <dcterms:modified xsi:type="dcterms:W3CDTF">2013-02-03T14:58:47Z</dcterms:modified>
</cp:coreProperties>
</file>