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61" r:id="rId6"/>
    <p:sldId id="265" r:id="rId7"/>
    <p:sldId id="270" r:id="rId8"/>
    <p:sldId id="267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70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0941" autoAdjust="0"/>
  </p:normalViewPr>
  <p:slideViewPr>
    <p:cSldViewPr>
      <p:cViewPr>
        <p:scale>
          <a:sx n="76" d="100"/>
          <a:sy n="76" d="100"/>
        </p:scale>
        <p:origin x="-1206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islamecologia.ucoz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6172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dirty="0" err="1">
                <a:solidFill>
                  <a:srgbClr val="002060"/>
                </a:solidFill>
              </a:rPr>
              <a:t>м</a:t>
            </a:r>
            <a:r>
              <a:rPr lang="ru-RU" sz="2400" dirty="0" err="1" smtClean="0">
                <a:solidFill>
                  <a:srgbClr val="002060"/>
                </a:solidFill>
              </a:rPr>
              <a:t>боу</a:t>
            </a:r>
            <a:r>
              <a:rPr lang="ru-RU" sz="2400" dirty="0" smtClean="0">
                <a:solidFill>
                  <a:srgbClr val="002060"/>
                </a:solidFill>
              </a:rPr>
              <a:t> «</a:t>
            </a:r>
            <a:r>
              <a:rPr lang="ru-RU" sz="2400" dirty="0" err="1" smtClean="0">
                <a:solidFill>
                  <a:srgbClr val="002060"/>
                </a:solidFill>
              </a:rPr>
              <a:t>Мещеряковская</a:t>
            </a:r>
            <a:r>
              <a:rPr lang="ru-RU" sz="2400" dirty="0" smtClean="0">
                <a:solidFill>
                  <a:srgbClr val="002060"/>
                </a:solidFill>
              </a:rPr>
              <a:t> основная общеобразовательная школа»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Название работы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«экологическая этика ислама»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		  </a:t>
            </a:r>
            <a:r>
              <a:rPr lang="ru-RU" sz="2000" dirty="0" smtClean="0">
                <a:solidFill>
                  <a:srgbClr val="002060"/>
                </a:solidFill>
              </a:rPr>
              <a:t>Автор работы: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	</a:t>
            </a:r>
            <a:r>
              <a:rPr lang="ru-RU" sz="2000" dirty="0" smtClean="0">
                <a:solidFill>
                  <a:srgbClr val="002060"/>
                </a:solidFill>
              </a:rPr>
              <a:t>	</a:t>
            </a:r>
            <a:r>
              <a:rPr lang="ru-RU" sz="2000" dirty="0" err="1" smtClean="0">
                <a:solidFill>
                  <a:srgbClr val="002060"/>
                </a:solidFill>
              </a:rPr>
              <a:t>Курамшина</a:t>
            </a:r>
            <a:r>
              <a:rPr lang="ru-RU" sz="2000" dirty="0" smtClean="0">
                <a:solidFill>
                  <a:srgbClr val="002060"/>
                </a:solidFill>
              </a:rPr>
              <a:t> Р.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			          </a:t>
            </a:r>
            <a:r>
              <a:rPr lang="ru-RU" sz="2000" dirty="0" smtClean="0">
                <a:solidFill>
                  <a:srgbClr val="002060"/>
                </a:solidFill>
              </a:rPr>
              <a:t>Научный руководитель -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		Каримов </a:t>
            </a:r>
            <a:r>
              <a:rPr lang="ru-RU" sz="2000" dirty="0" err="1" smtClean="0">
                <a:solidFill>
                  <a:srgbClr val="002060"/>
                </a:solidFill>
              </a:rPr>
              <a:t>м.в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</a:t>
            </a:r>
            <a:r>
              <a:rPr lang="ru-RU" sz="2000" dirty="0" err="1" smtClean="0">
                <a:solidFill>
                  <a:srgbClr val="002060"/>
                </a:solidFill>
              </a:rPr>
              <a:t>Мещеряково</a:t>
            </a:r>
            <a:r>
              <a:rPr lang="ru-RU" sz="2000" dirty="0" smtClean="0">
                <a:solidFill>
                  <a:srgbClr val="002060"/>
                </a:solidFill>
              </a:rPr>
              <a:t> 2012 </a:t>
            </a:r>
            <a:r>
              <a:rPr lang="ru-RU" sz="1800" dirty="0">
                <a:solidFill>
                  <a:srgbClr val="002060"/>
                </a:solidFill>
              </a:rPr>
              <a:t>г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Введение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750" b="1" dirty="0"/>
              <a:t>Научная новизна</a:t>
            </a:r>
            <a:endParaRPr lang="ru-RU" sz="1750" dirty="0"/>
          </a:p>
          <a:p>
            <a:pPr marL="137160" indent="0">
              <a:buNone/>
            </a:pPr>
            <a:r>
              <a:rPr lang="ru-RU" sz="1750" dirty="0"/>
              <a:t>	</a:t>
            </a:r>
            <a:r>
              <a:rPr lang="ru-RU" sz="1750" dirty="0" smtClean="0"/>
              <a:t>Данная </a:t>
            </a:r>
            <a:r>
              <a:rPr lang="ru-RU" sz="1750" dirty="0"/>
              <a:t>работа имеет уникальный, познавательный аспект. Эта работа подчеркивает следующий факт: исламское мировосприятие содержит принципы экологической этики.</a:t>
            </a:r>
          </a:p>
          <a:p>
            <a:pPr marL="137160" indent="0">
              <a:buNone/>
            </a:pPr>
            <a:r>
              <a:rPr lang="ru-RU" sz="1750" b="1" dirty="0"/>
              <a:t>Цели и задачи</a:t>
            </a:r>
            <a:endParaRPr lang="ru-RU" sz="1750" dirty="0"/>
          </a:p>
          <a:p>
            <a:pPr marL="137160" indent="0">
              <a:buNone/>
            </a:pPr>
            <a:r>
              <a:rPr lang="ru-RU" sz="1750" dirty="0" smtClean="0"/>
              <a:t>	Цель </a:t>
            </a:r>
            <a:r>
              <a:rPr lang="ru-RU" sz="1750" dirty="0"/>
              <a:t>настоящей работы заключается в раскрытии особенностей религиозного обоснования экологической этики ислама. </a:t>
            </a:r>
          </a:p>
          <a:p>
            <a:pPr marL="137160" indent="0">
              <a:buNone/>
            </a:pPr>
            <a:r>
              <a:rPr lang="ru-RU" sz="1750" dirty="0" smtClean="0"/>
              <a:t>	Поставленная </a:t>
            </a:r>
            <a:r>
              <a:rPr lang="ru-RU" sz="1750" dirty="0"/>
              <a:t>цель обусловила решение следующих задач:</a:t>
            </a:r>
          </a:p>
          <a:p>
            <a:r>
              <a:rPr lang="ru-RU" sz="1750" dirty="0"/>
              <a:t>- выработать гипотезу о формировании экологической этики на основе принципов исламского мировоззрения;</a:t>
            </a:r>
          </a:p>
          <a:p>
            <a:r>
              <a:rPr lang="ru-RU" sz="1750" dirty="0"/>
              <a:t>- раскрыть экологические аспекты ислама;</a:t>
            </a:r>
          </a:p>
          <a:p>
            <a:r>
              <a:rPr lang="ru-RU" sz="1750" dirty="0"/>
              <a:t>- осуществить анализ экологического содержания исламских обычаев и традиций на современном этапе. </a:t>
            </a:r>
          </a:p>
          <a:p>
            <a:pPr marL="137160" indent="0">
              <a:buNone/>
            </a:pPr>
            <a:r>
              <a:rPr lang="ru-RU" sz="1750" b="1" dirty="0" smtClean="0"/>
              <a:t>Методологическая </a:t>
            </a:r>
            <a:r>
              <a:rPr lang="ru-RU" sz="1750" b="1" dirty="0"/>
              <a:t>основа</a:t>
            </a:r>
            <a:endParaRPr lang="ru-RU" sz="1750" dirty="0"/>
          </a:p>
          <a:p>
            <a:pPr marL="137160" indent="0">
              <a:buNone/>
            </a:pPr>
            <a:r>
              <a:rPr lang="ru-RU" sz="1750" dirty="0" smtClean="0"/>
              <a:t>	В </a:t>
            </a:r>
            <a:r>
              <a:rPr lang="ru-RU" sz="1750" dirty="0"/>
              <a:t>данной работе были использованы следующие методы:</a:t>
            </a:r>
          </a:p>
          <a:p>
            <a:r>
              <a:rPr lang="ru-RU" sz="1750" dirty="0"/>
              <a:t>- изучение научной литературы;</a:t>
            </a:r>
          </a:p>
          <a:p>
            <a:r>
              <a:rPr lang="ru-RU" sz="1750" dirty="0"/>
              <a:t>- системный анализ;</a:t>
            </a:r>
          </a:p>
          <a:p>
            <a:r>
              <a:rPr lang="ru-RU" sz="1750" dirty="0"/>
              <a:t>- анкетирование;</a:t>
            </a:r>
          </a:p>
          <a:p>
            <a:r>
              <a:rPr lang="ru-RU" sz="1750" dirty="0"/>
              <a:t>- моделирование.</a:t>
            </a:r>
          </a:p>
          <a:p>
            <a:endParaRPr lang="ru-RU" sz="1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100" dirty="0" smtClean="0">
                <a:effectLst/>
              </a:rPr>
              <a:t>ПРОБЛЕМЫ </a:t>
            </a:r>
            <a:r>
              <a:rPr lang="ru-RU" sz="3100" dirty="0">
                <a:effectLst/>
              </a:rPr>
              <a:t>ОХРАНЫ ОКРУЖАЮЩЕЙ СРЕДЫ В ИСЛАМЕ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j0430937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3124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81400" y="1447800"/>
            <a:ext cx="5105400" cy="5257800"/>
          </a:xfrm>
        </p:spPr>
        <p:txBody>
          <a:bodyPr>
            <a:normAutofit fontScale="25000" lnSpcReduction="20000"/>
          </a:bodyPr>
          <a:lstStyle/>
          <a:p>
            <a:pPr marL="137160" indent="0" algn="just">
              <a:buNone/>
            </a:pPr>
            <a:r>
              <a:rPr lang="ru-RU" sz="6200" dirty="0"/>
              <a:t> </a:t>
            </a:r>
            <a:r>
              <a:rPr lang="ru-RU" sz="7200" dirty="0"/>
              <a:t>Вопросы экологии и охраны окружающей среды по своей значимости стали одной из главных проблем </a:t>
            </a:r>
            <a:r>
              <a:rPr lang="en-US" sz="7200" dirty="0"/>
              <a:t>XXI</a:t>
            </a:r>
            <a:r>
              <a:rPr lang="ru-RU" sz="7200" dirty="0"/>
              <a:t> в</a:t>
            </a:r>
            <a:r>
              <a:rPr lang="ru-RU" sz="7200" dirty="0" smtClean="0"/>
              <a:t>. В </a:t>
            </a:r>
            <a:r>
              <a:rPr lang="ru-RU" sz="7200" dirty="0"/>
              <a:t>поисках выхода из сложившейся ситуации с упадком духовности общества, мы </a:t>
            </a:r>
            <a:r>
              <a:rPr lang="ru-RU" sz="7200" dirty="0" smtClean="0"/>
              <a:t>попытаемся обратиться </a:t>
            </a:r>
            <a:r>
              <a:rPr lang="ru-RU" sz="7200" dirty="0"/>
              <a:t>к </a:t>
            </a:r>
            <a:r>
              <a:rPr lang="ru-RU" sz="7200" dirty="0" smtClean="0"/>
              <a:t>религии, </a:t>
            </a:r>
            <a:r>
              <a:rPr lang="ru-RU" sz="7200" dirty="0"/>
              <a:t>к общечеловеческим ценностям </a:t>
            </a:r>
            <a:r>
              <a:rPr lang="ru-RU" sz="7200" dirty="0" smtClean="0"/>
              <a:t>жизни. В Коране</a:t>
            </a:r>
            <a:r>
              <a:rPr lang="ru-RU" sz="7200" dirty="0"/>
              <a:t> </a:t>
            </a:r>
            <a:r>
              <a:rPr lang="ru-RU" sz="7200" dirty="0" smtClean="0"/>
              <a:t>говорится:</a:t>
            </a:r>
            <a:endParaRPr lang="ru-RU" sz="7200" dirty="0"/>
          </a:p>
          <a:p>
            <a:pPr marL="137160" indent="0" algn="just">
              <a:buNone/>
            </a:pPr>
            <a:r>
              <a:rPr lang="ru-RU" sz="7200" dirty="0"/>
              <a:t>«Поистине, мы ведь всякую вещь сотворили по мере!» «Месяц</a:t>
            </a:r>
            <a:r>
              <a:rPr lang="ru-RU" sz="7200" dirty="0" smtClean="0"/>
              <a:t>» (</a:t>
            </a:r>
            <a:r>
              <a:rPr lang="ru-RU" sz="7200" dirty="0" err="1"/>
              <a:t>аят</a:t>
            </a:r>
            <a:r>
              <a:rPr lang="ru-RU" sz="7200" dirty="0"/>
              <a:t> 49). </a:t>
            </a:r>
          </a:p>
          <a:p>
            <a:pPr marL="137160" indent="0" algn="just">
              <a:buNone/>
            </a:pPr>
            <a:r>
              <a:rPr lang="ru-RU" sz="7200" dirty="0"/>
              <a:t>Иными словами, все предметы и явления в мире – вода и земля, воздух и горы, животные и растения созданы Всемогущим в соответствующей мере и их связи между собой. И если их соотношение нарушится хоть в одном, это повлечет цепь непредвиденных для человека проблем и осложнений во всех других, вплоть до экологических катастроф </a:t>
            </a:r>
            <a:r>
              <a:rPr lang="ru-RU" sz="7200" dirty="0" smtClean="0"/>
              <a:t>и катаклизмов.</a:t>
            </a:r>
            <a:r>
              <a:rPr lang="ru-RU" sz="7200" dirty="0"/>
              <a:t> </a:t>
            </a:r>
            <a:r>
              <a:rPr lang="ru-RU" sz="7200" dirty="0" smtClean="0"/>
              <a:t>Многие </a:t>
            </a:r>
            <a:r>
              <a:rPr lang="ru-RU" sz="7200" dirty="0"/>
              <a:t>проблемы охраны окружающей среды вызваны именно вмешательством человека в святую святых, нарушением Божественной гармонии. Отсюда вытекает долг каждого верующего бороться за сохранение мира в его первозданном состоянии, каким его сотворил </a:t>
            </a:r>
            <a:r>
              <a:rPr lang="ru-RU" sz="7200" dirty="0" smtClean="0"/>
              <a:t>Всевышний</a:t>
            </a:r>
            <a:r>
              <a:rPr lang="ru-RU" sz="6200" dirty="0" smtClean="0"/>
              <a:t>.</a:t>
            </a:r>
            <a:endParaRPr lang="ru-RU" sz="6200" dirty="0"/>
          </a:p>
          <a:p>
            <a:pPr marL="137160" indent="0">
              <a:buNone/>
            </a:pPr>
            <a:r>
              <a:rPr lang="ru-RU" sz="1700" dirty="0"/>
              <a:t/>
            </a:r>
            <a:br>
              <a:rPr lang="ru-RU" sz="1700" dirty="0"/>
            </a:br>
            <a:endParaRPr lang="ru-RU" sz="17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3100" dirty="0" smtClean="0">
                <a:effectLst/>
              </a:rPr>
              <a:t>ИСЛАМ </a:t>
            </a:r>
            <a:r>
              <a:rPr lang="ru-RU" sz="3100" dirty="0">
                <a:effectLst/>
              </a:rPr>
              <a:t>И ОХРАНА ЖИВОТНОГО МИРА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800600" cy="5257800"/>
          </a:xfrm>
        </p:spPr>
        <p:txBody>
          <a:bodyPr>
            <a:normAutofit fontScale="25000" lnSpcReduction="20000"/>
          </a:bodyPr>
          <a:lstStyle/>
          <a:p>
            <a:pPr marL="137160" indent="0" algn="just">
              <a:buNone/>
            </a:pPr>
            <a:r>
              <a:rPr lang="ru-RU" sz="8000" dirty="0" smtClean="0">
                <a:solidFill>
                  <a:srgbClr val="002060"/>
                </a:solidFill>
              </a:rPr>
              <a:t> </a:t>
            </a:r>
            <a:r>
              <a:rPr lang="ru-RU" sz="8000" dirty="0"/>
              <a:t>Широко известно, в каком плачевном состоянии находится в наши дни животный мир планеты. Уже навсегда исчезли многие виды животных, на грани исчезновения находятся другие. Виной тому – не разумное вмешательство человека в природу, зачастую со своекорыстными целями. Ислам строго запрещает бесцельно убивать животных, считая это большим грехом, так как Аллах создал животных для пользы человека, бесцельное же уничтожение того, что создал Аллах – это </a:t>
            </a:r>
            <a:r>
              <a:rPr lang="ru-RU" sz="8000" dirty="0" smtClean="0"/>
              <a:t>грех</a:t>
            </a:r>
            <a:r>
              <a:rPr lang="ru-RU" sz="8000" dirty="0"/>
              <a:t>.</a:t>
            </a:r>
            <a:r>
              <a:rPr lang="ru-RU" sz="8000" dirty="0" smtClean="0"/>
              <a:t> </a:t>
            </a:r>
            <a:r>
              <a:rPr lang="ru-RU" sz="8000" dirty="0"/>
              <a:t>Запрещено также бить животное, клеймить его, проклинать, заставлять выполнять непосильную </a:t>
            </a:r>
            <a:r>
              <a:rPr lang="ru-RU" sz="8000" dirty="0" smtClean="0"/>
              <a:t>работу. </a:t>
            </a:r>
            <a:r>
              <a:rPr lang="ru-RU" sz="8000" dirty="0"/>
              <a:t>В</a:t>
            </a:r>
            <a:r>
              <a:rPr lang="ru-RU" sz="8000" dirty="0" smtClean="0"/>
              <a:t>опросы </a:t>
            </a:r>
            <a:r>
              <a:rPr lang="ru-RU" sz="8000" dirty="0"/>
              <a:t>охраны животного мира были затронуты в священном Коране в давние времена, дело лишь в степени осознания этих предписаний и претворении их в жизнь.</a:t>
            </a:r>
            <a:br>
              <a:rPr lang="ru-RU" sz="8000" dirty="0"/>
            </a:br>
            <a:endParaRPr lang="ru-RU" sz="8000" dirty="0"/>
          </a:p>
          <a:p>
            <a:pPr marL="137160" indent="0" algn="just">
              <a:buNone/>
            </a:pPr>
            <a:endParaRPr lang="ru-RU" sz="6400" dirty="0" smtClean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181600" y="1676400"/>
            <a:ext cx="3505200" cy="4343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effectLst/>
              </a:rPr>
              <a:t>Растительный мир.</a:t>
            </a:r>
            <a:br>
              <a:rPr lang="ru-RU">
                <a:effectLst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47800"/>
            <a:ext cx="4038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2200" dirty="0" smtClean="0"/>
              <a:t>Пророк сказал</a:t>
            </a:r>
            <a:r>
              <a:rPr lang="ru-RU" sz="2200" dirty="0"/>
              <a:t>: «Кто сажал деревья и с терпением ухаживал, вырастил до того, как оно принесло плоды, тому во всех сторонах пользования плодами его деревьев будет вознаграждение от Аллаха».</a:t>
            </a:r>
            <a:br>
              <a:rPr lang="ru-RU" sz="2200" dirty="0"/>
            </a:br>
            <a:r>
              <a:rPr lang="ru-RU" sz="2200" dirty="0"/>
              <a:t>М</a:t>
            </a:r>
            <a:r>
              <a:rPr lang="ru-RU" sz="2200" dirty="0" smtClean="0"/>
              <a:t>ир </a:t>
            </a:r>
            <a:r>
              <a:rPr lang="ru-RU" sz="2200" dirty="0"/>
              <a:t>растений в Исламе не лишен милости и защиты. Существует очень много положений мусульманского учения, запрещающие рубить деревья, уничтожать растения</a:t>
            </a:r>
            <a:r>
              <a:rPr lang="ru-RU" sz="2200" dirty="0" smtClean="0"/>
              <a:t>.</a:t>
            </a:r>
            <a:endParaRPr lang="ru-RU" sz="2200" dirty="0" smtClean="0">
              <a:solidFill>
                <a:srgbClr val="002060"/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89" y="304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Вывод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949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990600"/>
            <a:ext cx="8001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В</a:t>
            </a:r>
            <a:r>
              <a:rPr lang="ru-RU" sz="2400" dirty="0" smtClean="0"/>
              <a:t> </a:t>
            </a:r>
            <a:r>
              <a:rPr lang="ru-RU" sz="2400" dirty="0"/>
              <a:t>результате нашего исследования можно сделать следующие выводы. Ислам, как и большинство других религий, является одним из важнейших оснований и источников экологической этики. Язык религии ближе всего к языку нравственности. Активным ресурсом для развития экологической этики и природоохранной эстетики ислама выступают концентрированные в нем эко философские взгляды, подходы и моральные нормы. Мы уверены, что этика ислама может разбудить в людях сознание, отличающееся от материального технологического мышления. Ислам помогает людям осознать, что их контроль над живым миром не безграничен, и что их потребительское отношение и манипулирование природой могут обернуться против них самих.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9351" y="762000"/>
            <a:ext cx="8153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Согласно исламу, этические принципы защиты </a:t>
            </a:r>
            <a:r>
              <a:rPr lang="ru-RU" sz="2400" dirty="0" err="1"/>
              <a:t>пpиpоды</a:t>
            </a:r>
            <a:r>
              <a:rPr lang="ru-RU" sz="2400" dirty="0"/>
              <a:t> можно сформулировать следующим образом:</a:t>
            </a:r>
            <a:br>
              <a:rPr lang="ru-RU" sz="2400" dirty="0"/>
            </a:br>
            <a:r>
              <a:rPr lang="ru-RU" sz="2400" dirty="0"/>
              <a:t> </a:t>
            </a:r>
            <a:br>
              <a:rPr lang="ru-RU" sz="2400" dirty="0"/>
            </a:br>
            <a:r>
              <a:rPr lang="ru-RU" sz="2400" dirty="0"/>
              <a:t>– окружающая среда – это Божье творение и защищать ее – значит сохранять ее ценности как проявление Божьего духа;</a:t>
            </a:r>
            <a:br>
              <a:rPr lang="ru-RU" sz="2400" dirty="0"/>
            </a:br>
            <a:r>
              <a:rPr lang="ru-RU" sz="2400" dirty="0"/>
              <a:t>– человечество – это не единственное сообщество живых существ в мире. И, как считал пророк Мухаммед, все живые создания достойны защиты и доброго обращения;</a:t>
            </a:r>
            <a:br>
              <a:rPr lang="ru-RU" sz="2400" dirty="0"/>
            </a:br>
            <a:r>
              <a:rPr lang="ru-RU" sz="2400" dirty="0"/>
              <a:t>– необходимо также сохранять баланс Вселенной, созданной Богом, так как «все им вымерено»;</a:t>
            </a:r>
            <a:br>
              <a:rPr lang="ru-RU" sz="2400" dirty="0"/>
            </a:br>
            <a:r>
              <a:rPr lang="ru-RU" sz="2400" dirty="0"/>
              <a:t>– природа создана не только для нынешнего поколения;</a:t>
            </a:r>
            <a:br>
              <a:rPr lang="ru-RU" sz="2400" dirty="0"/>
            </a:br>
            <a:r>
              <a:rPr lang="ru-RU" sz="2400" dirty="0"/>
              <a:t>– исламская экологическая этика отталкивается от той концепции, что все человеческие взаимоотношения основываются на справедливости и </a:t>
            </a:r>
            <a:r>
              <a:rPr lang="ru-RU" sz="2400" dirty="0" smtClean="0"/>
              <a:t>равенстве.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6998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Заключение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</a:t>
            </a:r>
            <a:r>
              <a:rPr lang="ru-RU" sz="2400" dirty="0" smtClean="0"/>
              <a:t>                 </a:t>
            </a:r>
            <a:endParaRPr lang="ru-RU" sz="2400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676400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8600" y="1752600"/>
            <a:ext cx="43434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/>
              <a:t>Таким образом, ислам предлагает уникальный набор моральных ценностей и эколого-этических правил для управления отношений между людьми и природой. Ислам также санкционирует и предлагает суровые наказания тем, кто не обращается с Божьими созданиями должным образом. На наш взгляд, современный технократический мир нуждается в такой суровой, но справедливой этике.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Источники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i="1" dirty="0"/>
              <a:t>1.Коренев В.И.,</a:t>
            </a:r>
            <a:r>
              <a:rPr lang="ru-RU" sz="2000" dirty="0"/>
              <a:t> 1994. Экология и религия // Экология и религия, Сборник. — Ч. 1. — М.: Луч. — С. 33.</a:t>
            </a:r>
          </a:p>
          <a:p>
            <a:pPr marL="137160" indent="0">
              <a:buNone/>
            </a:pPr>
            <a:r>
              <a:rPr lang="ru-RU" sz="2000" i="1" dirty="0"/>
              <a:t>2.Борейко В.Е.,</a:t>
            </a:r>
            <a:r>
              <a:rPr lang="ru-RU" sz="2000" dirty="0"/>
              <a:t> 2000. Постижение экологической теологии. — К.: Киевский эколого-культурный центр. — 88 стр.</a:t>
            </a:r>
          </a:p>
          <a:p>
            <a:pPr marL="137160" indent="0">
              <a:buNone/>
            </a:pPr>
            <a:r>
              <a:rPr lang="ru-RU" sz="2000" i="1" dirty="0"/>
              <a:t>3.Яблоков А.В.,</a:t>
            </a:r>
            <a:r>
              <a:rPr lang="ru-RU" sz="2000" dirty="0"/>
              <a:t> 1989. Этические аспекты отношений между человеком и природой // Биология в познании человека. — М.: Наука. - С. 198-212.</a:t>
            </a:r>
          </a:p>
          <a:p>
            <a:pPr marL="137160" indent="0">
              <a:buNone/>
            </a:pPr>
            <a:r>
              <a:rPr lang="ru-RU" sz="2000" i="1" dirty="0"/>
              <a:t>4.Хрибар С. Ф.,</a:t>
            </a:r>
            <a:r>
              <a:rPr lang="ru-RU" sz="2000" dirty="0"/>
              <a:t> 2003. </a:t>
            </a:r>
            <a:r>
              <a:rPr lang="ru-RU" sz="2000" dirty="0" smtClean="0"/>
              <a:t>Экология </a:t>
            </a:r>
            <a:r>
              <a:rPr lang="ru-RU" sz="2000" dirty="0"/>
              <a:t>в Библии. — К.: Киевский эколого-культурный центр. —96 с.</a:t>
            </a:r>
          </a:p>
          <a:p>
            <a:pPr marL="137160" indent="0">
              <a:buNone/>
            </a:pPr>
            <a:r>
              <a:rPr lang="ru-RU" sz="2000" dirty="0"/>
              <a:t>5.</a:t>
            </a:r>
            <a:r>
              <a:rPr lang="ru-RU" sz="2000" i="1" dirty="0"/>
              <a:t>Боголюбов Л.Н</a:t>
            </a:r>
            <a:r>
              <a:rPr lang="ru-RU" sz="2000" dirty="0"/>
              <a:t>. Человек и общество.- Москва: Просвещение, 2001.</a:t>
            </a:r>
          </a:p>
          <a:p>
            <a:pPr>
              <a:buNone/>
            </a:pP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en-US" sz="2000" dirty="0">
                <a:hlinkClick r:id="rId2"/>
              </a:rPr>
              <a:t> http://islamecologia.ucoz.ru</a:t>
            </a:r>
            <a:endParaRPr lang="ru-RU" sz="20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351</TotalTime>
  <Words>519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мбоу «Мещеряковская основная общеобразовательная школа»      Название работы   «экологическая этика ислама»      Автор работы:    Курамшина Р.                 Научный руководитель -    Каримов м.в.         Мещеряково 2012 г.</vt:lpstr>
      <vt:lpstr>Введение</vt:lpstr>
      <vt:lpstr> ПРОБЛЕМЫ ОХРАНЫ ОКРУЖАЮЩЕЙ СРЕДЫ В ИСЛАМЕ </vt:lpstr>
      <vt:lpstr> ИСЛАМ И ОХРАНА ЖИВОТНОГО МИРА </vt:lpstr>
      <vt:lpstr>Растительный мир. </vt:lpstr>
      <vt:lpstr>Вывод</vt:lpstr>
      <vt:lpstr>Презентация PowerPoint</vt:lpstr>
      <vt:lpstr>Заключение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исследовательских работ и проектов                       «Первые шаги в науку» I I школьная научно-практическая конференция Направление – экология   Название работы «Вода – источник жизни на Земле»    Авторы работы: Любин Руслан, Хугаева Аида   Место выполнения – МОУ СОШ№40 4 «А» класс                                    г. Владикавказ   Научный руководитель – Ильенко Елена Николаевна – учитель высшей категории, учитель начальных классов                                               2010 г.</dc:title>
  <dc:creator>User</dc:creator>
  <cp:lastModifiedBy>марсель</cp:lastModifiedBy>
  <cp:revision>39</cp:revision>
  <dcterms:created xsi:type="dcterms:W3CDTF">2010-11-19T18:36:52Z</dcterms:created>
  <dcterms:modified xsi:type="dcterms:W3CDTF">2012-04-05T07:14:18Z</dcterms:modified>
</cp:coreProperties>
</file>