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64" r:id="rId3"/>
    <p:sldId id="265" r:id="rId4"/>
    <p:sldId id="266" r:id="rId5"/>
    <p:sldId id="271" r:id="rId6"/>
    <p:sldId id="273" r:id="rId7"/>
    <p:sldId id="280" r:id="rId8"/>
    <p:sldId id="281" r:id="rId9"/>
    <p:sldId id="282" r:id="rId10"/>
    <p:sldId id="283" r:id="rId11"/>
    <p:sldId id="285" r:id="rId12"/>
    <p:sldId id="286" r:id="rId13"/>
    <p:sldId id="287" r:id="rId14"/>
    <p:sldId id="294" r:id="rId15"/>
    <p:sldId id="291" r:id="rId16"/>
    <p:sldId id="261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9" autoAdjust="0"/>
    <p:restoredTop sz="94660"/>
  </p:normalViewPr>
  <p:slideViewPr>
    <p:cSldViewPr>
      <p:cViewPr varScale="1">
        <p:scale>
          <a:sx n="92" d="100"/>
          <a:sy n="92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6705600" cy="762000"/>
          </a:xfrm>
        </p:spPr>
        <p:txBody>
          <a:bodyPr/>
          <a:lstStyle>
            <a:lvl1pPr algn="ctr">
              <a:defRPr>
                <a:solidFill>
                  <a:srgbClr val="EAEAE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133600"/>
            <a:ext cx="4572000" cy="1295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BA7809-97A0-47BD-A98C-1C0E5CE36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03495-0429-4875-8B6E-918C6066A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924550" y="838200"/>
            <a:ext cx="1619250" cy="5287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4705350" cy="5287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70B09-D416-45B6-83A4-9D1252F9C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9A1ED-2910-4B01-A014-3DCF22FFE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B8C9D-AE6C-44DE-B14A-A6C752C1B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74C33-6EC4-4390-82F6-5499C9251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D7B3-0733-404B-B79E-EA8DC440D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8B40-2C6D-48B5-A052-BF6542AF9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36041-1D6C-4FEE-A20E-6F834BFBD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3A7C4-F17A-40A7-A8CF-80AE569ACB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0E8B8-D6A3-495C-AFB2-B1BCC3423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2819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2819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1380A-BFE0-44EE-8516-039AC9E94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DFF79-5E5A-481C-A9E9-624DBF1E3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CC1A0-49C0-4B0B-98F3-C740E0C9D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EB121-5FE2-4D70-A4FE-E724E4FF8C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FDD9-1D86-455A-B6CA-E0B409F20F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C352F-AE8C-4B14-AE50-4A760306A6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5791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6630B2-043B-4DCD-BBC6-37B644182D2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5" r:id="rId15"/>
    <p:sldLayoutId id="2147483666" r:id="rId16"/>
    <p:sldLayoutId id="2147483667" r:id="rId17"/>
  </p:sldLayoutIdLst>
  <p:transition>
    <p:pull dir="lu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72186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 rot="21430565">
            <a:off x="2201241" y="1961811"/>
            <a:ext cx="4300869" cy="246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Страницы из жизни Ф.М.Достоевского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-324544" y="6334780"/>
            <a:ext cx="4393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Славнинская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35000">
            <a:off x="3594220" y="3814373"/>
            <a:ext cx="1907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1821-1881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548680"/>
            <a:ext cx="8229600" cy="6286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Ссылка в Сибирь. Каторга.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067944" y="1916832"/>
            <a:ext cx="4176464" cy="525658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  </a:t>
            </a:r>
            <a:r>
              <a:rPr lang="ru-RU" sz="2400" dirty="0" smtClean="0"/>
              <a:t>В 1850 году Достоевский попадает в Омский острог. Не владевший  каким-либо ремеслом, он был зачислен в разряд чернорабочих: вертел точильное колесо, обжигал кирпичи, разбирал старые бараки.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24580" name="Picture 17" descr="Копия новый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340768"/>
            <a:ext cx="2719110" cy="3456806"/>
          </a:xfrm>
          <a:ln w="19050">
            <a:solidFill>
              <a:schemeClr val="tx1"/>
            </a:solidFill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0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pic>
        <p:nvPicPr>
          <p:cNvPr id="26628" name="Picture 7" descr="vs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764704"/>
            <a:ext cx="3010687" cy="4032424"/>
          </a:xfrm>
          <a:noFill/>
          <a:ln w="19050">
            <a:solidFill>
              <a:srgbClr val="000000"/>
            </a:solidFill>
          </a:ln>
        </p:spPr>
      </p:pic>
      <p:sp>
        <p:nvSpPr>
          <p:cNvPr id="2037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1268760"/>
            <a:ext cx="3528391" cy="540059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Оказавшись в остроге,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Достоевский больше всего тяготился тем, что не мог писать. Даже читать было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строжайше  запрещено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тюремными правилами.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сканирование0015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4000"/>
          </a:blip>
          <a:stretch>
            <a:fillRect/>
          </a:stretch>
        </p:blipFill>
        <p:spPr>
          <a:xfrm>
            <a:off x="96831" y="0"/>
            <a:ext cx="9047169" cy="6525344"/>
          </a:xfrm>
          <a:noFill/>
          <a:ln w="19050">
            <a:solidFill>
              <a:srgbClr val="000000"/>
            </a:solidFill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Возвращение  в Петербург.</a:t>
            </a:r>
          </a:p>
        </p:txBody>
      </p:sp>
      <p:pic>
        <p:nvPicPr>
          <p:cNvPr id="28676" name="Picture 8" descr="сканирование0002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34000"/>
          </a:blip>
          <a:stretch>
            <a:fillRect/>
          </a:stretch>
        </p:blipFill>
        <p:spPr>
          <a:xfrm>
            <a:off x="1348076" y="1412776"/>
            <a:ext cx="3871995" cy="3672408"/>
          </a:xfrm>
          <a:noFill/>
          <a:ln w="19050">
            <a:solidFill>
              <a:srgbClr val="000000"/>
            </a:solidFill>
          </a:ln>
        </p:spPr>
      </p:pic>
      <p:sp>
        <p:nvSpPr>
          <p:cNvPr id="166918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1691680" y="4365103"/>
            <a:ext cx="2804120" cy="1765821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28677" name="Picture 9" descr="сканирование0020"/>
          <p:cNvPicPr>
            <a:picLocks noGrp="1" noChangeAspect="1" noChangeArrowheads="1"/>
          </p:cNvPicPr>
          <p:nvPr>
            <p:ph sz="half" idx="3"/>
          </p:nvPr>
        </p:nvPicPr>
        <p:blipFill>
          <a:blip r:embed="rId3" cstate="print">
            <a:lum bright="-22000"/>
          </a:blip>
          <a:stretch>
            <a:fillRect/>
          </a:stretch>
        </p:blipFill>
        <p:spPr>
          <a:xfrm>
            <a:off x="5292080" y="1340768"/>
            <a:ext cx="2213332" cy="4680520"/>
          </a:xfr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Изображение 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4547">
            <a:off x="1547664" y="692696"/>
            <a:ext cx="3240360" cy="52778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16016" y="2060848"/>
            <a:ext cx="3240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«Дневник писателя», который стал выходить с 1876 года , имел величайший успех … Душевная бодрость и энергия Достоевского  не выражается так ясно, как  в дневнике. 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4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pic>
        <p:nvPicPr>
          <p:cNvPr id="32771" name="Picture 7" descr="FM0000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197248">
            <a:off x="1356154" y="938414"/>
            <a:ext cx="2835038" cy="3813826"/>
          </a:xfrm>
          <a:noFill/>
          <a:ln w="28575">
            <a:solidFill>
              <a:srgbClr val="000000"/>
            </a:solidFill>
          </a:ln>
        </p:spPr>
      </p:pic>
      <p:sp>
        <p:nvSpPr>
          <p:cNvPr id="1781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1960" y="843732"/>
            <a:ext cx="3456384" cy="60142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«Построить  человеческое  общество на всём том, о  чём рассказывал Достоевский, невозможно. Но общество, которое забудет то, о чём  он рассказывал, недостойно  называться  человеческим».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Английский  поэт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                </a:t>
            </a:r>
            <a:r>
              <a:rPr lang="ru-RU" sz="2400" dirty="0" err="1" smtClean="0"/>
              <a:t>Оден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124744"/>
            <a:ext cx="6356176" cy="5145435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Людям всего мира дорог писатель, гневно осуждавший любые проявления насилия и произвола, с такой щемящей болью писавшей о тяжелой доле всех «униженных и оскорбленных» и высказавший глубокое убеждение в конечном торжестве идей добра и справедливости, в наступлении всемирного человеческого братства.</a:t>
            </a:r>
            <a:endParaRPr lang="en-US" sz="2800" dirty="0"/>
          </a:p>
        </p:txBody>
      </p:sp>
      <p:pic>
        <p:nvPicPr>
          <p:cNvPr id="9220" name="Picture 4" descr="fountainpen_dripping_hg_cl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953000"/>
            <a:ext cx="1466850" cy="12414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6" descr="dostoev_por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2422" y="692697"/>
            <a:ext cx="2639155" cy="4608512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4139952" y="692696"/>
            <a:ext cx="30963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atin typeface="Monotype Corsiva" pitchFamily="66" charset="0"/>
              </a:rPr>
              <a:t>Гениальность Достоевского неоспорима , по силе изобразительности его талант равен, может быть, только Шекспиру.</a:t>
            </a:r>
          </a:p>
          <a:p>
            <a:pPr algn="r"/>
            <a:r>
              <a:rPr lang="ru-RU" sz="3600" dirty="0" smtClean="0">
                <a:latin typeface="Monotype Corsiva" pitchFamily="66" charset="0"/>
              </a:rPr>
              <a:t>М. Горький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580526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1821-1881</a:t>
            </a:r>
            <a:endParaRPr lang="ru-RU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476672"/>
            <a:ext cx="7404869" cy="961281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Федор Михайлович Достоевский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63888" y="1412776"/>
            <a:ext cx="3960440" cy="5733256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dirty="0" smtClean="0">
                <a:latin typeface="Monotype Corsiva" pitchFamily="66" charset="0"/>
              </a:rPr>
              <a:t>«</a:t>
            </a:r>
            <a:r>
              <a:rPr lang="ru-RU" sz="3600" dirty="0" smtClean="0">
                <a:latin typeface="Monotype Corsiva" pitchFamily="66" charset="0"/>
              </a:rPr>
              <a:t>В сегодняшнем мире… тревожный набат Достоевского гудит, неумолчно взывая к человечности и гуманизму».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           Ч. Айтматов</a:t>
            </a:r>
            <a:r>
              <a:rPr lang="ru-RU" sz="3000" dirty="0" smtClean="0">
                <a:latin typeface="Monotype Corsiva" pitchFamily="66" charset="0"/>
              </a:rPr>
              <a:t>.</a:t>
            </a:r>
            <a:endParaRPr lang="ru-RU" sz="2000" dirty="0" smtClean="0">
              <a:latin typeface="Monotype Corsiva" pitchFamily="66" charset="0"/>
            </a:endParaRPr>
          </a:p>
        </p:txBody>
      </p:sp>
      <p:pic>
        <p:nvPicPr>
          <p:cNvPr id="5124" name="Picture 7" descr="Изображение 001"/>
          <p:cNvPicPr>
            <a:picLocks noGrp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1340768"/>
            <a:ext cx="2520280" cy="3312368"/>
          </a:xfrm>
          <a:solidFill>
            <a:schemeClr val="bg1"/>
          </a:solidFill>
          <a:ln w="19050">
            <a:solidFill>
              <a:schemeClr val="tx1"/>
            </a:solidFill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229600" cy="84613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Родители писателя</a:t>
            </a:r>
          </a:p>
        </p:txBody>
      </p:sp>
      <p:pic>
        <p:nvPicPr>
          <p:cNvPr id="7171" name="Picture 9" descr="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1412776"/>
            <a:ext cx="2520280" cy="3130761"/>
          </a:xfrm>
          <a:solidFill>
            <a:schemeClr val="bg1"/>
          </a:solidFill>
          <a:ln w="19050">
            <a:solidFill>
              <a:srgbClr val="000000"/>
            </a:solidFill>
          </a:ln>
        </p:spPr>
      </p:pic>
      <p:pic>
        <p:nvPicPr>
          <p:cNvPr id="7175" name="Picture 15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2924944"/>
            <a:ext cx="2520280" cy="3084877"/>
          </a:xfrm>
          <a:solidFill>
            <a:schemeClr val="bg1"/>
          </a:solidFill>
          <a:ln w="19050">
            <a:solidFill>
              <a:srgbClr val="000000"/>
            </a:solidFill>
          </a:ln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563938" y="1700213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6011863" y="227647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Times New Roman" pitchFamily="18" charset="0"/>
            </a:endParaRP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1187624" y="4797152"/>
            <a:ext cx="3960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      </a:t>
            </a:r>
            <a:r>
              <a:rPr lang="ru-RU" sz="2800" dirty="0">
                <a:latin typeface="Monotype Corsiva" pitchFamily="66" charset="0"/>
              </a:rPr>
              <a:t>Михаил Андреевич,               </a:t>
            </a:r>
          </a:p>
          <a:p>
            <a:r>
              <a:rPr lang="ru-RU" sz="2800" dirty="0">
                <a:latin typeface="Monotype Corsiva" pitchFamily="66" charset="0"/>
              </a:rPr>
              <a:t>     отец  писателя.                                                                   </a:t>
            </a:r>
          </a:p>
        </p:txBody>
      </p:sp>
      <p:sp>
        <p:nvSpPr>
          <p:cNvPr id="7176" name="Text Box 17"/>
          <p:cNvSpPr txBox="1">
            <a:spLocks noChangeArrowheads="1"/>
          </p:cNvSpPr>
          <p:nvPr/>
        </p:nvSpPr>
        <p:spPr bwMode="auto">
          <a:xfrm>
            <a:off x="4139952" y="1484784"/>
            <a:ext cx="37798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Monotype Corsiva" pitchFamily="66" charset="0"/>
              </a:rPr>
              <a:t>Мария Федоровна,                мать писателя</a:t>
            </a:r>
            <a:r>
              <a:rPr lang="ru-RU" sz="2400" dirty="0"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Петербургская жизнь</a:t>
            </a:r>
          </a:p>
        </p:txBody>
      </p:sp>
      <p:pic>
        <p:nvPicPr>
          <p:cNvPr id="12292" name="Picture 7" descr="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1844824"/>
            <a:ext cx="2478372" cy="3384376"/>
          </a:xfrm>
          <a:ln w="12700">
            <a:solidFill>
              <a:schemeClr val="tx1"/>
            </a:solidFill>
          </a:ln>
        </p:spPr>
      </p:pic>
      <p:sp>
        <p:nvSpPr>
          <p:cNvPr id="307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3928" y="2060848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Д.В.Григорович – друг Достоевского по Инженерному училищу. Ему, соседу по квартире, писатель читал свои первые произведения.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Начало литературной деятельности</a:t>
            </a:r>
          </a:p>
        </p:txBody>
      </p:sp>
      <p:pic>
        <p:nvPicPr>
          <p:cNvPr id="14340" name="Picture 8" descr="сканирование00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4000"/>
          </a:blip>
          <a:srcRect/>
          <a:stretch>
            <a:fillRect/>
          </a:stretch>
        </p:blipFill>
        <p:spPr>
          <a:xfrm>
            <a:off x="1619672" y="1412776"/>
            <a:ext cx="2972983" cy="3981971"/>
          </a:xfrm>
          <a:noFill/>
          <a:ln>
            <a:solidFill>
              <a:schemeClr val="tx1"/>
            </a:solidFill>
          </a:ln>
        </p:spPr>
      </p:pic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1340768"/>
            <a:ext cx="3673475" cy="4967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1846 год.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В«Петербургском сборнике» напечатана повесть «Бедные люди», получившая одобрительную оценку В.Г.Белинского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Революционная деятельность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779912" y="1196752"/>
            <a:ext cx="4543227" cy="479085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Достоевского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	привлекала на «пятницах» </a:t>
            </a:r>
            <a:r>
              <a:rPr lang="ru-RU" sz="2800" dirty="0" err="1" smtClean="0"/>
              <a:t>Петрашевкого</a:t>
            </a:r>
            <a:r>
              <a:rPr lang="ru-RU" sz="2800" dirty="0" smtClean="0"/>
              <a:t> столь близкая его душе стихия спора, бурное кипение высоких мыслей. Здесь решали великие вопросы, касавшиеся судеб человечества.</a:t>
            </a:r>
          </a:p>
        </p:txBody>
      </p:sp>
      <p:pic>
        <p:nvPicPr>
          <p:cNvPr id="21508" name="Picture 6" descr="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10088" y="1268761"/>
            <a:ext cx="2527581" cy="3096344"/>
          </a:xfrm>
          <a:ln w="28575">
            <a:solidFill>
              <a:schemeClr val="tx1"/>
            </a:solidFill>
          </a:ln>
        </p:spPr>
      </p:pic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1619672" y="5229200"/>
            <a:ext cx="3816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>
                <a:latin typeface="Times New Roman" pitchFamily="18" charset="0"/>
              </a:rPr>
              <a:t>М.В.Буташевич-Петрашевский</a:t>
            </a:r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764704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 Арест.   Приговор.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340768"/>
            <a:ext cx="8229600" cy="1728787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</a:t>
            </a:r>
            <a:r>
              <a:rPr lang="ru-RU" sz="2800" dirty="0" smtClean="0"/>
              <a:t>Алексеевский равелин Петропавловской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крепости. Здесь, в камере №7 (позже - №9),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находился во время следствия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Ф.М.Достоевский.</a:t>
            </a:r>
          </a:p>
        </p:txBody>
      </p:sp>
      <p:pic>
        <p:nvPicPr>
          <p:cNvPr id="22532" name="Picture 7" descr="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3328552"/>
            <a:ext cx="6192688" cy="2908759"/>
          </a:xfrm>
          <a:ln w="28575">
            <a:solidFill>
              <a:schemeClr val="tx1"/>
            </a:solidFill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332656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Обряд  казни  петрашевцев.</a:t>
            </a:r>
          </a:p>
        </p:txBody>
      </p:sp>
      <p:pic>
        <p:nvPicPr>
          <p:cNvPr id="23556" name="Picture 7" descr="сканирование00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4000"/>
          </a:blip>
          <a:srcRect/>
          <a:stretch>
            <a:fillRect/>
          </a:stretch>
        </p:blipFill>
        <p:spPr>
          <a:xfrm>
            <a:off x="1331640" y="1124744"/>
            <a:ext cx="3078560" cy="3744714"/>
          </a:xfrm>
          <a:noFill/>
          <a:ln w="19050">
            <a:solidFill>
              <a:srgbClr val="000000"/>
            </a:solidFill>
          </a:ln>
        </p:spPr>
      </p:pic>
      <p:sp>
        <p:nvSpPr>
          <p:cNvPr id="1577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67944" y="1124744"/>
            <a:ext cx="3600400" cy="388843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	Мы, петрашевцы,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	стояли на эшафоте  и выслушивали наш приговор без малейшего раскаяния …Большинство из нас почло бы за бесчестье отречься от своих убеждений…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ibble_pad">
  <a:themeElements>
    <a:clrScheme name="scribble_pa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cribble_pa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ribble_p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ribble_p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ribble_p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ribble_p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ribble_p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ribble_p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ribble_p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scribble_pad</Template>
  <TotalTime>64</TotalTime>
  <Words>333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scribble_pad</vt:lpstr>
      <vt:lpstr>Слайд 1</vt:lpstr>
      <vt:lpstr>Слайд 2</vt:lpstr>
      <vt:lpstr>Федор Михайлович Достоевский</vt:lpstr>
      <vt:lpstr>Родители писателя</vt:lpstr>
      <vt:lpstr>Петербургская жизнь</vt:lpstr>
      <vt:lpstr>Начало литературной деятельности</vt:lpstr>
      <vt:lpstr>Революционная деятельность</vt:lpstr>
      <vt:lpstr> Арест.   Приговор.</vt:lpstr>
      <vt:lpstr>Обряд  казни  петрашевцев.</vt:lpstr>
      <vt:lpstr>Ссылка в Сибирь. Каторга.</vt:lpstr>
      <vt:lpstr>Слайд 11</vt:lpstr>
      <vt:lpstr>Слайд 12</vt:lpstr>
      <vt:lpstr>Возвращение  в Петербург.</vt:lpstr>
      <vt:lpstr>Слайд 14</vt:lpstr>
      <vt:lpstr>Слайд 15</vt:lpstr>
      <vt:lpstr>Слайд 16</vt:lpstr>
    </vt:vector>
  </TitlesOfParts>
  <Company>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SCRIBBLE PAD</dc:title>
  <dc:creator>слав</dc:creator>
  <cp:lastModifiedBy>школа</cp:lastModifiedBy>
  <cp:revision>12</cp:revision>
  <dcterms:created xsi:type="dcterms:W3CDTF">2012-03-09T11:22:55Z</dcterms:created>
  <dcterms:modified xsi:type="dcterms:W3CDTF">2013-02-07T07:27:59Z</dcterms:modified>
</cp:coreProperties>
</file>