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3" r:id="rId10"/>
    <p:sldId id="261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ADF94-8AFB-4198-B939-D6C5182545C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88D7F-8854-411C-B8F7-C394DB81D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88D7F-8854-411C-B8F7-C394DB81D7C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33400"/>
            <a:ext cx="8229600" cy="61722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900" dirty="0" smtClean="0">
                <a:solidFill>
                  <a:srgbClr val="FFFF00"/>
                </a:solidFill>
              </a:rPr>
              <a:t>Проектная работа по русскому языку в </a:t>
            </a:r>
            <a:r>
              <a:rPr lang="ru-RU" sz="2900" dirty="0" smtClean="0">
                <a:solidFill>
                  <a:srgbClr val="FFFF00"/>
                </a:solidFill>
              </a:rPr>
              <a:t>6 </a:t>
            </a:r>
            <a:r>
              <a:rPr lang="ru-RU" sz="2900" dirty="0" smtClean="0">
                <a:solidFill>
                  <a:srgbClr val="FFFF00"/>
                </a:solidFill>
              </a:rPr>
              <a:t>классе по теме «В.И.Даль Путь от мичмана до составителя словаря великорусского языка.»</a:t>
            </a:r>
          </a:p>
          <a:p>
            <a:pPr algn="l">
              <a:buFont typeface="Arial" pitchFamily="34" charset="0"/>
              <a:buChar char="•"/>
            </a:pPr>
            <a:endParaRPr lang="ru-RU" sz="2900" dirty="0" smtClean="0">
              <a:solidFill>
                <a:srgbClr val="FFFF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900" dirty="0" smtClean="0">
                <a:solidFill>
                  <a:srgbClr val="FFFF00"/>
                </a:solidFill>
              </a:rPr>
              <a:t>Выполнила работу ученица 6 класса Павлова Валентина Владимировна МКОУ «</a:t>
            </a:r>
            <a:r>
              <a:rPr lang="ru-RU" sz="2900" dirty="0" err="1" smtClean="0">
                <a:solidFill>
                  <a:srgbClr val="FFFF00"/>
                </a:solidFill>
              </a:rPr>
              <a:t>Нововасильевская</a:t>
            </a:r>
            <a:r>
              <a:rPr lang="ru-RU" sz="2900" dirty="0" smtClean="0">
                <a:solidFill>
                  <a:srgbClr val="FFFF00"/>
                </a:solidFill>
              </a:rPr>
              <a:t> ООШ» с. </a:t>
            </a:r>
            <a:r>
              <a:rPr lang="ru-RU" sz="2900" dirty="0" err="1" smtClean="0">
                <a:solidFill>
                  <a:srgbClr val="FFFF00"/>
                </a:solidFill>
              </a:rPr>
              <a:t>Нововасильево</a:t>
            </a:r>
            <a:r>
              <a:rPr lang="ru-RU" sz="2900" dirty="0" smtClean="0">
                <a:solidFill>
                  <a:srgbClr val="FFFF00"/>
                </a:solidFill>
              </a:rPr>
              <a:t>  Володарский район Астраханская область.</a:t>
            </a:r>
          </a:p>
          <a:p>
            <a:pPr algn="l">
              <a:buFont typeface="Arial" pitchFamily="34" charset="0"/>
              <a:buChar char="•"/>
            </a:pPr>
            <a:endParaRPr lang="ru-RU" sz="2900" dirty="0" smtClean="0">
              <a:solidFill>
                <a:srgbClr val="FFFF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900" dirty="0" smtClean="0">
                <a:solidFill>
                  <a:srgbClr val="FFFF00"/>
                </a:solidFill>
              </a:rPr>
              <a:t>Руководитель проекта: Учитель русского языка и литературы Федорова Галия Юсуповна </a:t>
            </a:r>
          </a:p>
          <a:p>
            <a:pPr algn="l">
              <a:buFont typeface="Arial" pitchFamily="34" charset="0"/>
              <a:buChar char="•"/>
            </a:pPr>
            <a:endParaRPr lang="ru-RU" dirty="0" smtClean="0"/>
          </a:p>
          <a:p>
            <a:pPr algn="l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Утомленный чрезмерным трудом, Даль еще с большим усердием, чем прежде, занялся щипанием корпии для военного ведомства, что составляло для него обычный способ отдыха со времени турецкой войны 1853 г. Не найдя решения мучивших его вопросов ни в учении Сведенборга, ни в спиритизме, будучи лютеранином, Даль к концу жизни пришел к заключению, что «лютеранство дальше всех забрело в дичь и глушь» и, наконец, нашел для себя успокоение в учении и преданиях восточной церкви: осенью 1871 г. он принял православие, а через год его уже не стало. В 1897—1898 гг. «Собрание сочинений» Даля в 10 томах Вольф выпустил третьим изданием.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200" y="1600200"/>
            <a:ext cx="4419600" cy="2209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Памятник В.И.Далю </a:t>
            </a:r>
            <a:endParaRPr lang="ru-RU" dirty="0"/>
          </a:p>
        </p:txBody>
      </p:sp>
      <p:pic>
        <p:nvPicPr>
          <p:cNvPr id="4" name="Содержимое 3" descr="0_1b057_1ae2060c_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381000"/>
            <a:ext cx="4267200" cy="568959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305800" cy="5029517"/>
          </a:xfrm>
        </p:spPr>
        <p:txBody>
          <a:bodyPr>
            <a:normAutofit lnSpcReduction="10000"/>
          </a:bodyPr>
          <a:lstStyle/>
          <a:p>
            <a:r>
              <a:rPr lang="ru-RU" sz="1500" dirty="0" smtClean="0">
                <a:solidFill>
                  <a:srgbClr val="FFFF00"/>
                </a:solidFill>
              </a:rPr>
              <a:t>Даль Владимир Иванович </a:t>
            </a: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    — сын Иоганна Даля, известный этнограф, лексикограф и популярный писатель, родился 10 ноября 1801 года в </a:t>
            </a:r>
            <a:r>
              <a:rPr lang="ru-RU" sz="1500" dirty="0" err="1" smtClean="0"/>
              <a:t>Лугани</a:t>
            </a:r>
            <a:r>
              <a:rPr lang="ru-RU" sz="1500" dirty="0" smtClean="0"/>
              <a:t>, местечке </a:t>
            </a:r>
            <a:r>
              <a:rPr lang="ru-RU" sz="1500" dirty="0" err="1" smtClean="0"/>
              <a:t>Славяносербского</a:t>
            </a:r>
            <a:r>
              <a:rPr lang="ru-RU" sz="1500" dirty="0" smtClean="0"/>
              <a:t> уезда, Екатеринославской губернии, отчего впоследствии принял псевдоним «Казака Луганского», умер 22-го сентября 1872 года, в Москве. Получив первоначальное воспитание под руководством просвещенного своего отца, русского патриота, Даль четырнадцати лет был определен в Морской кадетский корпус, четырехлетнее пребывание в котором, благодаря принятой тогда своеобразной системе воспитания, не оказало почти никакого влияния на умственное развитие юноши и на всю жизнь оставило только тяжелое воспоминание о суровой школьной дисциплине и жестоких наказаниях розгами. Выпущенный из корпуса, в 1819 г., мичманом в черноморский флот, Даль вскоре перевелся из Николаева в Кронштадт, в балтийский флот, и через два года, по выслуге обязательного срока, в феврале 1826 г., вышел в отставку, переехал в Дерпт, где жила его мать, и, зачисленный на казенную стипендию, прослушал здесь курс медицинского факультета. После экзамена на степень доктора медицины и хирургии Даль был удостоен степени доктора медицины за диссертацию: «</a:t>
            </a:r>
            <a:r>
              <a:rPr lang="ru-RU" sz="1500" dirty="0" err="1" smtClean="0"/>
              <a:t>Spеcimen</a:t>
            </a:r>
            <a:r>
              <a:rPr lang="ru-RU" sz="1500" dirty="0" smtClean="0"/>
              <a:t> </a:t>
            </a:r>
            <a:r>
              <a:rPr lang="ru-RU" sz="1500" dirty="0" err="1" smtClean="0"/>
              <a:t>inangurale</a:t>
            </a:r>
            <a:r>
              <a:rPr lang="ru-RU" sz="1500" dirty="0" smtClean="0"/>
              <a:t> </a:t>
            </a:r>
            <a:r>
              <a:rPr lang="ru-RU" sz="1500" dirty="0" err="1" smtClean="0"/>
              <a:t>exhibens</a:t>
            </a:r>
            <a:r>
              <a:rPr lang="ru-RU" sz="1500" dirty="0" smtClean="0"/>
              <a:t> </a:t>
            </a:r>
            <a:r>
              <a:rPr lang="ru-RU" sz="1500" dirty="0" err="1" smtClean="0"/>
              <a:t>observationes-duas</a:t>
            </a:r>
            <a:r>
              <a:rPr lang="ru-RU" sz="1500" dirty="0" smtClean="0"/>
              <a:t>: 1) </a:t>
            </a:r>
            <a:r>
              <a:rPr lang="ru-RU" sz="1500" dirty="0" err="1" smtClean="0"/>
              <a:t>de</a:t>
            </a:r>
            <a:r>
              <a:rPr lang="ru-RU" sz="1500" dirty="0" smtClean="0"/>
              <a:t> </a:t>
            </a:r>
            <a:r>
              <a:rPr lang="ru-RU" sz="1500" dirty="0" err="1" smtClean="0"/>
              <a:t>rebratione</a:t>
            </a:r>
            <a:r>
              <a:rPr lang="ru-RU" sz="1500" dirty="0" smtClean="0"/>
              <a:t> </a:t>
            </a:r>
            <a:r>
              <a:rPr lang="ru-RU" sz="1500" dirty="0" err="1" smtClean="0"/>
              <a:t>cranii</a:t>
            </a:r>
            <a:r>
              <a:rPr lang="ru-RU" sz="1500" dirty="0" smtClean="0"/>
              <a:t> </a:t>
            </a:r>
            <a:r>
              <a:rPr lang="ru-RU" sz="1500" dirty="0" err="1" smtClean="0"/>
              <a:t>cum</a:t>
            </a:r>
            <a:r>
              <a:rPr lang="ru-RU" sz="1500" dirty="0" smtClean="0"/>
              <a:t> </a:t>
            </a:r>
            <a:r>
              <a:rPr lang="ru-RU" sz="1500" dirty="0" err="1" smtClean="0"/>
              <a:t>successu</a:t>
            </a:r>
            <a:r>
              <a:rPr lang="ru-RU" sz="1500" dirty="0" smtClean="0"/>
              <a:t> </a:t>
            </a:r>
            <a:r>
              <a:rPr lang="ru-RU" sz="1500" dirty="0" err="1" smtClean="0"/>
              <a:t>instituta</a:t>
            </a:r>
            <a:r>
              <a:rPr lang="ru-RU" sz="1500" dirty="0" smtClean="0"/>
              <a:t>, 2) </a:t>
            </a:r>
            <a:r>
              <a:rPr lang="ru-RU" sz="1500" dirty="0" err="1" smtClean="0"/>
              <a:t>de</a:t>
            </a:r>
            <a:r>
              <a:rPr lang="ru-RU" sz="1500" dirty="0" smtClean="0"/>
              <a:t> </a:t>
            </a:r>
            <a:r>
              <a:rPr lang="ru-RU" sz="1500" dirty="0" err="1" smtClean="0"/>
              <a:t>reuumo</a:t>
            </a:r>
            <a:r>
              <a:rPr lang="ru-RU" sz="1500" dirty="0" smtClean="0"/>
              <a:t> </a:t>
            </a:r>
            <a:r>
              <a:rPr lang="ru-RU" sz="1500" dirty="0" err="1" smtClean="0"/>
              <a:t>exulatione</a:t>
            </a:r>
            <a:r>
              <a:rPr lang="ru-RU" sz="1500" dirty="0" smtClean="0"/>
              <a:t> </a:t>
            </a:r>
            <a:r>
              <a:rPr lang="ru-RU" sz="1500" dirty="0" err="1" smtClean="0"/>
              <a:t>occulta</a:t>
            </a:r>
            <a:r>
              <a:rPr lang="ru-RU" sz="1500" dirty="0" smtClean="0"/>
              <a:t>». </a:t>
            </a:r>
            <a:r>
              <a:rPr lang="ru-RU" sz="1500" dirty="0" err="1" smtClean="0"/>
              <a:t>Dorpati</a:t>
            </a:r>
            <a:r>
              <a:rPr lang="ru-RU" sz="1500" dirty="0" smtClean="0"/>
              <a:t>, 1829. Еще студентом, в начале турецкой войны в 1828 г., Даль был зачислен в главную квартиру при подвижном госпитале 2-й действующей армии, причем участвовал во многих сражениях: в осаде </a:t>
            </a:r>
            <a:r>
              <a:rPr lang="ru-RU" sz="1500" dirty="0" err="1" smtClean="0"/>
              <a:t>Силистрии</a:t>
            </a:r>
            <a:r>
              <a:rPr lang="ru-RU" sz="1500" dirty="0" smtClean="0"/>
              <a:t>, под </a:t>
            </a:r>
            <a:r>
              <a:rPr lang="ru-RU" sz="1500" dirty="0" err="1" smtClean="0"/>
              <a:t>Кулевчею</a:t>
            </a:r>
            <a:r>
              <a:rPr lang="ru-RU" sz="1500" dirty="0" smtClean="0"/>
              <a:t> и </a:t>
            </a:r>
            <a:r>
              <a:rPr lang="ru-RU" sz="1500" dirty="0" err="1" smtClean="0"/>
              <a:t>Шумлою</a:t>
            </a:r>
            <a:r>
              <a:rPr lang="ru-RU" sz="1500" dirty="0" smtClean="0"/>
              <a:t>, при взятии города </a:t>
            </a:r>
            <a:r>
              <a:rPr lang="ru-RU" sz="1500" dirty="0" err="1" smtClean="0"/>
              <a:t>Сливны</a:t>
            </a:r>
            <a:r>
              <a:rPr lang="ru-RU" sz="1500" dirty="0" smtClean="0"/>
              <a:t>, занятии </a:t>
            </a:r>
            <a:r>
              <a:rPr lang="ru-RU" sz="1500" dirty="0" err="1" smtClean="0"/>
              <a:t>Адрианополя</a:t>
            </a:r>
            <a:r>
              <a:rPr lang="ru-RU" sz="1500" dirty="0" smtClean="0"/>
              <a:t> и др.; в Яссах и </a:t>
            </a:r>
            <a:r>
              <a:rPr lang="ru-RU" sz="1500" dirty="0" err="1" smtClean="0"/>
              <a:t>Каменец-Подольске</a:t>
            </a:r>
            <a:r>
              <a:rPr lang="ru-RU" sz="1500" dirty="0" smtClean="0"/>
              <a:t> энергичными мерами он воспрепятствовал распространению холеры и был награжден серебряною медалью на георгиевской ленте</a:t>
            </a:r>
            <a:r>
              <a:rPr lang="ru-RU" sz="1400" dirty="0" smtClean="0"/>
              <a:t>. </a:t>
            </a: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74-0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304800"/>
            <a:ext cx="3581400" cy="4983892"/>
          </a:xfrm>
        </p:spPr>
      </p:pic>
      <p:pic>
        <p:nvPicPr>
          <p:cNvPr id="7" name="Рисунок 6" descr="0093-1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600200"/>
            <a:ext cx="3581400" cy="46899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5410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Иоганн</a:t>
            </a:r>
            <a:r>
              <a:rPr lang="ru-RU" dirty="0" smtClean="0"/>
              <a:t> </a:t>
            </a:r>
            <a:r>
              <a:rPr lang="ru-RU" b="1" dirty="0" smtClean="0"/>
              <a:t>Христиан</a:t>
            </a:r>
            <a:r>
              <a:rPr lang="ru-RU" dirty="0" smtClean="0"/>
              <a:t> Даль - отец  Владимира Ивановича.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29200" y="685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Владимир Иванович Даль </a:t>
            </a:r>
            <a:r>
              <a:rPr lang="ru-RU" dirty="0" smtClean="0"/>
              <a:t>– «живой» словарь.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524000"/>
            <a:ext cx="5181600" cy="452628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 1831 г., Даль отличился в польской кампании: спешной наводкой моста через Вислу, у местечка </a:t>
            </a:r>
            <a:r>
              <a:rPr lang="ru-RU" sz="1600" dirty="0" err="1" smtClean="0"/>
              <a:t>Иозефова</a:t>
            </a:r>
            <a:r>
              <a:rPr lang="ru-RU" sz="1600" dirty="0" smtClean="0"/>
              <a:t>, и геройской защитой его с небольшим отрядом солдат он доставил возможность переправиться через Вислу всему отряду генерал-лейтенанта </a:t>
            </a:r>
            <a:r>
              <a:rPr lang="ru-RU" sz="1600" dirty="0" err="1" smtClean="0"/>
              <a:t>Ридигера</a:t>
            </a:r>
            <a:r>
              <a:rPr lang="ru-RU" sz="1600" dirty="0" smtClean="0"/>
              <a:t> и совершить затем движение, весьма важное в стратегическом отношении; потом Даль, с опасностью для собственной жизни, лично разрушил мост и за свой подвиг получил от Государя в награду бриллиантовый перстень, орден Св. Владимира 4-ой ст. и знак отличия военного достоинства 3-й ст., а со стороны ближайшего медицинского начальства за этот подвиг подвергся выговору как за уклонение от исполнения врачебных обязанностей. Через два года Даль издал: «Описание моста, наведенного на реке Висле», М. 1833.</a:t>
            </a:r>
            <a:endParaRPr lang="ru-RU" sz="1600" dirty="0"/>
          </a:p>
        </p:txBody>
      </p:sp>
      <p:pic>
        <p:nvPicPr>
          <p:cNvPr id="4" name="Рисунок 3" descr="23136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1524000"/>
            <a:ext cx="3128158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-45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452628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 не служебная деятельность создала Далю громкое имя; деятельность его, как чиновника, ничтожна в сравнении с его заслугами в области отечественной словесности. Этнографические наклонности рано обнаружились у Даля: уже в молодости он почувствовал какое-то инстинктивное влечение к народной массе, безотчетное восхищение народной песнею, обычаем, преданием, языком. «Еще в корпусе полусознательно замечал я, — писал впоследствии Даль, — что та русская грамматика, по которой учили нас с помощью розог, ни больше ни меньше как вздор на вздоре, чепуха на чепухе». Тревожимый и смущаемый несообразностью письменного языка нашего с устною речью простого русского человека, не сбитого с толку </a:t>
            </a:r>
            <a:r>
              <a:rPr lang="ru-RU" sz="1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грамотейством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и сожалея, что живой русский язык «втиснут в латинские рамки, склеенные немецким клеем», Даль задался целью разыскать подлинную русскую народность в языке и обычаях. «Почитая народность за ядро и корень, а высшие сословия за цвет и плесень», Даль усердно искал случая сблизиться с народом, был рад поездить по Руси, знакомился с бытом народа, уже с 1819 г. начал вести заметки, записывал слова, прислушивался к говорам, собирал пословицы, сказки, песни, поверья, суеверья и т. п. Служба в Черноморском флоте, турецкий поход, польская кампания, поездки по Оренбургскому краю и Нижегородской губернии, — все это доставляло Далю обширный материал для изучения народного быта и увеличивало запасы пословиц и материалы для будущего Толкового Словаря. Уже в первых своих литературных опытах Даль обнаружил приемы и ухватки народной речи и выказал глубокое знание народного языка. В 1830 г., он напечатал в Московском Телеграфе Полевого свою первую попытку. В 1832 г., он выступил с «Русскими сказками из предания народного изустного на грамоту гражданскую переложенными, к быту житейскому приноровленными и поговорками ходячими разукрашенными казаком Владимиром Луганским», СПб. 1832 года, Пяток первый. Цель сказок была «познакомить земляков с народным языком и говором, дать образчик запасов народных слов, о которых мы вовсе не заботимся, между тем как рано или поздно без них не обойтись». Первый Пяток сказок Даля был встречен в литературе с восторгом. Пушкин, под свежим впечатлением от сказок Луганского, написал свою лучшую «Сказку о рыбаке и золотой рыбке» и в рукописи подарил ее Далю с надписью: «Твоя от твоих. Сказочнику Луганскому сказочник Александр Пушкин». </a:t>
            </a:r>
            <a:endParaRPr lang="ru-RU" sz="1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533400"/>
            <a:ext cx="5181600" cy="4526280"/>
          </a:xfrm>
        </p:spPr>
        <p:txBody>
          <a:bodyPr>
            <a:noAutofit/>
          </a:bodyPr>
          <a:lstStyle/>
          <a:p>
            <a:r>
              <a:rPr lang="ru-RU" sz="1350" dirty="0" smtClean="0"/>
              <a:t>  В защиту своих теоретических взглядов Даль неоднократно вступал в горячую полемику: между прочим, известен его спор в газете «Русский» (1868 г. </a:t>
            </a:r>
            <a:r>
              <a:rPr lang="ru-RU" sz="1350" dirty="0" err="1" smtClean="0"/>
              <a:t>NoNo</a:t>
            </a:r>
            <a:r>
              <a:rPr lang="ru-RU" sz="1350" dirty="0" smtClean="0"/>
              <a:t> 25, 31, 39 и др.) с Погодиным об иностранных словах в русском языке, закончившийся словами Погодина: «наш спор делается смешным». Вместе с тем Даль продолжал подготавливать и обрабатывать материал для собрания пословиц и для Толкового Словаря и уже в 1847 г. появилась его статья в «Современнике» (кн. 6): «О русских пословицах»: В Нижнем Новгороде Даль окончательно выработал систему распределения пословиц — по смыслу и занялся приведением всего материала в порядок. Его «Сборнику пословиц» суждено было однако пройти ряд мытарств задолго до появления в свет, несмотря на то, что этого появления страстно желал великий князь Константин Николаевич. «Сборник» Даля в рукописи был препровожден в Академию Наук, во Второе Отделение, по которому Даль состоял корреспондентом, а разбор рукописи был поручен академику-протоиерею </a:t>
            </a:r>
            <a:r>
              <a:rPr lang="ru-RU" sz="1350" dirty="0" err="1" smtClean="0"/>
              <a:t>Кочетову</a:t>
            </a:r>
            <a:r>
              <a:rPr lang="ru-RU" sz="1350" dirty="0" smtClean="0"/>
              <a:t>, который в Сборнике нашел «щепоть мышьяку», а в желании Даля напечатать пословицы увидел только «желание дать печатный авторитет памятникам народной глупости». Только через девять лет, в 1862, «Пословицы русского народа» — обширный сборник, заключающий в себе до 30000 «пословиц, поговорок, речений, присловий, </a:t>
            </a:r>
            <a:r>
              <a:rPr lang="ru-RU" sz="1350" dirty="0" err="1" smtClean="0"/>
              <a:t>чистоговорок</a:t>
            </a:r>
            <a:r>
              <a:rPr lang="ru-RU" sz="1350" dirty="0" smtClean="0"/>
              <a:t>, прибауток, загадок, поверий» и т. п. — нашли место в «Чтениях Общества Истории и Древностей Российских» </a:t>
            </a:r>
            <a:endParaRPr lang="ru-RU" sz="1350" dirty="0"/>
          </a:p>
        </p:txBody>
      </p:sp>
      <p:pic>
        <p:nvPicPr>
          <p:cNvPr id="4" name="Рисунок 3" descr="10036447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3352800" cy="5067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«Толковый словарь»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Богатством материала сорокасемилетний труд Даля — «Толковый Словарь» превышает все, что когда-нибудь сделано у нас силами одного человека. Недостаточность научной подготовки Даля к филологическим и лингвистическим работам, конечно, не могла не сказаться как в системе словаря и некоторой непоследовательности в плане, так и в </a:t>
            </a:r>
            <a:r>
              <a:rPr lang="ru-RU" dirty="0" err="1" smtClean="0"/>
              <a:t>невсегда</a:t>
            </a:r>
            <a:r>
              <a:rPr lang="ru-RU" dirty="0" smtClean="0"/>
              <a:t> точном определении слов, но тем грандиознее труд, что он выполнен одним человеком, именно благодаря только необыкновенной его проницательности, ценою всей жизни приобретенной опытности и превосходному знанию народных говоров: по двум-трем словам Даль мог определить местожительство говорящего. Мешало немало Далю и его ложное представление об отношении литературного языка к языку народному: в своем благоговении перед народным языком он доходил до крайности, до суеверия, сам пытался иногда писать «казацким тоном» даже о чисто литературных предметах, совершенно несуществующих в народных понятиях, и требовал того от других. Вместо слова «горизонт» Даль предлагал, </a:t>
            </a:r>
            <a:r>
              <a:rPr lang="ru-RU" dirty="0" err="1" smtClean="0"/>
              <a:t>напрель</a:t>
            </a:r>
            <a:r>
              <a:rPr lang="ru-RU" dirty="0" smtClean="0"/>
              <a:t>, слова «завес, </a:t>
            </a:r>
            <a:r>
              <a:rPr lang="ru-RU" dirty="0" err="1" smtClean="0"/>
              <a:t>озор</a:t>
            </a:r>
            <a:r>
              <a:rPr lang="ru-RU" dirty="0" smtClean="0"/>
              <a:t>, закрой, </a:t>
            </a:r>
            <a:r>
              <a:rPr lang="ru-RU" dirty="0" err="1" smtClean="0"/>
              <a:t>глазоем</a:t>
            </a:r>
            <a:r>
              <a:rPr lang="ru-RU" dirty="0" smtClean="0"/>
              <a:t>», вместо «адрес» — «</a:t>
            </a:r>
            <a:r>
              <a:rPr lang="ru-RU" dirty="0" err="1" smtClean="0"/>
              <a:t>насылка</a:t>
            </a:r>
            <a:r>
              <a:rPr lang="ru-RU" dirty="0" smtClean="0"/>
              <a:t>», вместо «кокетка» — «</a:t>
            </a:r>
            <a:r>
              <a:rPr lang="ru-RU" dirty="0" err="1" smtClean="0"/>
              <a:t>миловидница</a:t>
            </a:r>
            <a:r>
              <a:rPr lang="ru-RU" dirty="0" smtClean="0"/>
              <a:t>, </a:t>
            </a:r>
            <a:r>
              <a:rPr lang="ru-RU" dirty="0" err="1" smtClean="0"/>
              <a:t>красовитка</a:t>
            </a:r>
            <a:r>
              <a:rPr lang="ru-RU" dirty="0" smtClean="0"/>
              <a:t>», вместо «атмосфера» — «</a:t>
            </a:r>
            <a:r>
              <a:rPr lang="ru-RU" dirty="0" err="1" smtClean="0"/>
              <a:t>колоземица</a:t>
            </a:r>
            <a:r>
              <a:rPr lang="ru-RU" dirty="0" smtClean="0"/>
              <a:t>, </a:t>
            </a:r>
            <a:r>
              <a:rPr lang="ru-RU" dirty="0" err="1" smtClean="0"/>
              <a:t>мироколица</a:t>
            </a:r>
            <a:r>
              <a:rPr lang="ru-RU" dirty="0" smtClean="0"/>
              <a:t>»; слово «</a:t>
            </a:r>
            <a:r>
              <a:rPr lang="ru-RU" dirty="0" err="1" smtClean="0"/>
              <a:t>пуристь</a:t>
            </a:r>
            <a:r>
              <a:rPr lang="ru-RU" dirty="0" smtClean="0"/>
              <a:t>» предлагал заменить словом «чистяк», «эгоизм» — словом «</a:t>
            </a:r>
            <a:r>
              <a:rPr lang="ru-RU" dirty="0" err="1" smtClean="0"/>
              <a:t>самотство</a:t>
            </a:r>
            <a:r>
              <a:rPr lang="ru-RU" dirty="0" smtClean="0"/>
              <a:t>» и т. д. Лучшим доказательством несостоятельности предлагаемых Далем новшеств служит, конечно, то обстоятельство, что и сам реформатор, Даль писал свои протесты против установившегося литературного языка на том же самом литературном языке, который он осуждал, и притом писал очень хорошо... Даль сам сознавался, что «с грамматикой он был искони в каком-то разладе, не умея ее применить к нашему языку и чуждаясь ее не столько по рассудку, сколько по какому-то темному чувству опасения, чтобы она не сбила с толку, не ошколярила, не обузила взгляды».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73fd4b1abc711022b3f1605d052c706_fbf32e8a38a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1981200"/>
            <a:ext cx="4525962" cy="4525962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6781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</a:rPr>
              <a:t>Толковый словарь Даля (Толковый словарь </a:t>
            </a:r>
            <a:r>
              <a:rPr lang="ru-RU" sz="1400" b="1" dirty="0" err="1" smtClean="0">
                <a:solidFill>
                  <a:srgbClr val="FFFF00"/>
                </a:solidFill>
              </a:rPr>
              <a:t>живаго</a:t>
            </a:r>
            <a:r>
              <a:rPr lang="ru-RU" sz="1400" b="1" dirty="0" smtClean="0">
                <a:solidFill>
                  <a:srgbClr val="FFFF00"/>
                </a:solidFill>
              </a:rPr>
              <a:t> </a:t>
            </a:r>
            <a:r>
              <a:rPr lang="ru-RU" sz="1400" b="1" dirty="0" err="1" smtClean="0">
                <a:solidFill>
                  <a:srgbClr val="FFFF00"/>
                </a:solidFill>
              </a:rPr>
              <a:t>великорускаго</a:t>
            </a:r>
            <a:r>
              <a:rPr lang="ru-RU" sz="1400" b="1" dirty="0" smtClean="0">
                <a:solidFill>
                  <a:srgbClr val="FFFF00"/>
                </a:solidFill>
              </a:rPr>
              <a:t> языка) является фундаментальным трудом русской филологической и лексикографической мысли. Владимир Даль создал этот знаменитый словарь практически полтора века назад, но сегодня нет ни малейшего сомнения в его актуальности. Ценность словаря подчеркивается десятками тысяч включенных в словарные статьи загадок, пословиц, присловий и поговорок.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bruchev_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676400"/>
            <a:ext cx="3429000" cy="3429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524000"/>
            <a:ext cx="5562600" cy="452628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Императорское Русское Географическое Общество, в числе членов учредителей которого состоял и Даль, на основании отзывов ординарного академика И. Срезневского, члена Общества П. И. Савваитова и А. Н. </a:t>
            </a:r>
            <a:r>
              <a:rPr lang="ru-RU" dirty="0" err="1" smtClean="0"/>
              <a:t>Пыпина</a:t>
            </a:r>
            <a:r>
              <a:rPr lang="ru-RU" dirty="0" smtClean="0"/>
              <a:t>, увенчало труд Даля </a:t>
            </a:r>
            <a:r>
              <a:rPr lang="ru-RU" dirty="0" err="1" smtClean="0"/>
              <a:t>Константиновскою</a:t>
            </a:r>
            <a:r>
              <a:rPr lang="ru-RU" dirty="0" smtClean="0"/>
              <a:t> золотою медалью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r>
              <a:rPr lang="ru-RU" dirty="0" smtClean="0"/>
              <a:t> Академия Наук единогласно избрала Даля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</a:t>
            </a:r>
            <a:r>
              <a:rPr lang="ru-RU" dirty="0" smtClean="0"/>
              <a:t> свои почетные члены и присудила Ломоносовскую премию на основании отзывов трех академиков: подробного разбора — Я. К. Грота, а также записки о зоологических названиях, встречающихся в Толковом Словаре, — </a:t>
            </a:r>
            <a:r>
              <a:rPr lang="ru-RU" dirty="0" err="1" smtClean="0"/>
              <a:t>Шренка</a:t>
            </a:r>
            <a:r>
              <a:rPr lang="ru-RU" dirty="0" smtClean="0"/>
              <a:t> и — о ботанических названиях — Ф. </a:t>
            </a:r>
            <a:r>
              <a:rPr lang="ru-RU" dirty="0" err="1" smtClean="0"/>
              <a:t>Рупрехта</a:t>
            </a:r>
            <a:r>
              <a:rPr lang="ru-RU" dirty="0" smtClean="0"/>
              <a:t> (вс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</a:t>
            </a:r>
            <a:r>
              <a:rPr lang="ru-RU" dirty="0" smtClean="0"/>
              <a:t> эти отзывы напечатаны в «Собрании статей, читанных в Отделении русского языка и словесности И. А. Н.» т. VII, 1870 г.).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48400" y="5410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Константиновская золотая медаль.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264</TotalTime>
  <Words>1229</Words>
  <PresentationFormat>Экран (4:3)</PresentationFormat>
  <Paragraphs>19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«Толковый словарь»</vt:lpstr>
      <vt:lpstr>Слайд 8</vt:lpstr>
      <vt:lpstr>Слайд 9</vt:lpstr>
      <vt:lpstr>Слайд 10</vt:lpstr>
      <vt:lpstr>Памятник В.И.Далю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30</cp:revision>
  <dcterms:created xsi:type="dcterms:W3CDTF">2013-02-05T13:03:31Z</dcterms:created>
  <dcterms:modified xsi:type="dcterms:W3CDTF">2013-02-07T16:22:45Z</dcterms:modified>
</cp:coreProperties>
</file>