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1"/>
  </p:notesMasterIdLst>
  <p:sldIdLst>
    <p:sldId id="256" r:id="rId2"/>
    <p:sldId id="280" r:id="rId3"/>
    <p:sldId id="275" r:id="rId4"/>
    <p:sldId id="276" r:id="rId5"/>
    <p:sldId id="277" r:id="rId6"/>
    <p:sldId id="258" r:id="rId7"/>
    <p:sldId id="272" r:id="rId8"/>
    <p:sldId id="259" r:id="rId9"/>
    <p:sldId id="260" r:id="rId10"/>
    <p:sldId id="261" r:id="rId11"/>
    <p:sldId id="262" r:id="rId12"/>
    <p:sldId id="263" r:id="rId13"/>
    <p:sldId id="264" r:id="rId14"/>
    <p:sldId id="265" r:id="rId15"/>
    <p:sldId id="266" r:id="rId16"/>
    <p:sldId id="267" r:id="rId17"/>
    <p:sldId id="268" r:id="rId18"/>
    <p:sldId id="278" r:id="rId19"/>
    <p:sldId id="281"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644" autoAdjust="0"/>
    <p:restoredTop sz="94660"/>
  </p:normalViewPr>
  <p:slideViewPr>
    <p:cSldViewPr>
      <p:cViewPr varScale="1">
        <p:scale>
          <a:sx n="106" d="100"/>
          <a:sy n="106" d="100"/>
        </p:scale>
        <p:origin x="-107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8C13058-6312-41CE-9DF4-118A3A37445D}" type="datetimeFigureOut">
              <a:rPr lang="ru-RU" smtClean="0"/>
              <a:pPr/>
              <a:t>19.12.2012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176796A-4EE4-45E4-A27B-A686DCB06EEC}"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F176796A-4EE4-45E4-A27B-A686DCB06EEC}" type="slidenum">
              <a:rPr lang="ru-RU" smtClean="0"/>
              <a:pPr/>
              <a:t>4</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8" name="Дата 27"/>
          <p:cNvSpPr>
            <a:spLocks noGrp="1"/>
          </p:cNvSpPr>
          <p:nvPr>
            <p:ph type="dt" sz="half" idx="10"/>
          </p:nvPr>
        </p:nvSpPr>
        <p:spPr/>
        <p:txBody>
          <a:bodyPr/>
          <a:lstStyle>
            <a:extLst/>
          </a:lstStyle>
          <a:p>
            <a:fld id="{5B106E36-FD25-4E2D-B0AA-010F637433A0}" type="datetimeFigureOut">
              <a:rPr lang="ru-RU" smtClean="0"/>
              <a:pPr/>
              <a:t>19.12.2012</a:t>
            </a:fld>
            <a:endParaRPr lang="ru-RU"/>
          </a:p>
        </p:txBody>
      </p:sp>
      <p:sp>
        <p:nvSpPr>
          <p:cNvPr id="17" name="Нижний колонтитул 16"/>
          <p:cNvSpPr>
            <a:spLocks noGrp="1"/>
          </p:cNvSpPr>
          <p:nvPr>
            <p:ph type="ftr" sz="quarter" idx="11"/>
          </p:nvPr>
        </p:nvSpPr>
        <p:spPr/>
        <p:txBody>
          <a:bodyPr/>
          <a:lstStyle>
            <a:extLst/>
          </a:lstStyle>
          <a:p>
            <a:endParaRPr lang="ru-RU"/>
          </a:p>
        </p:txBody>
      </p:sp>
      <p:sp>
        <p:nvSpPr>
          <p:cNvPr id="29" name="Номер слайда 28"/>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32" name="Прямоугольник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Прямоугольник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Прямоугольник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Прямоугольник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Прямоугольник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Заголовок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56" name="Прямоугольник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Прямоугольник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Прямоугольник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Прямоугольник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19.12.2012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981200" cy="5851525"/>
          </a:xfrm>
        </p:spPr>
        <p:txBody>
          <a:bodyPr vert="eaVert" anchor="ct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39"/>
            <a:ext cx="58674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19.12.2012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19.12.2012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14" name="Полилиния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Полилиния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Полилиния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Полилиния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Полилиния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Полилиния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Полилиния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Полилиния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Полилиния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Полилиния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Полилиния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Полилиния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Полилиния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Полилиния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Полилиния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Текст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19.12.2012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7" name="Прямоугольник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ru-RU" smtClean="0"/>
              <a:t>Образец заголовка</a:t>
            </a:r>
            <a:endParaRPr kumimoji="0" lang="en-US"/>
          </a:p>
        </p:txBody>
      </p:sp>
      <p:sp>
        <p:nvSpPr>
          <p:cNvPr id="8" name="Прямоугольник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Прямоугольник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Прямоугольник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2064"/>
            <a:ext cx="8229600" cy="9144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19.12.2012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5" name="Прямоугольник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504824" y="512064"/>
            <a:ext cx="7772400" cy="914400"/>
          </a:xfrm>
        </p:spPr>
        <p:txBody>
          <a:bodyPr anchor="t"/>
          <a:lstStyle>
            <a:lvl1pPr>
              <a:defRPr sz="400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19.12.2012</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16" name="Прямоугольник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Прямоугольник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Прямоугольник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Прямоугольник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Прямоугольник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Прямоугольник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Прямоугольник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Прямоугольник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Прямоугольник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914400"/>
          </a:xfrm>
        </p:spPr>
        <p:txBody>
          <a:bodyPr/>
          <a:lstStyle>
            <a:lvl1pPr>
              <a:defRPr sz="4000" cap="none" baseline="0"/>
            </a:lvl1pPr>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19.12.2012</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5B106E36-FD25-4E2D-B0AA-010F637433A0}" type="datetimeFigureOut">
              <a:rPr lang="ru-RU" smtClean="0"/>
              <a:pPr/>
              <a:t>19.12.2012</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273050"/>
            <a:ext cx="8229600" cy="1162050"/>
          </a:xfrm>
        </p:spPr>
        <p:txBody>
          <a:bodyPr anchor="ctr"/>
          <a:lstStyle>
            <a:lvl1pPr algn="l">
              <a:buNone/>
              <a:defRPr sz="3600" b="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19.12.2012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Прямая соединительная линия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Группа 9"/>
          <p:cNvGrpSpPr/>
          <p:nvPr/>
        </p:nvGrpSpPr>
        <p:grpSpPr>
          <a:xfrm rot="5400000">
            <a:off x="8514581" y="1219200"/>
            <a:ext cx="132763" cy="128466"/>
            <a:chOff x="6668087" y="1297746"/>
            <a:chExt cx="161840" cy="156602"/>
          </a:xfrm>
        </p:grpSpPr>
        <p:cxnSp>
          <p:nvCxnSpPr>
            <p:cNvPr id="15" name="Прямая соединительная линия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Прямая соединительная линия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Прямая соединительная линия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Заголовок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ru-RU" smtClean="0"/>
              <a:t>Образец заголовка</a:t>
            </a:r>
            <a:endParaRPr kumimoji="0" lang="en-US"/>
          </a:p>
        </p:txBody>
      </p:sp>
      <p:sp>
        <p:nvSpPr>
          <p:cNvPr id="3" name="Рисунок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ru-RU" smtClean="0"/>
              <a:t>Вставка рисунка</a:t>
            </a:r>
            <a:endParaRPr kumimoji="0" lang="en-US"/>
          </a:p>
        </p:txBody>
      </p:sp>
      <p:sp>
        <p:nvSpPr>
          <p:cNvPr id="4" name="Текст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grpSp>
        <p:nvGrpSpPr>
          <p:cNvPr id="14" name="Группа 13"/>
          <p:cNvGrpSpPr/>
          <p:nvPr/>
        </p:nvGrpSpPr>
        <p:grpSpPr>
          <a:xfrm rot="5400000">
            <a:off x="8666981" y="1371600"/>
            <a:ext cx="132763" cy="128466"/>
            <a:chOff x="6668087" y="1297746"/>
            <a:chExt cx="161840" cy="156602"/>
          </a:xfrm>
        </p:grpSpPr>
        <p:cxnSp>
          <p:nvCxnSpPr>
            <p:cNvPr id="11" name="Прямая соединительная линия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Прямая соединительная линия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Прямая соединительная линия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Группа 17"/>
          <p:cNvGrpSpPr/>
          <p:nvPr/>
        </p:nvGrpSpPr>
        <p:grpSpPr>
          <a:xfrm rot="5400000">
            <a:off x="8320088" y="1474763"/>
            <a:ext cx="132763" cy="128466"/>
            <a:chOff x="6668087" y="1297746"/>
            <a:chExt cx="161840" cy="156602"/>
          </a:xfrm>
        </p:grpSpPr>
        <p:cxnSp>
          <p:nvCxnSpPr>
            <p:cNvPr id="19" name="Прямая соединительная линия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Прямая соединительная линия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Прямая соединительная линия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Дата 4"/>
          <p:cNvSpPr>
            <a:spLocks noGrp="1"/>
          </p:cNvSpPr>
          <p:nvPr>
            <p:ph type="dt" sz="half" idx="10"/>
          </p:nvPr>
        </p:nvSpPr>
        <p:spPr>
          <a:xfrm>
            <a:off x="6477000" y="55499"/>
            <a:ext cx="2133600" cy="365125"/>
          </a:xfrm>
        </p:spPr>
        <p:txBody>
          <a:bodyPr/>
          <a:lstStyle>
            <a:extLst/>
          </a:lstStyle>
          <a:p>
            <a:fld id="{5B106E36-FD25-4E2D-B0AA-010F637433A0}" type="datetimeFigureOut">
              <a:rPr lang="ru-RU" smtClean="0"/>
              <a:pPr/>
              <a:t>19.12.2012</a:t>
            </a:fld>
            <a:endParaRPr lang="ru-RU"/>
          </a:p>
        </p:txBody>
      </p:sp>
      <p:sp>
        <p:nvSpPr>
          <p:cNvPr id="6" name="Нижний колонтитул 5"/>
          <p:cNvSpPr>
            <a:spLocks noGrp="1"/>
          </p:cNvSpPr>
          <p:nvPr>
            <p:ph type="ftr" sz="quarter" idx="11"/>
          </p:nvPr>
        </p:nvSpPr>
        <p:spPr>
          <a:xfrm>
            <a:off x="914400" y="55499"/>
            <a:ext cx="5562600" cy="365125"/>
          </a:xfrm>
        </p:spPr>
        <p:txBody>
          <a:bodyPr/>
          <a:lstStyle>
            <a:extLst/>
          </a:lstStyle>
          <a:p>
            <a:endParaRPr lang="ru-RU"/>
          </a:p>
        </p:txBody>
      </p:sp>
      <p:sp>
        <p:nvSpPr>
          <p:cNvPr id="7" name="Номер слайда 6"/>
          <p:cNvSpPr>
            <a:spLocks noGrp="1"/>
          </p:cNvSpPr>
          <p:nvPr>
            <p:ph type="sldNum" sz="quarter" idx="12"/>
          </p:nvPr>
        </p:nvSpPr>
        <p:spPr>
          <a:xfrm>
            <a:off x="8610600" y="55499"/>
            <a:ext cx="457200" cy="365125"/>
          </a:xfrm>
        </p:spPr>
        <p:txBody>
          <a:bodyPr/>
          <a:lstStyle>
            <a:extLst/>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рямоугольник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Прямоугольник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оугольник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Прямоугольник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Прямоугольник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Прямоугольник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Прямоугольник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Заголовок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5B106E36-FD25-4E2D-B0AA-010F637433A0}" type="datetimeFigureOut">
              <a:rPr lang="ru-RU" smtClean="0"/>
              <a:pPr/>
              <a:t>19.12.2012</a:t>
            </a:fld>
            <a:endParaRPr lang="ru-RU"/>
          </a:p>
        </p:txBody>
      </p:sp>
      <p:sp>
        <p:nvSpPr>
          <p:cNvPr id="3" name="Нижний колонтитул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ru-RU"/>
          </a:p>
        </p:txBody>
      </p:sp>
      <p:sp>
        <p:nvSpPr>
          <p:cNvPr id="23" name="Номер слайда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hyperlink" Target="http://numerologiya.hilat-hina/" TargetMode="External"/><Relationship Id="rId13" Type="http://schemas.openxmlformats.org/officeDocument/2006/relationships/hyperlink" Target="http://nazametika.ru/sozvezdie" TargetMode="External"/><Relationship Id="rId3" Type="http://schemas.openxmlformats.org/officeDocument/2006/relationships/hyperlink" Target="http://galaktiki-i-zvezdi.ru/p" TargetMode="External"/><Relationship Id="rId7" Type="http://schemas.openxmlformats.org/officeDocument/2006/relationships/hyperlink" Target="http://nazametiko.ru/sozvezdie" TargetMode="External"/><Relationship Id="rId12" Type="http://schemas.openxmlformats.org/officeDocument/2006/relationships/hyperlink" Target="http://www.timegenie.com/astro" TargetMode="External"/><Relationship Id="rId2" Type="http://schemas.openxmlformats.org/officeDocument/2006/relationships/hyperlink" Target="http://www.prao.ru/" TargetMode="External"/><Relationship Id="rId1" Type="http://schemas.openxmlformats.org/officeDocument/2006/relationships/slideLayout" Target="../slideLayouts/slideLayout2.xml"/><Relationship Id="rId6" Type="http://schemas.openxmlformats.org/officeDocument/2006/relationships/hyperlink" Target="http://www.uzmantv.com/konu/20" TargetMode="External"/><Relationship Id="rId11" Type="http://schemas.openxmlformats.org/officeDocument/2006/relationships/hyperlink" Target="http://rabinatiko.ru/sozvezdie" TargetMode="External"/><Relationship Id="rId5" Type="http://schemas.openxmlformats.org/officeDocument/2006/relationships/hyperlink" Target="http://horoscopes.rambler.ru/a" TargetMode="External"/><Relationship Id="rId15" Type="http://schemas.openxmlformats.org/officeDocument/2006/relationships/hyperlink" Target="http://allcosmos.ucoz.ru/blog/" TargetMode="External"/><Relationship Id="rId10" Type="http://schemas.openxmlformats.org/officeDocument/2006/relationships/hyperlink" Target="http://sch119.narod.ru/Project" TargetMode="External"/><Relationship Id="rId4" Type="http://schemas.openxmlformats.org/officeDocument/2006/relationships/hyperlink" Target="http://formen.hilat-hina.info/?idnt=host&amp;categs=%D0%BA%D0%BE%D0%B7%D0%B5%D1%80%D0%BE%D0%B3" TargetMode="External"/><Relationship Id="rId9" Type="http://schemas.openxmlformats.org/officeDocument/2006/relationships/hyperlink" Target="http://turkey-forum.ru/viewtop" TargetMode="External"/><Relationship Id="rId14" Type="http://schemas.openxmlformats.org/officeDocument/2006/relationships/hyperlink" Target="http://nazametika.ru/sozvezdi"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99592" y="3717032"/>
            <a:ext cx="7772400" cy="1975104"/>
          </a:xfrm>
        </p:spPr>
        <p:txBody>
          <a:bodyPr/>
          <a:lstStyle/>
          <a:p>
            <a:pPr algn="ctr"/>
            <a:r>
              <a:rPr lang="ru-RU" sz="2000" i="1" dirty="0" smtClean="0"/>
              <a:t>                                    </a:t>
            </a:r>
            <a:r>
              <a:rPr lang="ru-RU" sz="2000" i="1" dirty="0" smtClean="0"/>
              <a:t>   Работа обучающейся</a:t>
            </a:r>
            <a:r>
              <a:rPr lang="ru-RU" sz="2000" i="1" dirty="0" smtClean="0"/>
              <a:t/>
            </a:r>
            <a:br>
              <a:rPr lang="ru-RU" sz="2000" i="1" dirty="0" smtClean="0"/>
            </a:br>
            <a:r>
              <a:rPr lang="ru-RU" sz="2000" i="1" dirty="0" smtClean="0"/>
              <a:t>              4В класса </a:t>
            </a:r>
            <a:br>
              <a:rPr lang="ru-RU" sz="2000" i="1" dirty="0" smtClean="0"/>
            </a:br>
            <a:r>
              <a:rPr lang="ru-RU" sz="2000" i="1" dirty="0" smtClean="0"/>
              <a:t>                                               МБОУ СОШ №23 </a:t>
            </a:r>
            <a:r>
              <a:rPr lang="ru-RU" sz="1400" i="1" dirty="0" err="1" smtClean="0"/>
              <a:t>г</a:t>
            </a:r>
            <a:r>
              <a:rPr lang="ru-RU" sz="2000" i="1" dirty="0" err="1" smtClean="0"/>
              <a:t>.п</a:t>
            </a:r>
            <a:r>
              <a:rPr lang="ru-RU" sz="1600" i="1" dirty="0" err="1" smtClean="0"/>
              <a:t>ятигорска</a:t>
            </a:r>
            <a:r>
              <a:rPr lang="ru-RU" sz="2000" i="1" dirty="0" smtClean="0"/>
              <a:t/>
            </a:r>
            <a:br>
              <a:rPr lang="ru-RU" sz="2000" i="1" dirty="0" smtClean="0"/>
            </a:br>
            <a:r>
              <a:rPr lang="ru-RU" sz="2000" i="1" dirty="0" smtClean="0"/>
              <a:t>               </a:t>
            </a:r>
            <a:r>
              <a:rPr lang="ru-RU" sz="2000" i="1" dirty="0" smtClean="0"/>
              <a:t>         </a:t>
            </a:r>
            <a:r>
              <a:rPr lang="ru-RU" sz="2000" i="1" dirty="0" err="1" smtClean="0"/>
              <a:t>Т</a:t>
            </a:r>
            <a:r>
              <a:rPr lang="ru-RU" sz="1600" i="1" dirty="0" err="1" smtClean="0"/>
              <a:t>алян</a:t>
            </a:r>
            <a:r>
              <a:rPr lang="ru-RU" sz="2000" i="1" dirty="0" smtClean="0"/>
              <a:t> С</a:t>
            </a:r>
            <a:r>
              <a:rPr lang="ru-RU" sz="1400" i="1" dirty="0" smtClean="0"/>
              <a:t>ветланы</a:t>
            </a:r>
            <a:endParaRPr lang="ru-RU" sz="1400" i="1" dirty="0"/>
          </a:p>
        </p:txBody>
      </p:sp>
      <p:sp>
        <p:nvSpPr>
          <p:cNvPr id="3" name="Подзаголовок 2"/>
          <p:cNvSpPr>
            <a:spLocks noGrp="1"/>
          </p:cNvSpPr>
          <p:nvPr>
            <p:ph type="subTitle" idx="1"/>
          </p:nvPr>
        </p:nvSpPr>
        <p:spPr>
          <a:xfrm>
            <a:off x="899592" y="548680"/>
            <a:ext cx="7772400" cy="2444864"/>
          </a:xfrm>
        </p:spPr>
        <p:txBody>
          <a:bodyPr>
            <a:normAutofit fontScale="77500" lnSpcReduction="20000"/>
          </a:bodyPr>
          <a:lstStyle/>
          <a:p>
            <a:r>
              <a:rPr lang="ru-RU"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Краевой этап</a:t>
            </a:r>
          </a:p>
          <a:p>
            <a:r>
              <a:rPr lang="ru-RU"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14 Всероссийской Олимпиады «Созвездие - 2013»</a:t>
            </a:r>
          </a:p>
          <a:p>
            <a:r>
              <a:rPr lang="ru-RU"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Номинация «Презентация»</a:t>
            </a:r>
          </a:p>
          <a:p>
            <a:r>
              <a:rPr lang="ru-RU" sz="4400" b="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Тема </a:t>
            </a:r>
            <a:r>
              <a:rPr lang="ru-RU"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«Мы с друзьями в космосе» </a:t>
            </a:r>
          </a:p>
          <a:p>
            <a:endParaRPr lang="ru-RU"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pPr algn="ctr"/>
            <a:r>
              <a:rPr lang="ru-RU" dirty="0" smtClean="0"/>
              <a:t>Созвездие Лев</a:t>
            </a:r>
            <a:endParaRPr lang="ru-RU" dirty="0"/>
          </a:p>
        </p:txBody>
      </p:sp>
      <p:sp>
        <p:nvSpPr>
          <p:cNvPr id="6" name="Текст 5"/>
          <p:cNvSpPr>
            <a:spLocks noGrp="1"/>
          </p:cNvSpPr>
          <p:nvPr>
            <p:ph type="body" idx="2"/>
          </p:nvPr>
        </p:nvSpPr>
        <p:spPr>
          <a:xfrm>
            <a:off x="714348" y="1435100"/>
            <a:ext cx="4357718" cy="5422900"/>
          </a:xfrm>
        </p:spPr>
        <p:txBody>
          <a:bodyPr>
            <a:normAutofit/>
          </a:bodyPr>
          <a:lstStyle/>
          <a:p>
            <a:pPr indent="360000" algn="just">
              <a:spcBef>
                <a:spcPts val="0"/>
              </a:spcBef>
            </a:pPr>
            <a:r>
              <a:rPr lang="ru-RU" sz="1400" dirty="0" smtClean="0">
                <a:latin typeface="Times New Roman" pitchFamily="18" charset="0"/>
                <a:cs typeface="Times New Roman" pitchFamily="18" charset="0"/>
              </a:rPr>
              <a:t>В природе льва мы конечно же не перепутаем ни с кем, а вот если вы хотите найти созвездие Льва, то надо пофантазировать. Его лучше всего наблюдать по ночам в марте и апреле в самой высокой точке над горизонтом. Ближайшие соседи - созвездия Девы, Чаши, Секстанта, Рака и Малого Льва.</a:t>
            </a:r>
          </a:p>
          <a:p>
            <a:pPr indent="360000" algn="just">
              <a:spcBef>
                <a:spcPts val="0"/>
              </a:spcBef>
            </a:pPr>
            <a:r>
              <a:rPr lang="ru-RU" sz="1400" dirty="0" smtClean="0">
                <a:latin typeface="Times New Roman" pitchFamily="18" charset="0"/>
                <a:cs typeface="Times New Roman" pitchFamily="18" charset="0"/>
              </a:rPr>
              <a:t>Соедините мысленно линиями самые яркие звезды и образуйте характерную геометрическую фигуру созвездия Льва - сильно удлиненный неправильный шестиугольник. Чуть-чуть фантазии, и в этой фигуре можно увидеть тело льва с буйной гривой, которую образуют разбросанные около </a:t>
            </a:r>
            <a:r>
              <a:rPr lang="ru-RU" sz="1400" dirty="0" err="1" smtClean="0">
                <a:latin typeface="Times New Roman" pitchFamily="18" charset="0"/>
                <a:cs typeface="Times New Roman" pitchFamily="18" charset="0"/>
              </a:rPr>
              <a:t>Регула</a:t>
            </a:r>
            <a:r>
              <a:rPr lang="ru-RU" sz="1400" dirty="0" smtClean="0">
                <a:latin typeface="Times New Roman" pitchFamily="18" charset="0"/>
                <a:cs typeface="Times New Roman" pitchFamily="18" charset="0"/>
              </a:rPr>
              <a:t> слабые звезды. Правая лапа льва хорошо очерчена рядом звезд. Звезда </a:t>
            </a:r>
            <a:r>
              <a:rPr lang="ru-RU" sz="1400" dirty="0" err="1" smtClean="0">
                <a:latin typeface="Times New Roman" pitchFamily="18" charset="0"/>
                <a:cs typeface="Times New Roman" pitchFamily="18" charset="0"/>
              </a:rPr>
              <a:t>Денебола</a:t>
            </a:r>
            <a:r>
              <a:rPr lang="ru-RU" sz="1400" dirty="0" smtClean="0">
                <a:latin typeface="Times New Roman" pitchFamily="18" charset="0"/>
                <a:cs typeface="Times New Roman" pitchFamily="18" charset="0"/>
              </a:rPr>
              <a:t> блестит в конце длинного и закрученного кольцом хвоста льва. Ясной и безлунной ночью в созвездии Льва невооруженным глазом можно видеть около 70 звезд, но в основном это слабые звезды. Самые яркие звезды Льва: Регул и </a:t>
            </a:r>
            <a:r>
              <a:rPr lang="ru-RU" sz="1400" dirty="0" err="1" smtClean="0">
                <a:latin typeface="Times New Roman" pitchFamily="18" charset="0"/>
                <a:cs typeface="Times New Roman" pitchFamily="18" charset="0"/>
              </a:rPr>
              <a:t>Денебола</a:t>
            </a:r>
            <a:r>
              <a:rPr lang="ru-RU" sz="1400" dirty="0" smtClean="0">
                <a:latin typeface="Times New Roman" pitchFamily="18" charset="0"/>
                <a:cs typeface="Times New Roman" pitchFamily="18" charset="0"/>
              </a:rPr>
              <a:t>.</a:t>
            </a:r>
          </a:p>
          <a:p>
            <a:pPr indent="360000" algn="just">
              <a:spcBef>
                <a:spcPts val="0"/>
              </a:spcBef>
            </a:pP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   </a:t>
            </a:r>
            <a:endParaRPr lang="ru-RU" sz="1400" dirty="0">
              <a:latin typeface="Times New Roman" pitchFamily="18" charset="0"/>
              <a:cs typeface="Times New Roman" pitchFamily="18" charset="0"/>
            </a:endParaRPr>
          </a:p>
        </p:txBody>
      </p:sp>
      <p:pic>
        <p:nvPicPr>
          <p:cNvPr id="7" name="Содержимое 6" descr="16105500.jpg"/>
          <p:cNvPicPr>
            <a:picLocks noGrp="1" noChangeAspect="1"/>
          </p:cNvPicPr>
          <p:nvPr>
            <p:ph sz="half" idx="1"/>
          </p:nvPr>
        </p:nvPicPr>
        <p:blipFill>
          <a:blip r:embed="rId2" cstate="print"/>
          <a:stretch>
            <a:fillRect/>
          </a:stretch>
        </p:blipFill>
        <p:spPr>
          <a:xfrm>
            <a:off x="5220072" y="2132856"/>
            <a:ext cx="3714744" cy="3626748"/>
          </a:xfr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571472" y="0"/>
            <a:ext cx="8229600" cy="1162050"/>
          </a:xfrm>
        </p:spPr>
        <p:txBody>
          <a:bodyPr/>
          <a:lstStyle/>
          <a:p>
            <a:pPr algn="ctr"/>
            <a:r>
              <a:rPr lang="ru-RU" dirty="0" smtClean="0"/>
              <a:t>Созвездие Дева</a:t>
            </a:r>
            <a:endParaRPr lang="ru-RU" dirty="0"/>
          </a:p>
        </p:txBody>
      </p:sp>
      <p:sp>
        <p:nvSpPr>
          <p:cNvPr id="6" name="Текст 5"/>
          <p:cNvSpPr>
            <a:spLocks noGrp="1"/>
          </p:cNvSpPr>
          <p:nvPr>
            <p:ph type="body" idx="2"/>
          </p:nvPr>
        </p:nvSpPr>
        <p:spPr>
          <a:xfrm>
            <a:off x="642910" y="1285860"/>
            <a:ext cx="5000660" cy="5572140"/>
          </a:xfrm>
        </p:spPr>
        <p:txBody>
          <a:bodyPr>
            <a:normAutofit/>
          </a:bodyPr>
          <a:lstStyle/>
          <a:p>
            <a:pPr indent="360000" algn="just">
              <a:spcBef>
                <a:spcPts val="0"/>
              </a:spcBef>
            </a:pPr>
            <a:r>
              <a:rPr lang="ru-RU" sz="1400" dirty="0" smtClean="0">
                <a:latin typeface="Times New Roman" pitchFamily="18" charset="0"/>
                <a:cs typeface="Times New Roman" pitchFamily="18" charset="0"/>
              </a:rPr>
              <a:t> Если вы хотите увидеть  зодиакальное созвездие</a:t>
            </a:r>
            <a:r>
              <a:rPr lang="ru-RU" sz="1400" b="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Девы, то надо ждать прихода весны, когда оно находится высоко над горизонтом с южной стороны.</a:t>
            </a:r>
            <a:r>
              <a:rPr lang="ru-RU" sz="1400" baseline="300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 Вокруг него расположены следующие созвездия: Весы, Ворон, Лев и Волосы Вероники.</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   Ясной и безлунной ночью в созвездии Девы можно видеть невооруженным глазом 95 звезд, но только около десятка из них ярче четвертой звездной величины. Самая яркая звезда в созвездии Девы - </a:t>
            </a:r>
            <a:r>
              <a:rPr lang="ru-RU" sz="1400" dirty="0" err="1" smtClean="0">
                <a:latin typeface="Times New Roman" pitchFamily="18" charset="0"/>
                <a:cs typeface="Times New Roman" pitchFamily="18" charset="0"/>
              </a:rPr>
              <a:t>Спика</a:t>
            </a:r>
            <a:r>
              <a:rPr lang="ru-RU" sz="1400" dirty="0" smtClean="0">
                <a:latin typeface="Times New Roman" pitchFamily="18" charset="0"/>
                <a:cs typeface="Times New Roman" pitchFamily="18" charset="0"/>
              </a:rPr>
              <a:t>. Каждый может легко найти эту звезду, если мысленно продолжит дугу из звезд, образующих "хвост" Большой Медведицы. Так наблюдатель "наткнется" на оранжевую звезду Арктур в созвездии Волопаса. Продолжая мысленное движение по дуге в том же направлении, он достигнет </a:t>
            </a:r>
            <a:r>
              <a:rPr lang="ru-RU" sz="1400" dirty="0" err="1" smtClean="0">
                <a:latin typeface="Times New Roman" pitchFamily="18" charset="0"/>
                <a:cs typeface="Times New Roman" pitchFamily="18" charset="0"/>
              </a:rPr>
              <a:t>бело-голубой</a:t>
            </a:r>
            <a:r>
              <a:rPr lang="ru-RU" sz="1400" dirty="0" smtClean="0">
                <a:latin typeface="Times New Roman" pitchFamily="18" charset="0"/>
                <a:cs typeface="Times New Roman" pitchFamily="18" charset="0"/>
              </a:rPr>
              <a:t>  звезды  </a:t>
            </a:r>
            <a:r>
              <a:rPr lang="ru-RU" sz="1400" dirty="0" err="1" smtClean="0">
                <a:latin typeface="Times New Roman" pitchFamily="18" charset="0"/>
                <a:cs typeface="Times New Roman" pitchFamily="18" charset="0"/>
              </a:rPr>
              <a:t>Спики</a:t>
            </a:r>
            <a:r>
              <a:rPr lang="ru-RU" sz="1400" dirty="0" smtClean="0">
                <a:latin typeface="Times New Roman" pitchFamily="18" charset="0"/>
                <a:cs typeface="Times New Roman" pitchFamily="18" charset="0"/>
              </a:rPr>
              <a:t>.</a:t>
            </a:r>
          </a:p>
          <a:p>
            <a:pPr indent="360000" algn="just">
              <a:spcBef>
                <a:spcPts val="0"/>
              </a:spcBef>
            </a:pPr>
            <a:r>
              <a:rPr lang="ru-RU" sz="1400" dirty="0" smtClean="0">
                <a:latin typeface="Times New Roman" pitchFamily="18" charset="0"/>
                <a:cs typeface="Times New Roman" pitchFamily="18" charset="0"/>
              </a:rPr>
              <a:t>Соединив линиями самые яркие звезды созвездия и </a:t>
            </a:r>
            <a:r>
              <a:rPr lang="ru-RU" sz="1400" dirty="0" err="1" smtClean="0">
                <a:latin typeface="Times New Roman" pitchFamily="18" charset="0"/>
                <a:cs typeface="Times New Roman" pitchFamily="18" charset="0"/>
              </a:rPr>
              <a:t>Спику</a:t>
            </a:r>
            <a:r>
              <a:rPr lang="ru-RU" sz="1400" dirty="0" smtClean="0">
                <a:latin typeface="Times New Roman" pitchFamily="18" charset="0"/>
                <a:cs typeface="Times New Roman" pitchFamily="18" charset="0"/>
              </a:rPr>
              <a:t>, мы получим большой неправильный четырехугольник - характерную геометрическую фигуру созвездия Девы. Эта фигура не имеет ничего общего с изображением созвездия Девы на старинных звездных картах и в звездных атласах, где рисуется крылатая девушка, держащая в руке зрелый пшеничный колос, в котором блестит </a:t>
            </a:r>
            <a:r>
              <a:rPr lang="ru-RU" sz="1400" dirty="0" err="1" smtClean="0">
                <a:latin typeface="Times New Roman" pitchFamily="18" charset="0"/>
                <a:cs typeface="Times New Roman" pitchFamily="18" charset="0"/>
              </a:rPr>
              <a:t>Спика</a:t>
            </a:r>
            <a:r>
              <a:rPr lang="ru-RU" sz="1400" dirty="0" smtClean="0">
                <a:latin typeface="Times New Roman" pitchFamily="18" charset="0"/>
                <a:cs typeface="Times New Roman" pitchFamily="18" charset="0"/>
              </a:rPr>
              <a:t>. Действительно, древние народы имели удивительное воображение, если в неправильном четырехугольнике видели прекрасную крылатую девушку!</a:t>
            </a:r>
            <a:endParaRPr lang="ru-RU" sz="1400" dirty="0">
              <a:latin typeface="Times New Roman" pitchFamily="18" charset="0"/>
              <a:cs typeface="Times New Roman" pitchFamily="18" charset="0"/>
            </a:endParaRPr>
          </a:p>
        </p:txBody>
      </p:sp>
      <p:pic>
        <p:nvPicPr>
          <p:cNvPr id="7" name="Содержимое 6" descr="16113420.jpg"/>
          <p:cNvPicPr>
            <a:picLocks noGrp="1" noChangeAspect="1"/>
          </p:cNvPicPr>
          <p:nvPr>
            <p:ph sz="half" idx="1"/>
          </p:nvPr>
        </p:nvPicPr>
        <p:blipFill>
          <a:blip r:embed="rId2" cstate="print"/>
          <a:stretch>
            <a:fillRect/>
          </a:stretch>
        </p:blipFill>
        <p:spPr>
          <a:xfrm>
            <a:off x="5715008" y="1785926"/>
            <a:ext cx="3121152" cy="3500462"/>
          </a:xfr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pPr algn="ctr"/>
            <a:r>
              <a:rPr lang="ru-RU" dirty="0" smtClean="0"/>
              <a:t>Созвездие Весы</a:t>
            </a:r>
            <a:endParaRPr lang="ru-RU" dirty="0"/>
          </a:p>
        </p:txBody>
      </p:sp>
      <p:sp>
        <p:nvSpPr>
          <p:cNvPr id="6" name="Текст 5"/>
          <p:cNvSpPr>
            <a:spLocks noGrp="1"/>
          </p:cNvSpPr>
          <p:nvPr>
            <p:ph type="body" idx="2"/>
          </p:nvPr>
        </p:nvSpPr>
        <p:spPr>
          <a:xfrm>
            <a:off x="395536" y="1196752"/>
            <a:ext cx="6912768" cy="5357826"/>
          </a:xfrm>
        </p:spPr>
        <p:txBody>
          <a:bodyPr>
            <a:noAutofit/>
          </a:bodyPr>
          <a:lstStyle/>
          <a:p>
            <a:pPr indent="360000" algn="just">
              <a:spcBef>
                <a:spcPts val="0"/>
              </a:spcBef>
            </a:pPr>
            <a:r>
              <a:rPr lang="ru-RU" sz="1400" dirty="0" smtClean="0">
                <a:latin typeface="Times New Roman" pitchFamily="18" charset="0"/>
                <a:cs typeface="Times New Roman" pitchFamily="18" charset="0"/>
              </a:rPr>
              <a:t>В первые летние месяцы на небе можно увидеть зодиакальное созвездие Весы. Оно находится в самой высокой точке над горизонтом и лучше всего наблюдается по ночам в июне и июле.</a:t>
            </a:r>
            <a:r>
              <a:rPr lang="ru-RU" sz="1400" baseline="300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Ближайшими его соседями являются созвездия Змееносца, Скорпиона, Волка, Девы и Змеи. Полностью наблюдается в центральных и южных районах России.</a:t>
            </a:r>
          </a:p>
          <a:p>
            <a:pPr indent="360000" algn="just">
              <a:spcBef>
                <a:spcPts val="0"/>
              </a:spcBef>
            </a:pPr>
            <a:r>
              <a:rPr lang="ru-RU" sz="1400" dirty="0" smtClean="0">
                <a:latin typeface="Times New Roman" pitchFamily="18" charset="0"/>
                <a:cs typeface="Times New Roman" pitchFamily="18" charset="0"/>
              </a:rPr>
              <a:t> В ясную и безлунную ночь в созвездии Весов невооруженным глазом можно видеть около 50 звезд, но только шесть из них ярче. Четыре самые яркие звезды образуют ромбоид - характерную геометрическую фигуру этого созвездия. Не требуется особых усилий воображения, чтобы увидеть в этой фигуре коромысло и чаши весов. На звездных картах созвездие Весов изображалось в виде старинных аптекарских весов.</a:t>
            </a:r>
          </a:p>
          <a:p>
            <a:pPr indent="360000" algn="just">
              <a:spcBef>
                <a:spcPts val="0"/>
              </a:spcBef>
            </a:pPr>
            <a:r>
              <a:rPr lang="ru-RU" sz="1400" dirty="0" smtClean="0">
                <a:latin typeface="Times New Roman" pitchFamily="18" charset="0"/>
                <a:cs typeface="Times New Roman" pitchFamily="18" charset="0"/>
              </a:rPr>
              <a:t>Весы относятся к созвездиям, известным человечеству с давних пор. Это единственное зодиакальное созвездие, название которого не связано с названием живых существ. Как же попал этот измерительный инструмент на небо?</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        Более двух тысяч лет назад точка осеннего равноденствия располагалась в области созвездия Весов. При своем видимом годичном движении Солнце находилось в этой точке 23 сентября, и продолжительность дня была равна продолжительности ночи. Вероятно, равенство дня и ночи и явилось причиной наименования этой области неба еще в глубокой древности. Созвездие Весов связано и с земледельческими работами древних "египтян. После жатвы и молотьбы, перед тем как пшеница засыпалась на хранение в амбары, полученный урожай взвешивался. Видимо, это производилось в то время, когда Солнце находилось в области этого созвездия. Таким образом, созвездие Весов напоминало о работе по взвешиванию собранного урожая.</a:t>
            </a:r>
          </a:p>
        </p:txBody>
      </p:sp>
      <p:pic>
        <p:nvPicPr>
          <p:cNvPr id="7" name="Содержимое 6" descr="libra_constellation.png"/>
          <p:cNvPicPr>
            <a:picLocks noGrp="1" noChangeAspect="1"/>
          </p:cNvPicPr>
          <p:nvPr>
            <p:ph sz="half" idx="1"/>
          </p:nvPr>
        </p:nvPicPr>
        <p:blipFill>
          <a:blip r:embed="rId2" cstate="print"/>
          <a:stretch>
            <a:fillRect/>
          </a:stretch>
        </p:blipFill>
        <p:spPr>
          <a:xfrm>
            <a:off x="7291570" y="0"/>
            <a:ext cx="1852430" cy="1872208"/>
          </a:xfr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pPr algn="ctr"/>
            <a:r>
              <a:rPr lang="ru-RU" dirty="0" smtClean="0"/>
              <a:t>Созвездие Скорпион</a:t>
            </a:r>
            <a:endParaRPr lang="ru-RU" dirty="0"/>
          </a:p>
        </p:txBody>
      </p:sp>
      <p:sp>
        <p:nvSpPr>
          <p:cNvPr id="6" name="Текст 5"/>
          <p:cNvSpPr>
            <a:spLocks noGrp="1"/>
          </p:cNvSpPr>
          <p:nvPr>
            <p:ph type="body" idx="2"/>
          </p:nvPr>
        </p:nvSpPr>
        <p:spPr>
          <a:xfrm>
            <a:off x="685800" y="1435100"/>
            <a:ext cx="4894312" cy="4572000"/>
          </a:xfrm>
        </p:spPr>
        <p:txBody>
          <a:bodyPr>
            <a:noAutofit/>
          </a:bodyPr>
          <a:lstStyle/>
          <a:p>
            <a:pPr indent="360000" algn="just">
              <a:spcBef>
                <a:spcPts val="0"/>
              </a:spcBef>
            </a:pPr>
            <a:r>
              <a:rPr lang="ru-RU" sz="1400" dirty="0" smtClean="0">
                <a:latin typeface="Times New Roman" pitchFamily="18" charset="0"/>
                <a:cs typeface="Times New Roman" pitchFamily="18" charset="0"/>
              </a:rPr>
              <a:t>Вы легко найдете созвездие Скорпиона, в котором расположение звезд образует фигуру, в действительности оправдывающую название созвездия. Небольшое усилие воображения, и вы увидите огромного скорпиона с длинными и страшными клешнями. Скорпион</a:t>
            </a:r>
            <a:r>
              <a:rPr lang="ru-RU" sz="1400" b="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 зодиакальное созвездие, расположенное к югу от небесного экватора в самой широкой и самой красивой части Млечного Пути. Рядом со Скорпионом находятся созвездия Стрельца, Телескопа, Жертвенника, Весов, Змееносца и Щита.</a:t>
            </a:r>
          </a:p>
          <a:p>
            <a:pPr indent="360000" algn="just">
              <a:spcBef>
                <a:spcPts val="0"/>
              </a:spcBef>
            </a:pPr>
            <a:r>
              <a:rPr lang="ru-RU" sz="1400" dirty="0" smtClean="0">
                <a:latin typeface="Times New Roman" pitchFamily="18" charset="0"/>
                <a:cs typeface="Times New Roman" pitchFamily="18" charset="0"/>
              </a:rPr>
              <a:t>Ясной и безлунной ночью в этом созвездии невооруженным глазом можно обнаружить около 100 звезд, но только 13 из них ярче. Самые яркие звезды в созвездии Скорпиона образуют на фоне Млечного Пути две фигуры, связанные цепочкой из нескольких звезд. </a:t>
            </a:r>
          </a:p>
          <a:p>
            <a:pPr indent="360000" algn="just">
              <a:spcBef>
                <a:spcPts val="0"/>
              </a:spcBef>
            </a:pPr>
            <a:r>
              <a:rPr lang="ru-RU" sz="1400" dirty="0" smtClean="0">
                <a:latin typeface="Times New Roman" pitchFamily="18" charset="0"/>
                <a:cs typeface="Times New Roman" pitchFamily="18" charset="0"/>
              </a:rPr>
              <a:t>Наилучшие условия для наблюдений в мае—июне. Созвездие видно полностью в южных и частично в центральных районах России.</a:t>
            </a:r>
            <a:endParaRPr lang="ru-RU" sz="1400" dirty="0">
              <a:latin typeface="Times New Roman" pitchFamily="18" charset="0"/>
              <a:cs typeface="Times New Roman" pitchFamily="18" charset="0"/>
            </a:endParaRPr>
          </a:p>
        </p:txBody>
      </p:sp>
      <p:pic>
        <p:nvPicPr>
          <p:cNvPr id="7" name="Содержимое 6" descr="yandsearch.jpg"/>
          <p:cNvPicPr>
            <a:picLocks noGrp="1" noChangeAspect="1"/>
          </p:cNvPicPr>
          <p:nvPr>
            <p:ph sz="half" idx="1"/>
          </p:nvPr>
        </p:nvPicPr>
        <p:blipFill>
          <a:blip r:embed="rId2" cstate="print"/>
          <a:stretch>
            <a:fillRect/>
          </a:stretch>
        </p:blipFill>
        <p:spPr>
          <a:xfrm>
            <a:off x="5715008" y="1857364"/>
            <a:ext cx="3138514" cy="3643338"/>
          </a:xfr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pPr algn="ctr"/>
            <a:r>
              <a:rPr lang="ru-RU" dirty="0" smtClean="0"/>
              <a:t>Созвездие Стрелец </a:t>
            </a:r>
            <a:endParaRPr lang="ru-RU" dirty="0"/>
          </a:p>
        </p:txBody>
      </p:sp>
      <p:sp>
        <p:nvSpPr>
          <p:cNvPr id="6" name="Текст 5"/>
          <p:cNvSpPr>
            <a:spLocks noGrp="1"/>
          </p:cNvSpPr>
          <p:nvPr>
            <p:ph type="body" idx="2"/>
          </p:nvPr>
        </p:nvSpPr>
        <p:spPr>
          <a:xfrm>
            <a:off x="395536" y="1196752"/>
            <a:ext cx="5832648" cy="5018236"/>
          </a:xfrm>
        </p:spPr>
        <p:txBody>
          <a:bodyPr>
            <a:noAutofit/>
          </a:bodyPr>
          <a:lstStyle/>
          <a:p>
            <a:pPr indent="360000" algn="just">
              <a:spcBef>
                <a:spcPts val="0"/>
              </a:spcBef>
            </a:pPr>
            <a:r>
              <a:rPr lang="ru-RU" sz="1400" dirty="0" smtClean="0">
                <a:latin typeface="Times New Roman" pitchFamily="18" charset="0"/>
                <a:cs typeface="Times New Roman" pitchFamily="18" charset="0"/>
              </a:rPr>
              <a:t>  Знаете как легко можно отыскать созвездие Стрельца?</a:t>
            </a:r>
          </a:p>
          <a:p>
            <a:pPr indent="360000" algn="just">
              <a:spcBef>
                <a:spcPts val="0"/>
              </a:spcBef>
            </a:pPr>
            <a:r>
              <a:rPr lang="ru-RU" sz="1400" dirty="0" smtClean="0">
                <a:latin typeface="Times New Roman" pitchFamily="18" charset="0"/>
                <a:cs typeface="Times New Roman" pitchFamily="18" charset="0"/>
              </a:rPr>
              <a:t> Сначала</a:t>
            </a:r>
            <a:r>
              <a:rPr lang="ru-RU" sz="1400" b="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найдите</a:t>
            </a:r>
            <a:r>
              <a:rPr lang="ru-RU" sz="1400" b="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Млечный Путь.  На молочно-белом фоне Млечного Пути в ясную и безлунную ночь в созвездии Стрельца невооруженным глазом можно различить около 115 звезд, но в большинстве своем они слабые. Только 10 звезд в этом созвездии самые яркие. Соединенные мысленно линиями, они образуют очень сложный рисунок из двух групп, между которыми находятся более слабые звезды. Даже при очень сильной фантазии в этой сложной геометрической фигуре трудно увидеть мифического кентавра (получеловека-полуконя) </a:t>
            </a:r>
            <a:r>
              <a:rPr lang="ru-RU" sz="1400" dirty="0" err="1" smtClean="0">
                <a:latin typeface="Times New Roman" pitchFamily="18" charset="0"/>
                <a:cs typeface="Times New Roman" pitchFamily="18" charset="0"/>
              </a:rPr>
              <a:t>Хирона</a:t>
            </a:r>
            <a:r>
              <a:rPr lang="ru-RU" sz="1400" dirty="0" smtClean="0">
                <a:latin typeface="Times New Roman" pitchFamily="18" charset="0"/>
                <a:cs typeface="Times New Roman" pitchFamily="18" charset="0"/>
              </a:rPr>
              <a:t>, который, натянув тетиву, готов пустить стрелу в Скорпиона. Он хочет убить его, чтобы отомстить за то, что Скорпион смертельно ужалил легендарного охотника Ориона. Позади кентавра </a:t>
            </a:r>
            <a:r>
              <a:rPr lang="ru-RU" sz="1400" dirty="0" err="1" smtClean="0">
                <a:latin typeface="Times New Roman" pitchFamily="18" charset="0"/>
                <a:cs typeface="Times New Roman" pitchFamily="18" charset="0"/>
              </a:rPr>
              <a:t>Хирона</a:t>
            </a:r>
            <a:r>
              <a:rPr lang="ru-RU" sz="1400" dirty="0" smtClean="0">
                <a:latin typeface="Times New Roman" pitchFamily="18" charset="0"/>
                <a:cs typeface="Times New Roman" pitchFamily="18" charset="0"/>
              </a:rPr>
              <a:t> развеваются две широкие ленты, в которых блестят яркие звезды. Так изображали это созвездие в древности. В Стрельце находятся точка зимнего солнцестояния, а также центр Галактики.</a:t>
            </a:r>
          </a:p>
          <a:p>
            <a:pPr indent="360000" algn="just">
              <a:spcBef>
                <a:spcPts val="0"/>
              </a:spcBef>
            </a:pPr>
            <a:r>
              <a:rPr lang="ru-RU" sz="1400" dirty="0" smtClean="0">
                <a:latin typeface="Times New Roman" pitchFamily="18" charset="0"/>
                <a:cs typeface="Times New Roman" pitchFamily="18" charset="0"/>
              </a:rPr>
              <a:t>Лучше всего в южной части горизонта это созвездие можно наблюдать по ночам в июле и августе.</a:t>
            </a:r>
            <a:r>
              <a:rPr lang="ru-RU" sz="1400" baseline="300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 Рядом со Стрельцом располагаются созвездия Козерога, Микроскопа, Южной Короны, Скорпиона, Змееносца, Щита и Орла.</a:t>
            </a:r>
          </a:p>
        </p:txBody>
      </p:sp>
      <p:pic>
        <p:nvPicPr>
          <p:cNvPr id="8" name="Содержимое 7" descr="saulys.gif"/>
          <p:cNvPicPr>
            <a:picLocks noGrp="1" noChangeAspect="1"/>
          </p:cNvPicPr>
          <p:nvPr>
            <p:ph sz="half" idx="1"/>
          </p:nvPr>
        </p:nvPicPr>
        <p:blipFill>
          <a:blip r:embed="rId2" cstate="print"/>
          <a:stretch>
            <a:fillRect/>
          </a:stretch>
        </p:blipFill>
        <p:spPr>
          <a:xfrm>
            <a:off x="6300192" y="4437112"/>
            <a:ext cx="2723191" cy="2232248"/>
          </a:xfr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pPr algn="ctr"/>
            <a:r>
              <a:rPr lang="ru-RU" dirty="0" smtClean="0"/>
              <a:t>Созвездие  Козерог </a:t>
            </a:r>
            <a:endParaRPr lang="ru-RU" dirty="0"/>
          </a:p>
        </p:txBody>
      </p:sp>
      <p:sp>
        <p:nvSpPr>
          <p:cNvPr id="6" name="Текст 5"/>
          <p:cNvSpPr>
            <a:spLocks noGrp="1"/>
          </p:cNvSpPr>
          <p:nvPr>
            <p:ph type="body" idx="2"/>
          </p:nvPr>
        </p:nvSpPr>
        <p:spPr>
          <a:xfrm>
            <a:off x="685800" y="1435100"/>
            <a:ext cx="4822304" cy="4572000"/>
          </a:xfrm>
        </p:spPr>
        <p:txBody>
          <a:bodyPr>
            <a:normAutofit fontScale="55000" lnSpcReduction="20000"/>
          </a:bodyPr>
          <a:lstStyle/>
          <a:p>
            <a:pPr indent="360000" algn="just">
              <a:lnSpc>
                <a:spcPct val="120000"/>
              </a:lnSpc>
              <a:spcBef>
                <a:spcPts val="0"/>
              </a:spcBef>
            </a:pPr>
            <a:r>
              <a:rPr lang="ru-RU" sz="2500" dirty="0" smtClean="0">
                <a:latin typeface="Times New Roman" pitchFamily="18" charset="0"/>
                <a:cs typeface="Times New Roman" pitchFamily="18" charset="0"/>
              </a:rPr>
              <a:t> И вот уже приближается осень, когда   лучше всего наблюдать по ночам с августа до сентября созвездие Козерога. Оно  находится в южной части неба и никогда не поднимается высоко над горизонтом. Рядом с ним располагаются созвездия Водолея, Микроскопа, Стрельца и Орла.</a:t>
            </a:r>
          </a:p>
          <a:p>
            <a:pPr indent="360000" algn="just">
              <a:lnSpc>
                <a:spcPct val="120000"/>
              </a:lnSpc>
              <a:spcBef>
                <a:spcPts val="0"/>
              </a:spcBef>
            </a:pPr>
            <a:r>
              <a:rPr lang="ru-RU" sz="2500" dirty="0" smtClean="0">
                <a:latin typeface="Times New Roman" pitchFamily="18" charset="0"/>
                <a:cs typeface="Times New Roman" pitchFamily="18" charset="0"/>
              </a:rPr>
              <a:t>Наиболее примечательный объект в Козероге — шаровое скопление с весьма плотным ядром. </a:t>
            </a:r>
          </a:p>
          <a:p>
            <a:pPr indent="360000" algn="just">
              <a:lnSpc>
                <a:spcPct val="120000"/>
              </a:lnSpc>
              <a:spcBef>
                <a:spcPts val="0"/>
              </a:spcBef>
            </a:pPr>
            <a:r>
              <a:rPr lang="ru-RU" sz="2500" dirty="0" smtClean="0">
                <a:latin typeface="Times New Roman" pitchFamily="18" charset="0"/>
                <a:cs typeface="Times New Roman" pitchFamily="18" charset="0"/>
              </a:rPr>
              <a:t>При идеальных условиях в созвездии Козерога можно невооруженным глазом различить около 50 слабых звезд. Если соединить их линиями, то образуется неправильный удлиненный многоугольник - характерная геометрическая фигура этого созвездия. Даже при большом усилии воображения очень трудно увидеть в этой фигуре козла с витыми рогами и длинным закрученным хвостом рыбы, как изображалось это созвездие на старинных звездных картах и в звездных атласах.</a:t>
            </a:r>
          </a:p>
          <a:p>
            <a:pPr indent="360000" algn="just">
              <a:lnSpc>
                <a:spcPct val="120000"/>
              </a:lnSpc>
              <a:spcBef>
                <a:spcPts val="0"/>
              </a:spcBef>
            </a:pPr>
            <a:r>
              <a:rPr lang="ru-RU" sz="2500" dirty="0" smtClean="0">
                <a:latin typeface="Times New Roman" pitchFamily="18" charset="0"/>
                <a:cs typeface="Times New Roman" pitchFamily="18" charset="0"/>
              </a:rPr>
              <a:t>Созвездие видно в южных и центральных районах России.</a:t>
            </a:r>
          </a:p>
          <a:p>
            <a:endParaRPr lang="ru-RU" dirty="0"/>
          </a:p>
        </p:txBody>
      </p:sp>
      <p:pic>
        <p:nvPicPr>
          <p:cNvPr id="7" name="Содержимое 6" descr="capricorn-comment-014.jpg"/>
          <p:cNvPicPr>
            <a:picLocks noGrp="1" noChangeAspect="1"/>
          </p:cNvPicPr>
          <p:nvPr>
            <p:ph sz="half" idx="1"/>
          </p:nvPr>
        </p:nvPicPr>
        <p:blipFill>
          <a:blip r:embed="rId2" cstate="print"/>
          <a:stretch>
            <a:fillRect/>
          </a:stretch>
        </p:blipFill>
        <p:spPr>
          <a:xfrm>
            <a:off x="5857884" y="1928802"/>
            <a:ext cx="2928958" cy="3357586"/>
          </a:xfr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pPr algn="ctr"/>
            <a:r>
              <a:rPr lang="ru-RU" dirty="0" smtClean="0"/>
              <a:t>Созвездие  Водолей </a:t>
            </a:r>
            <a:endParaRPr lang="ru-RU" dirty="0"/>
          </a:p>
        </p:txBody>
      </p:sp>
      <p:sp>
        <p:nvSpPr>
          <p:cNvPr id="6" name="Текст 5"/>
          <p:cNvSpPr>
            <a:spLocks noGrp="1"/>
          </p:cNvSpPr>
          <p:nvPr>
            <p:ph type="body" idx="2"/>
          </p:nvPr>
        </p:nvSpPr>
        <p:spPr>
          <a:xfrm>
            <a:off x="323528" y="1435100"/>
            <a:ext cx="5472608" cy="4572000"/>
          </a:xfrm>
        </p:spPr>
        <p:txBody>
          <a:bodyPr>
            <a:noAutofit/>
          </a:bodyPr>
          <a:lstStyle/>
          <a:p>
            <a:pPr indent="360000" algn="just">
              <a:spcBef>
                <a:spcPts val="0"/>
              </a:spcBef>
            </a:pPr>
            <a:r>
              <a:rPr lang="ru-RU" sz="1400" dirty="0" smtClean="0">
                <a:latin typeface="Times New Roman" pitchFamily="18" charset="0"/>
                <a:cs typeface="Times New Roman" pitchFamily="18" charset="0"/>
              </a:rPr>
              <a:t>Почему это созвездие получило такое название вы узнаете, прочитав этот рассказ. Зодиакальное созвездие Водолей лучше всего видно по ночам с августа до октября.</a:t>
            </a:r>
            <a:r>
              <a:rPr lang="ru-RU" sz="1400" baseline="300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 Вокруг него расположены созвездия Кита, Южной Рыбы, Козерога, Орла, Пегаса и Малого Коня.</a:t>
            </a:r>
          </a:p>
          <a:p>
            <a:pPr indent="360000" algn="just">
              <a:spcBef>
                <a:spcPts val="0"/>
              </a:spcBef>
            </a:pPr>
            <a:r>
              <a:rPr lang="ru-RU" sz="1400" dirty="0" smtClean="0">
                <a:latin typeface="Times New Roman" pitchFamily="18" charset="0"/>
                <a:cs typeface="Times New Roman" pitchFamily="18" charset="0"/>
              </a:rPr>
              <a:t>В обширной области, занимаемой созвездием Водолея на небесной сфере, ясной и безлунной ночью можно видеть невооруженным глазом около 90 звезд, но только семь из них ярче. Они расположены в виде сильно искривленной дуги. В средней ее части пять наиболее ярких звезд образуют некоторое подобие сосуда, из которого вытекает струя воды. Все-таки очень трудно в этом расположении звезд, составляющих созвездие Водолея, увидеть юношу, держащего большой кувшин, из которого струится вода. Именно так изображалось это созвездие на старинных звездных картах и в звездных атласах. Этот образ является отражением одного явления природы, повторяющегося каждый год. После периода невидимости созвездие Водолея становится хорошо видимым над южной стороной горизонта с наступлением осени, когда начинаются осенние дожди. Подметив это явление, древние греки, обладающие богатой фантазией, видели в этом созвездии стоящего на коленях человека, держащего в руках кувшин, из которого выливается струя воды.</a:t>
            </a:r>
            <a:endParaRPr lang="ru-RU" sz="1400" dirty="0">
              <a:latin typeface="Times New Roman" pitchFamily="18" charset="0"/>
              <a:cs typeface="Times New Roman" pitchFamily="18" charset="0"/>
            </a:endParaRPr>
          </a:p>
        </p:txBody>
      </p:sp>
      <p:pic>
        <p:nvPicPr>
          <p:cNvPr id="7" name="Содержимое 6" descr="yandsearch.jpg"/>
          <p:cNvPicPr>
            <a:picLocks noGrp="1" noChangeAspect="1"/>
          </p:cNvPicPr>
          <p:nvPr>
            <p:ph sz="half" idx="1"/>
          </p:nvPr>
        </p:nvPicPr>
        <p:blipFill>
          <a:blip r:embed="rId2" cstate="print"/>
          <a:stretch>
            <a:fillRect/>
          </a:stretch>
        </p:blipFill>
        <p:spPr>
          <a:xfrm>
            <a:off x="6012160" y="2348880"/>
            <a:ext cx="2786082" cy="2786082"/>
          </a:xfr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pPr algn="ctr"/>
            <a:r>
              <a:rPr lang="ru-RU" dirty="0" smtClean="0"/>
              <a:t>Созвездие  Рыбы </a:t>
            </a:r>
            <a:endParaRPr lang="ru-RU" dirty="0"/>
          </a:p>
        </p:txBody>
      </p:sp>
      <p:sp>
        <p:nvSpPr>
          <p:cNvPr id="6" name="Текст 5"/>
          <p:cNvSpPr>
            <a:spLocks noGrp="1"/>
          </p:cNvSpPr>
          <p:nvPr>
            <p:ph type="body" idx="2"/>
          </p:nvPr>
        </p:nvSpPr>
        <p:spPr>
          <a:xfrm>
            <a:off x="685800" y="1435100"/>
            <a:ext cx="5254352" cy="4572000"/>
          </a:xfrm>
        </p:spPr>
        <p:txBody>
          <a:bodyPr>
            <a:normAutofit fontScale="85000" lnSpcReduction="20000"/>
          </a:bodyPr>
          <a:lstStyle/>
          <a:p>
            <a:pPr indent="360000" algn="just">
              <a:lnSpc>
                <a:spcPct val="120000"/>
              </a:lnSpc>
              <a:spcBef>
                <a:spcPts val="0"/>
              </a:spcBef>
            </a:pPr>
            <a:r>
              <a:rPr lang="ru-RU" dirty="0" smtClean="0">
                <a:latin typeface="Times New Roman" pitchFamily="18" charset="0"/>
                <a:cs typeface="Times New Roman" pitchFamily="18" charset="0"/>
              </a:rPr>
              <a:t> Вот из завершается зодиакальный год одним из больших, но слабых созвездий - Рыбы, которое лучше всего видно с начала октября до конца января.</a:t>
            </a:r>
            <a:r>
              <a:rPr lang="ru-RU" baseline="30000"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 Окружено оно созвездиями Овна, Кита, Водолея, Пегаса и Андромеды.</a:t>
            </a:r>
          </a:p>
          <a:p>
            <a:pPr indent="360000" algn="just">
              <a:lnSpc>
                <a:spcPct val="120000"/>
              </a:lnSpc>
              <a:spcBef>
                <a:spcPts val="0"/>
              </a:spcBef>
            </a:pPr>
            <a:r>
              <a:rPr lang="ru-RU" dirty="0" smtClean="0">
                <a:latin typeface="Times New Roman" pitchFamily="18" charset="0"/>
                <a:cs typeface="Times New Roman" pitchFamily="18" charset="0"/>
              </a:rPr>
              <a:t>Ясной и безлунной ночью в созвездии Рыб можно различить невооруженным глазом около 75 слабых звезд. Только три из них ярче. Если самые яркие звезды соединить линиями, они образуют характерную геометрическую фигуру созвездия Рыб. Одна сторона угла направлена к северу и завершается маленьким треугольником, создаваемым тремя слабыми звездами. Другая сторона смотрит на запад и заканчивается удлиненным пятиугольником из пяти относительно ярких звезд. Чуть к западу от западной вершины пятиугольника находится вторая по яркости звезда в созвездии Рыб. Нужно обладать яркой фантазией, чтобы в такой геометрической фигуре увидеть двух рыб, удаленных друг от друга и связанных широкой лентой. Так их изображают на старинных звездных картах и в звездных атласах.</a:t>
            </a:r>
            <a:endParaRPr lang="ru-RU" dirty="0">
              <a:latin typeface="Times New Roman" pitchFamily="18" charset="0"/>
              <a:cs typeface="Times New Roman" pitchFamily="18" charset="0"/>
            </a:endParaRPr>
          </a:p>
        </p:txBody>
      </p:sp>
      <p:pic>
        <p:nvPicPr>
          <p:cNvPr id="7" name="Содержимое 6" descr="pisces1.gif"/>
          <p:cNvPicPr>
            <a:picLocks noGrp="1" noChangeAspect="1"/>
          </p:cNvPicPr>
          <p:nvPr>
            <p:ph sz="half" idx="1"/>
          </p:nvPr>
        </p:nvPicPr>
        <p:blipFill>
          <a:blip r:embed="rId2" cstate="print"/>
          <a:stretch>
            <a:fillRect/>
          </a:stretch>
        </p:blipFill>
        <p:spPr>
          <a:xfrm>
            <a:off x="6143636" y="2214554"/>
            <a:ext cx="2714644" cy="2928958"/>
          </a:xfr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pPr algn="ctr"/>
            <a:r>
              <a:rPr lang="ru-RU" dirty="0" smtClean="0"/>
              <a:t>Что я узнала, чему научилась…</a:t>
            </a:r>
            <a:endParaRPr lang="ru-RU" dirty="0"/>
          </a:p>
        </p:txBody>
      </p:sp>
      <p:sp>
        <p:nvSpPr>
          <p:cNvPr id="6" name="Содержимое 5"/>
          <p:cNvSpPr>
            <a:spLocks noGrp="1"/>
          </p:cNvSpPr>
          <p:nvPr>
            <p:ph idx="1"/>
          </p:nvPr>
        </p:nvSpPr>
        <p:spPr>
          <a:xfrm>
            <a:off x="611560" y="1783560"/>
            <a:ext cx="8075240" cy="4572000"/>
          </a:xfrm>
        </p:spPr>
        <p:txBody>
          <a:bodyPr>
            <a:normAutofit fontScale="62500" lnSpcReduction="20000"/>
          </a:bodyPr>
          <a:lstStyle/>
          <a:p>
            <a:pPr indent="360000" algn="just">
              <a:lnSpc>
                <a:spcPct val="120000"/>
              </a:lnSpc>
              <a:spcBef>
                <a:spcPts val="0"/>
              </a:spcBef>
            </a:pPr>
            <a:r>
              <a:rPr lang="ru-RU" sz="2500" dirty="0" smtClean="0">
                <a:latin typeface="Times New Roman" pitchFamily="18" charset="0"/>
                <a:cs typeface="Times New Roman" pitchFamily="18" charset="0"/>
              </a:rPr>
              <a:t>Познакомившись с 12 созвездиями я узнала, что именно через них проходит видимый путь Луны по небесной сфере. Древние наблюдатели неба в картине смены лунных фаз видели повторяемость, обновление, вечность всего сущего в мире. За год Земля делает один оборот вокруг Солнца. За это время Луна почти 12 раз проходит всю последовательность смены своих фаз, т. е. 12 раз в году бывает полнолуние, новолуние. Поэтому двенадцатимесячный год утвердился именно благодаря Луне, и пояс Зодиака разбит на 12 созвездий. Периодичность смены лунных фаз легла в основу календарей. Отсюда и слово «месяц» у нас означат и вид луны на небе, и интервал времени (28 – 31 день). Число 12 стало священным у разных народов. Двенадцать богов-олимпийцев у греков, римский император Диоклетиан объединил 12 провинций, Александр Македонский во время похода установил 12 жертвенников, в Индии колёса изготавливали с 12 спицами, герои и полубоги совершали 12 подвигов. Впоследствии, подмети видимое движение Солнца, люди догадались, что оно перемещается на фоне тех же созвездий. Воображаемая линия годового движения Солнца называется эклиптикой. И планеты тоже, совершая свои перемещения по небу, пересекают созвездия Зодиака. </a:t>
            </a:r>
          </a:p>
          <a:p>
            <a:pPr indent="360000" algn="just">
              <a:lnSpc>
                <a:spcPct val="120000"/>
              </a:lnSpc>
              <a:spcBef>
                <a:spcPts val="0"/>
              </a:spcBef>
            </a:pPr>
            <a:r>
              <a:rPr lang="ru-RU" sz="2500" dirty="0" smtClean="0">
                <a:latin typeface="Times New Roman" pitchFamily="18" charset="0"/>
                <a:cs typeface="Times New Roman" pitchFamily="18" charset="0"/>
              </a:rPr>
              <a:t>Зная расположение звезд в созвездиях , теперь я смогу найти созвездие Льва.</a:t>
            </a:r>
          </a:p>
          <a:p>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Источники информации</a:t>
            </a:r>
            <a:endParaRPr lang="ru-RU" dirty="0"/>
          </a:p>
        </p:txBody>
      </p:sp>
      <p:sp>
        <p:nvSpPr>
          <p:cNvPr id="3" name="Содержимое 2"/>
          <p:cNvSpPr>
            <a:spLocks noGrp="1"/>
          </p:cNvSpPr>
          <p:nvPr>
            <p:ph idx="1"/>
          </p:nvPr>
        </p:nvSpPr>
        <p:spPr>
          <a:xfrm>
            <a:off x="323528" y="1772816"/>
            <a:ext cx="8640960" cy="4572000"/>
          </a:xfrm>
        </p:spPr>
        <p:txBody>
          <a:bodyPr>
            <a:normAutofit/>
          </a:bodyPr>
          <a:lstStyle/>
          <a:p>
            <a:r>
              <a:rPr lang="en-US" sz="1400" dirty="0" smtClean="0">
                <a:hlinkClick r:id="rId2"/>
              </a:rPr>
              <a:t>http://www.prao.ru/</a:t>
            </a:r>
            <a:r>
              <a:rPr lang="ru-RU" sz="1400" dirty="0" smtClean="0"/>
              <a:t> о созвездиях</a:t>
            </a:r>
          </a:p>
          <a:p>
            <a:r>
              <a:rPr lang="en-US" sz="1400" dirty="0" smtClean="0">
                <a:hlinkClick r:id="rId3"/>
              </a:rPr>
              <a:t>http://galaktiki-i-zvezdi.ru/p</a:t>
            </a:r>
            <a:r>
              <a:rPr lang="ru-RU" sz="1400" dirty="0" smtClean="0"/>
              <a:t> Овен</a:t>
            </a:r>
          </a:p>
          <a:p>
            <a:r>
              <a:rPr lang="en-US" sz="1400" dirty="0" smtClean="0">
                <a:hlinkClick r:id="rId4"/>
              </a:rPr>
              <a:t>http://formen.hilat-hina.info/</a:t>
            </a:r>
            <a:r>
              <a:rPr lang="ru-RU" sz="1400" dirty="0" smtClean="0">
                <a:hlinkClick r:id="rId4"/>
              </a:rPr>
              <a:t>  </a:t>
            </a:r>
            <a:r>
              <a:rPr lang="ru-RU" sz="1400" dirty="0" smtClean="0"/>
              <a:t>Козерог</a:t>
            </a:r>
          </a:p>
          <a:p>
            <a:r>
              <a:rPr lang="en-US" sz="1400" dirty="0" smtClean="0">
                <a:hlinkClick r:id="rId5"/>
              </a:rPr>
              <a:t>http://horoscopes.rambler.ru/a</a:t>
            </a:r>
            <a:r>
              <a:rPr lang="ru-RU" sz="1400" dirty="0" smtClean="0"/>
              <a:t> зодиакальный круг</a:t>
            </a:r>
          </a:p>
          <a:p>
            <a:r>
              <a:rPr lang="en-US" sz="1400" dirty="0" smtClean="0">
                <a:hlinkClick r:id="rId6"/>
              </a:rPr>
              <a:t>http://www.uzmantv.com/konu/20</a:t>
            </a:r>
            <a:r>
              <a:rPr lang="ru-RU" sz="1400" dirty="0" smtClean="0"/>
              <a:t> Водолей</a:t>
            </a:r>
          </a:p>
          <a:p>
            <a:r>
              <a:rPr lang="en-US" sz="1400" dirty="0" smtClean="0">
                <a:hlinkClick r:id="rId7"/>
              </a:rPr>
              <a:t>http://nazametiko.ru/sozvezdie</a:t>
            </a:r>
            <a:r>
              <a:rPr lang="ru-RU" sz="1400" dirty="0" smtClean="0"/>
              <a:t>  Телец</a:t>
            </a:r>
          </a:p>
          <a:p>
            <a:r>
              <a:rPr lang="en-US" sz="1400" dirty="0" smtClean="0">
                <a:hlinkClick r:id="rId8"/>
              </a:rPr>
              <a:t>http://numerologiya.hilat-hina</a:t>
            </a:r>
            <a:r>
              <a:rPr lang="ru-RU" sz="1400" dirty="0" smtClean="0"/>
              <a:t> Рак</a:t>
            </a:r>
          </a:p>
          <a:p>
            <a:r>
              <a:rPr lang="en-US" sz="1400" dirty="0" smtClean="0">
                <a:hlinkClick r:id="rId9"/>
              </a:rPr>
              <a:t>http://turkey-forum.ru/viewtop</a:t>
            </a:r>
            <a:r>
              <a:rPr lang="ru-RU" sz="1400" dirty="0" smtClean="0"/>
              <a:t> Рыбы</a:t>
            </a:r>
          </a:p>
          <a:p>
            <a:r>
              <a:rPr lang="en-US" sz="1400" dirty="0" smtClean="0">
                <a:hlinkClick r:id="rId10"/>
              </a:rPr>
              <a:t>http://sch119.narod.ru/Project</a:t>
            </a:r>
            <a:r>
              <a:rPr lang="ru-RU" sz="1400" dirty="0" smtClean="0"/>
              <a:t> Весы</a:t>
            </a:r>
          </a:p>
          <a:p>
            <a:r>
              <a:rPr lang="en-US" sz="1400" dirty="0" smtClean="0">
                <a:hlinkClick r:id="rId11"/>
              </a:rPr>
              <a:t>http://rabinatiko.ru/sozvezdie</a:t>
            </a:r>
            <a:r>
              <a:rPr lang="ru-RU" sz="1400" dirty="0" smtClean="0"/>
              <a:t> Скорпион</a:t>
            </a:r>
          </a:p>
          <a:p>
            <a:r>
              <a:rPr lang="en-US" sz="1400" dirty="0" smtClean="0">
                <a:hlinkClick r:id="rId12"/>
              </a:rPr>
              <a:t>http://www.timegenie.com/astro</a:t>
            </a:r>
            <a:r>
              <a:rPr lang="ru-RU" sz="1400" dirty="0" smtClean="0"/>
              <a:t> Стрелец</a:t>
            </a:r>
          </a:p>
          <a:p>
            <a:r>
              <a:rPr lang="en-US" sz="1400" dirty="0" smtClean="0">
                <a:hlinkClick r:id="rId13"/>
              </a:rPr>
              <a:t>http://nazametika.ru/sozvezdie</a:t>
            </a:r>
            <a:r>
              <a:rPr lang="ru-RU" sz="1400" dirty="0" smtClean="0"/>
              <a:t> Дева</a:t>
            </a:r>
          </a:p>
          <a:p>
            <a:r>
              <a:rPr lang="en-US" sz="1400" dirty="0" smtClean="0">
                <a:hlinkClick r:id="rId14"/>
              </a:rPr>
              <a:t>http://nazametika.ru/sozvezdi</a:t>
            </a:r>
            <a:r>
              <a:rPr lang="ru-RU" sz="1400" dirty="0" smtClean="0"/>
              <a:t> Лев</a:t>
            </a:r>
          </a:p>
          <a:p>
            <a:r>
              <a:rPr lang="en-US" sz="1400" dirty="0" smtClean="0">
                <a:hlinkClick r:id="rId15"/>
              </a:rPr>
              <a:t>http://allcosmos.ucoz.ru/blog/</a:t>
            </a:r>
            <a:r>
              <a:rPr lang="ru-RU" sz="1400" dirty="0" smtClean="0"/>
              <a:t> Близнецы</a:t>
            </a:r>
          </a:p>
          <a:p>
            <a:r>
              <a:rPr lang="ru-RU" sz="1400" dirty="0" smtClean="0"/>
              <a:t>С.И. Дубкова, Сказки звездного неба, 2004,изд.Белый город</a:t>
            </a:r>
          </a:p>
          <a:p>
            <a:endParaRPr lang="ru-RU" dirty="0" smtClean="0"/>
          </a:p>
          <a:p>
            <a:endParaRPr lang="ru-RU" dirty="0" smtClean="0"/>
          </a:p>
          <a:p>
            <a:pPr>
              <a:buNone/>
            </a:pPr>
            <a:endParaRPr lang="ru-RU" dirty="0" smtClean="0"/>
          </a:p>
          <a:p>
            <a:endParaRPr lang="ru-RU" dirty="0" smtClean="0"/>
          </a:p>
          <a:p>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effectLst>
                  <a:outerShdw blurRad="38100" dist="38100" dir="2700000" algn="tl">
                    <a:srgbClr val="000000">
                      <a:alpha val="43137"/>
                    </a:srgbClr>
                  </a:outerShdw>
                </a:effectLst>
              </a:rPr>
              <a:t>Путешествие к созвездиям </a:t>
            </a:r>
            <a:endParaRPr lang="ru-RU" dirty="0">
              <a:effectLst>
                <a:outerShdw blurRad="38100" dist="38100" dir="2700000" algn="tl">
                  <a:srgbClr val="000000">
                    <a:alpha val="43137"/>
                  </a:srgbClr>
                </a:outerShdw>
              </a:effectLst>
            </a:endParaRPr>
          </a:p>
        </p:txBody>
      </p:sp>
      <p:sp>
        <p:nvSpPr>
          <p:cNvPr id="3" name="Содержимое 2"/>
          <p:cNvSpPr>
            <a:spLocks noGrp="1"/>
          </p:cNvSpPr>
          <p:nvPr>
            <p:ph idx="1"/>
          </p:nvPr>
        </p:nvSpPr>
        <p:spPr/>
        <p:txBody>
          <a:bodyPr/>
          <a:lstStyle/>
          <a:p>
            <a:pPr>
              <a:buNone/>
            </a:pPr>
            <a:r>
              <a:rPr lang="ru-RU" dirty="0" smtClean="0"/>
              <a:t>Задачи: </a:t>
            </a:r>
          </a:p>
          <a:p>
            <a:r>
              <a:rPr lang="ru-RU" dirty="0" smtClean="0"/>
              <a:t>познакомиться со знаками Зодиака;</a:t>
            </a:r>
          </a:p>
          <a:p>
            <a:r>
              <a:rPr lang="ru-RU" dirty="0" smtClean="0"/>
              <a:t>собрать сведения о созвездиях;</a:t>
            </a:r>
          </a:p>
          <a:p>
            <a:r>
              <a:rPr lang="ru-RU" dirty="0" smtClean="0"/>
              <a:t>узнать, что связывает созвездия  и знаки Зодиака.</a:t>
            </a:r>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pPr algn="ctr"/>
            <a:r>
              <a:rPr lang="ru-RU" dirty="0" smtClean="0"/>
              <a:t>Актуальность </a:t>
            </a:r>
            <a:endParaRPr lang="ru-RU" dirty="0"/>
          </a:p>
        </p:txBody>
      </p:sp>
      <p:sp>
        <p:nvSpPr>
          <p:cNvPr id="3" name="Содержимое 2"/>
          <p:cNvSpPr>
            <a:spLocks noGrp="1"/>
          </p:cNvSpPr>
          <p:nvPr>
            <p:ph idx="1"/>
          </p:nvPr>
        </p:nvSpPr>
        <p:spPr>
          <a:xfrm>
            <a:off x="899592" y="1772816"/>
            <a:ext cx="7772400" cy="4572000"/>
          </a:xfrm>
        </p:spPr>
        <p:txBody>
          <a:bodyPr/>
          <a:lstStyle/>
          <a:p>
            <a:pPr indent="360000" algn="just">
              <a:spcBef>
                <a:spcPts val="0"/>
              </a:spcBef>
              <a:buNone/>
            </a:pPr>
            <a:r>
              <a:rPr lang="ru-RU" dirty="0" smtClean="0">
                <a:latin typeface="Times New Roman" pitchFamily="18" charset="0"/>
                <a:cs typeface="Times New Roman" pitchFamily="18" charset="0"/>
              </a:rPr>
              <a:t>Однажды моя мама назвала меня «</a:t>
            </a:r>
            <a:r>
              <a:rPr lang="ru-RU" dirty="0" err="1" smtClean="0">
                <a:latin typeface="Times New Roman" pitchFamily="18" charset="0"/>
                <a:cs typeface="Times New Roman" pitchFamily="18" charset="0"/>
              </a:rPr>
              <a:t>водолейчиком</a:t>
            </a:r>
            <a:r>
              <a:rPr lang="ru-RU" dirty="0" smtClean="0">
                <a:latin typeface="Times New Roman" pitchFamily="18" charset="0"/>
                <a:cs typeface="Times New Roman" pitchFamily="18" charset="0"/>
              </a:rPr>
              <a:t>», а мою сестру «львенком» и даже стала говорить о нашем будущем, употребляя загадочное слово «гороскоп». Нам стало интересно, почему так называют людей. Разгадывая эти слова, мы отправились в загадочный мир не только астрологии, но и астрономии.</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pPr algn="ctr"/>
            <a:r>
              <a:rPr lang="ru-RU" dirty="0" smtClean="0"/>
              <a:t>Зодиакальный пояс</a:t>
            </a:r>
            <a:endParaRPr lang="ru-RU" dirty="0"/>
          </a:p>
        </p:txBody>
      </p:sp>
      <p:sp>
        <p:nvSpPr>
          <p:cNvPr id="6" name="Текст 5"/>
          <p:cNvSpPr>
            <a:spLocks noGrp="1"/>
          </p:cNvSpPr>
          <p:nvPr>
            <p:ph type="body" idx="2"/>
          </p:nvPr>
        </p:nvSpPr>
        <p:spPr/>
        <p:txBody>
          <a:bodyPr/>
          <a:lstStyle/>
          <a:p>
            <a:pPr algn="just"/>
            <a:r>
              <a:rPr lang="ru-RU" dirty="0" smtClean="0">
                <a:latin typeface="Times New Roman" pitchFamily="18" charset="0"/>
                <a:cs typeface="Times New Roman" pitchFamily="18" charset="0"/>
              </a:rPr>
              <a:t>      С древних времен каждому из созвездий приписали месяц года. Группу этих созвездий назвали Зодиакальным поясом, или просто Зодиаком. В Зодиаке год начинается с 12 марта, в день равноденствия, когда ночь и день длятся по 12 часов.</a:t>
            </a:r>
          </a:p>
          <a:p>
            <a:endParaRPr lang="ru-RU" dirty="0"/>
          </a:p>
        </p:txBody>
      </p:sp>
      <p:pic>
        <p:nvPicPr>
          <p:cNvPr id="7" name="Содержимое 6" descr="70295783_1296993289_Apparent.jpg"/>
          <p:cNvPicPr>
            <a:picLocks noGrp="1" noChangeAspect="1"/>
          </p:cNvPicPr>
          <p:nvPr>
            <p:ph sz="half" idx="1"/>
          </p:nvPr>
        </p:nvPicPr>
        <p:blipFill>
          <a:blip r:embed="rId3" cstate="print"/>
          <a:stretch>
            <a:fillRect/>
          </a:stretch>
        </p:blipFill>
        <p:spPr>
          <a:xfrm>
            <a:off x="3429000" y="2251365"/>
            <a:ext cx="5486400" cy="2939469"/>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Для того, чтобы запомнить созвездия мы выучили считалку</a:t>
            </a:r>
            <a:endParaRPr lang="ru-RU" dirty="0"/>
          </a:p>
        </p:txBody>
      </p:sp>
      <p:sp>
        <p:nvSpPr>
          <p:cNvPr id="3" name="Содержимое 2"/>
          <p:cNvSpPr>
            <a:spLocks noGrp="1"/>
          </p:cNvSpPr>
          <p:nvPr>
            <p:ph idx="1"/>
          </p:nvPr>
        </p:nvSpPr>
        <p:spPr/>
        <p:txBody>
          <a:bodyPr/>
          <a:lstStyle/>
          <a:p>
            <a:pPr>
              <a:buNone/>
            </a:pPr>
            <a:r>
              <a:rPr lang="ru-RU" dirty="0" smtClean="0"/>
              <a:t>Овен идет перед Тельцом,</a:t>
            </a:r>
          </a:p>
          <a:p>
            <a:pPr>
              <a:buNone/>
            </a:pPr>
            <a:r>
              <a:rPr lang="ru-RU" dirty="0" smtClean="0"/>
              <a:t>За Близнецами Рак,</a:t>
            </a:r>
          </a:p>
          <a:p>
            <a:pPr>
              <a:buNone/>
            </a:pPr>
            <a:r>
              <a:rPr lang="ru-RU" dirty="0" smtClean="0"/>
              <a:t>Лев перед Девою стоит,</a:t>
            </a:r>
          </a:p>
          <a:p>
            <a:pPr>
              <a:buNone/>
            </a:pPr>
            <a:r>
              <a:rPr lang="ru-RU" dirty="0" smtClean="0"/>
              <a:t>Последний летний знак.</a:t>
            </a:r>
          </a:p>
          <a:p>
            <a:pPr>
              <a:buNone/>
            </a:pPr>
            <a:r>
              <a:rPr lang="ru-RU" dirty="0" smtClean="0"/>
              <a:t>С собою холода несут Весы</a:t>
            </a:r>
          </a:p>
          <a:p>
            <a:pPr>
              <a:buNone/>
            </a:pPr>
            <a:r>
              <a:rPr lang="ru-RU" dirty="0" smtClean="0"/>
              <a:t>И Скорпион с Стрельцом.</a:t>
            </a:r>
          </a:p>
          <a:p>
            <a:pPr>
              <a:buNone/>
            </a:pPr>
            <a:r>
              <a:rPr lang="ru-RU" dirty="0" smtClean="0"/>
              <a:t>Поля морозит Козерог,</a:t>
            </a:r>
          </a:p>
          <a:p>
            <a:pPr>
              <a:buNone/>
            </a:pPr>
            <a:r>
              <a:rPr lang="ru-RU" dirty="0" smtClean="0"/>
              <a:t>И Водолей сковал Рыб льдом.</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dirty="0" smtClean="0"/>
              <a:t>                 Созвездие Овен</a:t>
            </a:r>
            <a:endParaRPr lang="ru-RU" dirty="0"/>
          </a:p>
        </p:txBody>
      </p:sp>
      <p:sp>
        <p:nvSpPr>
          <p:cNvPr id="6" name="Текст 5"/>
          <p:cNvSpPr>
            <a:spLocks noGrp="1"/>
          </p:cNvSpPr>
          <p:nvPr>
            <p:ph type="body" idx="2"/>
          </p:nvPr>
        </p:nvSpPr>
        <p:spPr>
          <a:xfrm>
            <a:off x="539552" y="1435100"/>
            <a:ext cx="4392488" cy="5162252"/>
          </a:xfrm>
        </p:spPr>
        <p:txBody>
          <a:bodyPr>
            <a:noAutofit/>
          </a:bodyPr>
          <a:lstStyle/>
          <a:p>
            <a:pPr indent="360000" algn="just">
              <a:spcBef>
                <a:spcPts val="0"/>
              </a:spcBef>
            </a:pPr>
            <a:r>
              <a:rPr lang="ru-RU" sz="1400" dirty="0" smtClean="0">
                <a:latin typeface="Times New Roman" pitchFamily="18" charset="0"/>
                <a:cs typeface="Times New Roman" pitchFamily="18" charset="0"/>
              </a:rPr>
              <a:t>Первым открывает Зодиакальный год Созвездие </a:t>
            </a:r>
            <a:r>
              <a:rPr lang="ru-RU" sz="1400" dirty="0" err="1" smtClean="0">
                <a:latin typeface="Times New Roman" pitchFamily="18" charset="0"/>
                <a:cs typeface="Times New Roman" pitchFamily="18" charset="0"/>
              </a:rPr>
              <a:t>О́вна</a:t>
            </a:r>
            <a:r>
              <a:rPr lang="ru-RU" sz="1400" dirty="0" smtClean="0">
                <a:latin typeface="Times New Roman" pitchFamily="18" charset="0"/>
                <a:cs typeface="Times New Roman" pitchFamily="18" charset="0"/>
              </a:rPr>
              <a:t>  — одно из наиболее известных зодиакальных </a:t>
            </a:r>
            <a:r>
              <a:rPr lang="ru-RU" sz="1400" dirty="0" err="1" smtClean="0">
                <a:latin typeface="Times New Roman" pitchFamily="18" charset="0"/>
                <a:cs typeface="Times New Roman" pitchFamily="18" charset="0"/>
              </a:rPr>
              <a:t>созведий</a:t>
            </a:r>
            <a:r>
              <a:rPr lang="ru-RU" sz="1400" dirty="0" smtClean="0">
                <a:latin typeface="Times New Roman" pitchFamily="18" charset="0"/>
                <a:cs typeface="Times New Roman" pitchFamily="18" charset="0"/>
              </a:rPr>
              <a:t>. Три главные звезды — </a:t>
            </a:r>
            <a:r>
              <a:rPr lang="ru-RU" sz="1400" dirty="0" err="1" smtClean="0">
                <a:latin typeface="Times New Roman" pitchFamily="18" charset="0"/>
                <a:cs typeface="Times New Roman" pitchFamily="18" charset="0"/>
              </a:rPr>
              <a:t>Хамаль</a:t>
            </a:r>
            <a:r>
              <a:rPr lang="ru-RU" sz="1400" dirty="0" smtClean="0">
                <a:latin typeface="Times New Roman" pitchFamily="18" charset="0"/>
                <a:cs typeface="Times New Roman" pitchFamily="18" charset="0"/>
              </a:rPr>
              <a:t> («голова барана»), </a:t>
            </a:r>
            <a:r>
              <a:rPr lang="ru-RU" sz="1400" dirty="0" err="1" smtClean="0">
                <a:latin typeface="Times New Roman" pitchFamily="18" charset="0"/>
                <a:cs typeface="Times New Roman" pitchFamily="18" charset="0"/>
              </a:rPr>
              <a:t>Шератан</a:t>
            </a:r>
            <a:r>
              <a:rPr lang="ru-RU" sz="1400" dirty="0" smtClean="0">
                <a:latin typeface="Times New Roman" pitchFamily="18" charset="0"/>
                <a:cs typeface="Times New Roman" pitchFamily="18" charset="0"/>
              </a:rPr>
              <a:t> («след» или «знак») и </a:t>
            </a:r>
            <a:r>
              <a:rPr lang="ru-RU" sz="1400" dirty="0" err="1" smtClean="0">
                <a:latin typeface="Times New Roman" pitchFamily="18" charset="0"/>
                <a:cs typeface="Times New Roman" pitchFamily="18" charset="0"/>
              </a:rPr>
              <a:t>Мезартхим</a:t>
            </a:r>
            <a:r>
              <a:rPr lang="ru-RU" sz="1400" dirty="0" smtClean="0">
                <a:latin typeface="Times New Roman" pitchFamily="18" charset="0"/>
                <a:cs typeface="Times New Roman" pitchFamily="18" charset="0"/>
              </a:rPr>
              <a:t>, Их вы легко найдете: они лежат к югу от Треугольника. Звезда четвёртой величины </a:t>
            </a:r>
            <a:r>
              <a:rPr lang="ru-RU" sz="1400" dirty="0" err="1" smtClean="0">
                <a:latin typeface="Times New Roman" pitchFamily="18" charset="0"/>
                <a:cs typeface="Times New Roman" pitchFamily="18" charset="0"/>
              </a:rPr>
              <a:t>Мезартхим</a:t>
            </a:r>
            <a:r>
              <a:rPr lang="ru-RU" sz="1400" dirty="0" smtClean="0">
                <a:latin typeface="Times New Roman" pitchFamily="18" charset="0"/>
                <a:cs typeface="Times New Roman" pitchFamily="18" charset="0"/>
              </a:rPr>
              <a:t> стала одной из первых двойных звезд, открытых при помощи телескопа (Р.Гуком в 1664).</a:t>
            </a:r>
          </a:p>
          <a:p>
            <a:pPr indent="360000" algn="just">
              <a:spcBef>
                <a:spcPts val="0"/>
              </a:spcBef>
            </a:pPr>
            <a:r>
              <a:rPr lang="ru-RU" sz="1400" dirty="0" smtClean="0">
                <a:latin typeface="Times New Roman" pitchFamily="18" charset="0"/>
                <a:cs typeface="Times New Roman" pitchFamily="18" charset="0"/>
              </a:rPr>
              <a:t> Овен располагается довольно высоко в небе. Сразу за ним появляются более яркие созвездия – Тельца и Близнецов. Севернее Овна находится Персей, северо-западнее – Кассиопея. На созвездие также «указывает» с северо-востока Возничий своей самой яркой звездой Капеллой. </a:t>
            </a:r>
          </a:p>
          <a:p>
            <a:pPr indent="360000" algn="just">
              <a:spcBef>
                <a:spcPts val="0"/>
              </a:spcBef>
            </a:pPr>
            <a:r>
              <a:rPr lang="ru-RU" sz="1400" dirty="0" smtClean="0">
                <a:latin typeface="Times New Roman" pitchFamily="18" charset="0"/>
                <a:cs typeface="Times New Roman" pitchFamily="18" charset="0"/>
              </a:rPr>
              <a:t>Звезды Овна неяркие и созвездие лучше всего наблюдать вдали от помех, которые могут создавать сильная запыленность атмосферы или источники яркого электрического света.</a:t>
            </a:r>
          </a:p>
          <a:p>
            <a:pPr indent="360000" algn="just">
              <a:spcBef>
                <a:spcPts val="0"/>
              </a:spcBef>
            </a:pPr>
            <a:r>
              <a:rPr lang="ru-RU" sz="1400" dirty="0" smtClean="0">
                <a:latin typeface="Times New Roman" pitchFamily="18" charset="0"/>
                <a:cs typeface="Times New Roman" pitchFamily="18" charset="0"/>
              </a:rPr>
              <a:t>Наилучшие условия для наблюдений в конце лета, осенью и зимой. Овен хорошо виден на всей территории России.</a:t>
            </a:r>
            <a:endParaRPr lang="ru-RU" sz="1400" dirty="0">
              <a:latin typeface="Times New Roman" pitchFamily="18" charset="0"/>
              <a:cs typeface="Times New Roman" pitchFamily="18" charset="0"/>
            </a:endParaRPr>
          </a:p>
        </p:txBody>
      </p:sp>
      <p:pic>
        <p:nvPicPr>
          <p:cNvPr id="7" name="Содержимое 6" descr="i.jpeg"/>
          <p:cNvPicPr>
            <a:picLocks noGrp="1" noChangeAspect="1"/>
          </p:cNvPicPr>
          <p:nvPr>
            <p:ph sz="half" idx="1"/>
          </p:nvPr>
        </p:nvPicPr>
        <p:blipFill>
          <a:blip r:embed="rId2" cstate="print"/>
          <a:stretch>
            <a:fillRect/>
          </a:stretch>
        </p:blipFill>
        <p:spPr>
          <a:xfrm>
            <a:off x="5076056" y="2071678"/>
            <a:ext cx="3925100" cy="3786214"/>
          </a:xfr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Созвездие Телец</a:t>
            </a:r>
            <a:endParaRPr lang="ru-RU" dirty="0"/>
          </a:p>
        </p:txBody>
      </p:sp>
      <p:sp>
        <p:nvSpPr>
          <p:cNvPr id="3" name="Текст 2"/>
          <p:cNvSpPr>
            <a:spLocks noGrp="1"/>
          </p:cNvSpPr>
          <p:nvPr>
            <p:ph type="body" idx="2"/>
          </p:nvPr>
        </p:nvSpPr>
        <p:spPr>
          <a:xfrm>
            <a:off x="395536" y="1435100"/>
            <a:ext cx="4464496" cy="5162252"/>
          </a:xfrm>
        </p:spPr>
        <p:txBody>
          <a:bodyPr>
            <a:noAutofit/>
          </a:bodyPr>
          <a:lstStyle/>
          <a:p>
            <a:pPr indent="360000" algn="just">
              <a:spcBef>
                <a:spcPts val="0"/>
              </a:spcBef>
            </a:pPr>
            <a:r>
              <a:rPr lang="ru-RU" sz="1400" dirty="0" smtClean="0">
                <a:latin typeface="Times New Roman" pitchFamily="18" charset="0"/>
                <a:cs typeface="Times New Roman" pitchFamily="18" charset="0"/>
              </a:rPr>
              <a:t>Вам нужно совсем немного воображения и фантазии, чтобы увидеть в расположении  звезд разъяренного быка, а значит и созвездие Тельца. Как кроваво-красный глаз (правый), светится ярко-красная звезда первой величины </a:t>
            </a:r>
            <a:r>
              <a:rPr lang="ru-RU" sz="1400" dirty="0" err="1" smtClean="0">
                <a:latin typeface="Times New Roman" pitchFamily="18" charset="0"/>
                <a:cs typeface="Times New Roman" pitchFamily="18" charset="0"/>
              </a:rPr>
              <a:t>Альдебаран</a:t>
            </a:r>
            <a:r>
              <a:rPr lang="ru-RU" sz="1400" dirty="0" smtClean="0">
                <a:latin typeface="Times New Roman" pitchFamily="18" charset="0"/>
                <a:cs typeface="Times New Roman" pitchFamily="18" charset="0"/>
              </a:rPr>
              <a:t>. Голова и особенно ноздри быка очерчены звездным скоплением Гиад, а более слабые звезды как бы образуют искривленные рога, на концах которых блестят яркие звезды. На спине быка находится рассеянное звездное скопление Плеяды.</a:t>
            </a:r>
          </a:p>
          <a:p>
            <a:pPr indent="360000" algn="just">
              <a:spcBef>
                <a:spcPts val="0"/>
              </a:spcBef>
            </a:pPr>
            <a:r>
              <a:rPr lang="ru-RU" sz="1400" dirty="0" smtClean="0">
                <a:latin typeface="Times New Roman" pitchFamily="18" charset="0"/>
                <a:cs typeface="Times New Roman" pitchFamily="18" charset="0"/>
              </a:rPr>
              <a:t> Телец - зодиакальное созвездие. Всего выше над горизонтом это созвездие находится в ноябре, декабре и январе, и тогда наблюдать его лучше всего.</a:t>
            </a:r>
            <a:r>
              <a:rPr lang="ru-RU" sz="1400" baseline="300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Вокруг него расположены созвездия Близнецов, Ориона, </a:t>
            </a:r>
            <a:r>
              <a:rPr lang="ru-RU" sz="1400" dirty="0" err="1" smtClean="0">
                <a:latin typeface="Times New Roman" pitchFamily="18" charset="0"/>
                <a:cs typeface="Times New Roman" pitchFamily="18" charset="0"/>
              </a:rPr>
              <a:t>Эридана</a:t>
            </a:r>
            <a:r>
              <a:rPr lang="ru-RU" sz="1400" dirty="0" smtClean="0">
                <a:latin typeface="Times New Roman" pitchFamily="18" charset="0"/>
                <a:cs typeface="Times New Roman" pitchFamily="18" charset="0"/>
              </a:rPr>
              <a:t>, Кита, Овна, Персея и Возничего.</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   Созвездие Тельца - </a:t>
            </a:r>
            <a:r>
              <a:rPr lang="ru-RU" sz="1400" dirty="0" err="1" smtClean="0">
                <a:latin typeface="Times New Roman" pitchFamily="18" charset="0"/>
                <a:cs typeface="Times New Roman" pitchFamily="18" charset="0"/>
              </a:rPr>
              <a:t>многозвездное</a:t>
            </a:r>
            <a:r>
              <a:rPr lang="ru-RU" sz="1400" dirty="0" smtClean="0">
                <a:latin typeface="Times New Roman" pitchFamily="18" charset="0"/>
                <a:cs typeface="Times New Roman" pitchFamily="18" charset="0"/>
              </a:rPr>
              <a:t>. Ясной и безлунной ночью в нем можно увидеть невооруженным глазом до 130 звезд. </a:t>
            </a:r>
            <a:endParaRPr lang="ru-RU" sz="1400" dirty="0">
              <a:latin typeface="Times New Roman" pitchFamily="18" charset="0"/>
              <a:cs typeface="Times New Roman" pitchFamily="18" charset="0"/>
            </a:endParaRPr>
          </a:p>
        </p:txBody>
      </p:sp>
      <p:pic>
        <p:nvPicPr>
          <p:cNvPr id="6" name="Содержимое 5" descr="i.jpeg"/>
          <p:cNvPicPr>
            <a:picLocks noGrp="1" noChangeAspect="1"/>
          </p:cNvPicPr>
          <p:nvPr>
            <p:ph sz="half" idx="1"/>
          </p:nvPr>
        </p:nvPicPr>
        <p:blipFill>
          <a:blip r:embed="rId2" cstate="print"/>
          <a:stretch>
            <a:fillRect/>
          </a:stretch>
        </p:blipFill>
        <p:spPr>
          <a:xfrm>
            <a:off x="5148064" y="1714488"/>
            <a:ext cx="3744416" cy="4071966"/>
          </a:xfr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Созвездие Близнецы</a:t>
            </a:r>
            <a:endParaRPr lang="ru-RU" dirty="0"/>
          </a:p>
        </p:txBody>
      </p:sp>
      <p:sp>
        <p:nvSpPr>
          <p:cNvPr id="5" name="Текст 4"/>
          <p:cNvSpPr>
            <a:spLocks noGrp="1"/>
          </p:cNvSpPr>
          <p:nvPr>
            <p:ph type="body" idx="2"/>
          </p:nvPr>
        </p:nvSpPr>
        <p:spPr>
          <a:xfrm>
            <a:off x="467544" y="1268760"/>
            <a:ext cx="4104456" cy="4572000"/>
          </a:xfrm>
        </p:spPr>
        <p:txBody>
          <a:bodyPr>
            <a:noAutofit/>
          </a:bodyPr>
          <a:lstStyle/>
          <a:p>
            <a:pPr indent="360000" algn="just">
              <a:spcBef>
                <a:spcPts val="0"/>
              </a:spcBef>
            </a:pPr>
            <a:r>
              <a:rPr lang="ru-RU" sz="1400" dirty="0" smtClean="0">
                <a:latin typeface="Times New Roman" pitchFamily="18" charset="0"/>
                <a:cs typeface="Times New Roman" pitchFamily="18" charset="0"/>
              </a:rPr>
              <a:t> </a:t>
            </a:r>
          </a:p>
          <a:p>
            <a:pPr indent="360000" algn="just">
              <a:spcBef>
                <a:spcPts val="0"/>
              </a:spcBef>
            </a:pPr>
            <a:r>
              <a:rPr lang="ru-RU" sz="1400" dirty="0" smtClean="0">
                <a:latin typeface="Times New Roman" pitchFamily="18" charset="0"/>
                <a:cs typeface="Times New Roman" pitchFamily="18" charset="0"/>
              </a:rPr>
              <a:t>Созвездие Близнецов вы сможете найти даже невооруженным глазом в ясную и безлунную ночь. В этом созвездии можно разглядеть около 70 звезд. Но взгляд к созвездию привлекают две яркие звезды, видимые вблизи друг от друга - </a:t>
            </a:r>
            <a:r>
              <a:rPr lang="ru-RU" sz="1400" dirty="0" err="1" smtClean="0">
                <a:latin typeface="Times New Roman" pitchFamily="18" charset="0"/>
                <a:cs typeface="Times New Roman" pitchFamily="18" charset="0"/>
              </a:rPr>
              <a:t>Поллукс</a:t>
            </a:r>
            <a:r>
              <a:rPr lang="ru-RU" sz="1400" dirty="0" smtClean="0">
                <a:latin typeface="Times New Roman" pitchFamily="18" charset="0"/>
                <a:cs typeface="Times New Roman" pitchFamily="18" charset="0"/>
              </a:rPr>
              <a:t> и Кастор. Остальные более яркие звезды образуют два ряда, из которых, как ветви, отходят цепочки более слабых звезд. Но в геометрической фигуре, образуемой созвездием Близнецов, очень трудно увидеть картину, которую рисуют в старинных звездных атласах и на звездных картах,- обнимающихся братьев-близнецов. Звезда </a:t>
            </a:r>
            <a:r>
              <a:rPr lang="ru-RU" sz="1400" dirty="0" err="1" smtClean="0">
                <a:latin typeface="Times New Roman" pitchFamily="18" charset="0"/>
                <a:cs typeface="Times New Roman" pitchFamily="18" charset="0"/>
              </a:rPr>
              <a:t>Поллукс</a:t>
            </a:r>
            <a:r>
              <a:rPr lang="ru-RU" sz="1400" dirty="0" smtClean="0">
                <a:latin typeface="Times New Roman" pitchFamily="18" charset="0"/>
                <a:cs typeface="Times New Roman" pitchFamily="18" charset="0"/>
              </a:rPr>
              <a:t> находится на шее у одного, а звезда Кастор - во рту у другого.</a:t>
            </a:r>
          </a:p>
          <a:p>
            <a:pPr indent="360000" algn="just">
              <a:spcBef>
                <a:spcPts val="0"/>
              </a:spcBef>
            </a:pPr>
            <a:r>
              <a:rPr lang="ru-RU" sz="1400" dirty="0" smtClean="0">
                <a:latin typeface="Times New Roman" pitchFamily="18" charset="0"/>
                <a:cs typeface="Times New Roman" pitchFamily="18" charset="0"/>
              </a:rPr>
              <a:t> В созвездии Близнецов имеются интересные объекты, некоторые из них доступны для наблюдения невооруженным глазом. Наилучшие условия видимости в декабре—январе. Поблизости от Близнецов расположены созвездия Рака, Малого Пса, Волопаса и Рыси. Часть созвездия Близнецов лежит в Млечном </a:t>
            </a:r>
            <a:r>
              <a:rPr lang="ru-RU" sz="1400" err="1" smtClean="0">
                <a:latin typeface="Times New Roman" pitchFamily="18" charset="0"/>
                <a:cs typeface="Times New Roman" pitchFamily="18" charset="0"/>
              </a:rPr>
              <a:t>Пути</a:t>
            </a:r>
            <a:r>
              <a:rPr lang="ru-RU" sz="1400" smtClean="0">
                <a:latin typeface="Times New Roman" pitchFamily="18" charset="0"/>
                <a:cs typeface="Times New Roman" pitchFamily="18" charset="0"/>
              </a:rPr>
              <a:t>. Видно </a:t>
            </a:r>
            <a:r>
              <a:rPr lang="ru-RU" sz="1400" dirty="0" smtClean="0">
                <a:latin typeface="Times New Roman" pitchFamily="18" charset="0"/>
                <a:cs typeface="Times New Roman" pitchFamily="18" charset="0"/>
              </a:rPr>
              <a:t>на всей территории России.</a:t>
            </a:r>
            <a:endParaRPr lang="ru-RU" sz="1400" dirty="0">
              <a:latin typeface="Times New Roman" pitchFamily="18" charset="0"/>
              <a:cs typeface="Times New Roman" pitchFamily="18" charset="0"/>
            </a:endParaRPr>
          </a:p>
        </p:txBody>
      </p:sp>
      <p:pic>
        <p:nvPicPr>
          <p:cNvPr id="6" name="Содержимое 5" descr="yandsearch.jpg"/>
          <p:cNvPicPr>
            <a:picLocks noGrp="1" noChangeAspect="1"/>
          </p:cNvPicPr>
          <p:nvPr>
            <p:ph sz="half" idx="1"/>
          </p:nvPr>
        </p:nvPicPr>
        <p:blipFill>
          <a:blip r:embed="rId2" cstate="print"/>
          <a:stretch>
            <a:fillRect/>
          </a:stretch>
        </p:blipFill>
        <p:spPr>
          <a:xfrm>
            <a:off x="4644008" y="1700808"/>
            <a:ext cx="4320480" cy="4320480"/>
          </a:xfr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pPr algn="ctr"/>
            <a:r>
              <a:rPr lang="ru-RU" dirty="0" smtClean="0"/>
              <a:t>Созвездие Рак</a:t>
            </a:r>
            <a:endParaRPr lang="ru-RU" dirty="0"/>
          </a:p>
        </p:txBody>
      </p:sp>
      <p:sp>
        <p:nvSpPr>
          <p:cNvPr id="6" name="Текст 5"/>
          <p:cNvSpPr>
            <a:spLocks noGrp="1"/>
          </p:cNvSpPr>
          <p:nvPr>
            <p:ph type="body" idx="2"/>
          </p:nvPr>
        </p:nvSpPr>
        <p:spPr>
          <a:xfrm>
            <a:off x="395536" y="1124744"/>
            <a:ext cx="4536504" cy="5733256"/>
          </a:xfrm>
        </p:spPr>
        <p:txBody>
          <a:bodyPr>
            <a:noAutofit/>
          </a:bodyPr>
          <a:lstStyle/>
          <a:p>
            <a:pPr indent="360000" algn="just">
              <a:spcBef>
                <a:spcPts val="0"/>
              </a:spcBef>
            </a:pPr>
            <a:r>
              <a:rPr lang="ru-RU" sz="1400" b="1" dirty="0" smtClean="0">
                <a:latin typeface="Times New Roman" pitchFamily="18" charset="0"/>
                <a:cs typeface="Times New Roman" pitchFamily="18" charset="0"/>
              </a:rPr>
              <a:t>Р</a:t>
            </a:r>
            <a:r>
              <a:rPr lang="ru-RU" sz="1400" dirty="0" smtClean="0">
                <a:latin typeface="Times New Roman" pitchFamily="18" charset="0"/>
                <a:cs typeface="Times New Roman" pitchFamily="18" charset="0"/>
              </a:rPr>
              <a:t>ак  — самое неприметное из зодиакальных созвездий. Лучше всего его можно наблюдать по ночам с января до мая, когда оно находится в самой высшей точке над горизонтом в южной части неба. Вокруг него расположены созвездия Льва, Гидры, Рыси и Близнецов.</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   В ясную и безлунную ночь в созвездии Рака можно различить невооруженным глазом примерно 60 звезд, но только пять из них ярче четвертой звездной величины. Соединенные линиями, они образуют характерную геометрическую фигуру созвездия - треугольник, возле вершины которого видна цепочка звезд. Трудно вообразить в этой фигуре рака с большими клешнями, но именно так его изображают в старинных звездных атласах и на звездных картах.</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   Между звездами Рака можно увидеть невооруженным глазом размытую туманную "звезду". Удивительно, что еще в незапамятные времена эта особенная "звезда" была замечена и получила название Ясли, а звезды слева и справа были названы ослятами. И люди верили, что, когда ясли темные, а ослята сияют, пойдет дождь. Только с изобретением подзорной трубы выяснилось, что эта туманная "звезда" является по сути дела звездным скоплением, и впервые это скопление наблюдал Галилео Галилей.</a:t>
            </a:r>
            <a:endParaRPr lang="ru-RU" sz="1400" dirty="0">
              <a:latin typeface="Times New Roman" pitchFamily="18" charset="0"/>
              <a:cs typeface="Times New Roman" pitchFamily="18" charset="0"/>
            </a:endParaRPr>
          </a:p>
        </p:txBody>
      </p:sp>
      <p:pic>
        <p:nvPicPr>
          <p:cNvPr id="7" name="Содержимое 6" descr="cancer.gif"/>
          <p:cNvPicPr>
            <a:picLocks noGrp="1" noChangeAspect="1"/>
          </p:cNvPicPr>
          <p:nvPr>
            <p:ph sz="half" idx="1"/>
          </p:nvPr>
        </p:nvPicPr>
        <p:blipFill>
          <a:blip r:embed="rId2" cstate="print"/>
          <a:stretch>
            <a:fillRect/>
          </a:stretch>
        </p:blipFill>
        <p:spPr>
          <a:xfrm>
            <a:off x="5076056" y="1556792"/>
            <a:ext cx="3929090" cy="4572000"/>
          </a:xfr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Метро">
  <a:themeElements>
    <a:clrScheme name="Начальная">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Классическая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Городская">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984</TotalTime>
  <Words>825</Words>
  <Application>Microsoft Office PowerPoint</Application>
  <PresentationFormat>Экран (4:3)</PresentationFormat>
  <Paragraphs>90</Paragraphs>
  <Slides>19</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Метро</vt:lpstr>
      <vt:lpstr>                                       Работа обучающейся               4В класса                                                 МБОУ СОШ №23 г.пятигорска                         Талян Светланы</vt:lpstr>
      <vt:lpstr>Путешествие к созвездиям </vt:lpstr>
      <vt:lpstr>Актуальность </vt:lpstr>
      <vt:lpstr>Зодиакальный пояс</vt:lpstr>
      <vt:lpstr>Для того, чтобы запомнить созвездия мы выучили считалку</vt:lpstr>
      <vt:lpstr>                 Созвездие Овен</vt:lpstr>
      <vt:lpstr>Созвездие Телец</vt:lpstr>
      <vt:lpstr>Созвездие Близнецы</vt:lpstr>
      <vt:lpstr>Созвездие Рак</vt:lpstr>
      <vt:lpstr>Созвездие Лев</vt:lpstr>
      <vt:lpstr>Созвездие Дева</vt:lpstr>
      <vt:lpstr>Созвездие Весы</vt:lpstr>
      <vt:lpstr>Созвездие Скорпион</vt:lpstr>
      <vt:lpstr>Созвездие Стрелец </vt:lpstr>
      <vt:lpstr>Созвездие  Козерог </vt:lpstr>
      <vt:lpstr>Созвездие  Водолей </vt:lpstr>
      <vt:lpstr>Созвездие  Рыбы </vt:lpstr>
      <vt:lpstr>Что я узнала, чему научилась…</vt:lpstr>
      <vt:lpstr>Источники информации</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Талян Светланы Ученицы 4 класса «В» </dc:title>
  <cp:lastModifiedBy>Пользователь</cp:lastModifiedBy>
  <cp:revision>136</cp:revision>
  <dcterms:modified xsi:type="dcterms:W3CDTF">2012-12-19T14:38:29Z</dcterms:modified>
</cp:coreProperties>
</file>