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304" r:id="rId2"/>
    <p:sldId id="305" r:id="rId3"/>
    <p:sldId id="295" r:id="rId4"/>
    <p:sldId id="260" r:id="rId5"/>
    <p:sldId id="259" r:id="rId6"/>
    <p:sldId id="268" r:id="rId7"/>
    <p:sldId id="301" r:id="rId8"/>
    <p:sldId id="261" r:id="rId9"/>
    <p:sldId id="296" r:id="rId10"/>
    <p:sldId id="298" r:id="rId11"/>
    <p:sldId id="297" r:id="rId12"/>
    <p:sldId id="263" r:id="rId13"/>
    <p:sldId id="281" r:id="rId14"/>
    <p:sldId id="303" r:id="rId15"/>
    <p:sldId id="299" r:id="rId16"/>
    <p:sldId id="300" r:id="rId17"/>
    <p:sldId id="302" r:id="rId18"/>
    <p:sldId id="283" r:id="rId19"/>
    <p:sldId id="285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20"/>
    <p:restoredTop sz="94660"/>
  </p:normalViewPr>
  <p:slideViewPr>
    <p:cSldViewPr>
      <p:cViewPr>
        <p:scale>
          <a:sx n="40" d="100"/>
          <a:sy n="40" d="100"/>
        </p:scale>
        <p:origin x="-1860" y="-2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37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35C5A37-0CB7-4229-BFCE-62FCF32E86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42ABDC-F406-4D13-9F26-FBAC9C712F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6DB750-D821-4D2D-B9AD-EDDFD3B27B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51C396-8B40-4EB6-8F95-CDDDB19707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94BE68-6BFD-4396-8D06-A82C099A59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D5A8B2-40FA-4107-B33B-E8FB1DB94A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932D47-EA3B-437D-8E10-743614D96B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E9AB7A-80A3-46B0-B3FB-4F97918EC7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26DDBB-A52B-4459-AFD8-B124BD0CE3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83251C-554C-4B84-B3D0-2A830450EB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6BFBBB-0604-406A-B7A0-5BA4E619E3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BC6270-F3AF-407E-BE11-5B1D96792C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8A0325E8-4C19-4ACA-B29C-E4DA5F6045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image" Target="../media/image3.gif"/><Relationship Id="rId7" Type="http://schemas.openxmlformats.org/officeDocument/2006/relationships/image" Target="../media/image7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gif"/><Relationship Id="rId5" Type="http://schemas.openxmlformats.org/officeDocument/2006/relationships/image" Target="../media/image8.gif"/><Relationship Id="rId4" Type="http://schemas.openxmlformats.org/officeDocument/2006/relationships/image" Target="../media/image6.gif"/><Relationship Id="rId9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gif"/><Relationship Id="rId3" Type="http://schemas.openxmlformats.org/officeDocument/2006/relationships/image" Target="../media/image3.gif"/><Relationship Id="rId7" Type="http://schemas.openxmlformats.org/officeDocument/2006/relationships/image" Target="../media/image7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gif"/><Relationship Id="rId5" Type="http://schemas.openxmlformats.org/officeDocument/2006/relationships/image" Target="../media/image5.gif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err="1" smtClean="0"/>
              <a:t>пппп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err="1" smtClean="0"/>
              <a:t>пПодготовила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0"/>
            <a:ext cx="7929619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Презентационное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сопровождение</a:t>
            </a:r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</a:rPr>
              <a:t>урока</a:t>
            </a:r>
          </a:p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</a:rPr>
              <a:t>русского языка.</a:t>
            </a:r>
          </a:p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</a:rPr>
              <a:t>Тема: «Разделительный Ь» </a:t>
            </a:r>
          </a:p>
          <a:p>
            <a:pPr algn="ctr"/>
            <a:endParaRPr lang="ru-RU" sz="4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78876" y="2967335"/>
            <a:ext cx="6100901" cy="267765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                               Подготовила: </a:t>
            </a:r>
          </a:p>
          <a:p>
            <a:pPr algn="ctr"/>
            <a:r>
              <a:rPr lang="ru-RU" sz="28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Ивушкина Мирослава Николаевна</a:t>
            </a:r>
          </a:p>
          <a:p>
            <a:pPr algn="ctr"/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учитель начальных классов</a:t>
            </a:r>
          </a:p>
          <a:p>
            <a:pPr algn="ctr"/>
            <a:r>
              <a:rPr lang="ru-RU" sz="28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МОУ СОШ №27 г. </a:t>
            </a:r>
            <a:r>
              <a:rPr lang="ru-RU" sz="28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Подольска</a:t>
            </a:r>
          </a:p>
          <a:p>
            <a:pPr algn="ctr"/>
            <a:endParaRPr lang="ru-RU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lang="ru-RU" sz="28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2010г.</a:t>
            </a:r>
            <a:endParaRPr lang="ru-RU" sz="28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71473" y="785794"/>
            <a:ext cx="8409172" cy="258532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extrusionH="57150"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Разделительный</a:t>
            </a:r>
          </a:p>
          <a:p>
            <a:pPr algn="ctr"/>
            <a:r>
              <a:rPr lang="ru-RU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Ь</a:t>
            </a:r>
          </a:p>
          <a:p>
            <a:pPr algn="ctr"/>
            <a:r>
              <a:rPr lang="ru-RU" sz="5400" b="1" cap="all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ПРАВИЛО СТР.114</a:t>
            </a:r>
            <a:endParaRPr lang="ru-RU" sz="5400" b="1" cap="all" dirty="0">
              <a:ln/>
              <a:solidFill>
                <a:schemeClr val="accent1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" y="428604"/>
            <a:ext cx="9144000" cy="59093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Разделительный Ь пишется после согласных перед гласными</a:t>
            </a:r>
          </a:p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е</a:t>
            </a:r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,</a:t>
            </a:r>
            <a:r>
              <a:rPr lang="en-US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ё,</a:t>
            </a:r>
            <a:r>
              <a:rPr lang="en-US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и,</a:t>
            </a:r>
            <a:r>
              <a:rPr lang="en-US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ru-RU" sz="5400" b="1" cap="none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ю</a:t>
            </a:r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,</a:t>
            </a:r>
            <a:r>
              <a:rPr lang="en-US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я,</a:t>
            </a:r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если слышится</a:t>
            </a:r>
            <a:r>
              <a:rPr lang="en-US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звук</a:t>
            </a:r>
            <a:r>
              <a:rPr lang="en-US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en-US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[</a:t>
            </a:r>
            <a:r>
              <a:rPr lang="ru-RU" sz="5400" b="1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й</a:t>
            </a:r>
            <a:r>
              <a:rPr lang="en-US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]</a:t>
            </a:r>
            <a:endParaRPr lang="ru-RU" sz="5400" b="1" cap="none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92D05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  <a:p>
            <a:pPr algn="ctr"/>
            <a:endParaRPr lang="ru-RU" sz="5400" b="1" cap="none" spc="300" dirty="0">
              <a:ln w="11430" cmpd="sng">
                <a:solidFill>
                  <a:srgbClr val="FF0000"/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Picture 3" descr="anuranus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1857364"/>
            <a:ext cx="3168650" cy="301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71472" y="357166"/>
            <a:ext cx="752848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  <a:effectLst/>
              </a:rPr>
              <a:t>Физкультминутка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FF0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8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8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8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1" name="Picture 5" descr="8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797425"/>
            <a:ext cx="5976938" cy="206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8" descr="новый-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070706"/>
              </a:clrFrom>
              <a:clrTo>
                <a:srgbClr val="07070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1000108"/>
            <a:ext cx="7129462" cy="339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357554" y="285728"/>
            <a:ext cx="521497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Задания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8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8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8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2071678"/>
            <a:ext cx="8001055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54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Когда пишется </a:t>
            </a:r>
          </a:p>
          <a:p>
            <a:pPr algn="ctr"/>
            <a:r>
              <a:rPr lang="ru-RU" sz="54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разделительный </a:t>
            </a:r>
            <a:r>
              <a:rPr lang="ru-RU" sz="5400" b="1" cap="none" spc="150" dirty="0" err="1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ь</a:t>
            </a:r>
            <a:r>
              <a:rPr lang="ru-RU" sz="54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?</a:t>
            </a:r>
            <a:endParaRPr lang="ru-RU" sz="54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16813" y="785794"/>
            <a:ext cx="568546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Упражнение 201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3" name="Picture 4" descr="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1802" y="3055938"/>
            <a:ext cx="2771775" cy="3802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929322" y="785794"/>
            <a:ext cx="714380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929454" y="785794"/>
            <a:ext cx="714380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000496" y="571480"/>
            <a:ext cx="164307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бра</a:t>
            </a:r>
            <a:endParaRPr lang="ru-RU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572396" y="571480"/>
            <a:ext cx="107157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я</a:t>
            </a:r>
            <a:endParaRPr lang="ru-RU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00430" y="1857364"/>
            <a:ext cx="500065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дру</a:t>
            </a:r>
            <a:r>
              <a:rPr lang="ru-RU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            </a:t>
            </a:r>
            <a:r>
              <a:rPr lang="ru-RU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я</a:t>
            </a:r>
            <a:endParaRPr lang="ru-RU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500694" y="2000240"/>
            <a:ext cx="714380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643702" y="2000240"/>
            <a:ext cx="714380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572132" y="3143248"/>
            <a:ext cx="714380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643702" y="3143248"/>
            <a:ext cx="714380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3643306" y="3000372"/>
            <a:ext cx="500065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счас</a:t>
            </a:r>
            <a:r>
              <a:rPr lang="ru-RU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           е</a:t>
            </a:r>
            <a:endParaRPr lang="ru-RU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14" name="Picture 5" descr="Отсканировано 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357298"/>
            <a:ext cx="3671888" cy="4751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16812" y="928671"/>
            <a:ext cx="4555451" cy="507831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брат</a:t>
            </a:r>
            <a:r>
              <a:rPr lang="ru-RU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ь</a:t>
            </a:r>
            <a:r>
              <a:rPr lang="ru-RU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я</a:t>
            </a:r>
          </a:p>
          <a:p>
            <a:pPr algn="ctr"/>
            <a:r>
              <a:rPr lang="ru-RU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ru-RU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accent5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друз</a:t>
            </a:r>
            <a:r>
              <a:rPr lang="ru-RU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ь</a:t>
            </a:r>
            <a:r>
              <a:rPr lang="ru-RU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я</a:t>
            </a:r>
          </a:p>
          <a:p>
            <a:pPr algn="ctr"/>
            <a:endParaRPr lang="ru-RU" sz="5400" b="1" dirty="0" smtClean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  <a:p>
            <a:pPr algn="ctr"/>
            <a:r>
              <a:rPr lang="ru-RU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accent5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счаст</a:t>
            </a:r>
            <a:r>
              <a:rPr lang="ru-RU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ь</a:t>
            </a:r>
            <a:r>
              <a:rPr lang="ru-RU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е</a:t>
            </a:r>
            <a:endParaRPr lang="ru-RU" sz="5400" b="1" cap="none" spc="0" dirty="0" smtClean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chemeClr val="accent5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  <a:p>
            <a:pPr algn="ctr"/>
            <a:endParaRPr lang="ru-RU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4" name="Picture 4" descr="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70" y="3976688"/>
            <a:ext cx="2881312" cy="288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642911" y="500042"/>
            <a:ext cx="8072493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Когда пишется </a:t>
            </a:r>
          </a:p>
          <a:p>
            <a:pPr algn="ctr"/>
            <a:r>
              <a:rPr lang="ru-RU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р</a:t>
            </a:r>
            <a:r>
              <a:rPr lang="ru-RU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азделительный</a:t>
            </a:r>
          </a:p>
          <a:p>
            <a:pPr algn="ctr"/>
            <a:r>
              <a:rPr lang="ru-RU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мягкий знак?</a:t>
            </a:r>
            <a:endParaRPr lang="ru-RU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5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18F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52743"/>
              </a:clrFrom>
              <a:clrTo>
                <a:srgbClr val="052743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29322" y="4929198"/>
            <a:ext cx="1225550" cy="83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1" name="Picture 3" descr="anjupe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63938" y="1341438"/>
            <a:ext cx="1035050" cy="1141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2" name="Picture 4" descr="anuranus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72462" y="1428736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3" name="Picture 5" descr="anmars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0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4" name="Picture 6" descr="ansaturn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772400" y="4071942"/>
            <a:ext cx="1371600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7" name="Picture 7" descr="ansun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101013" y="260350"/>
            <a:ext cx="833437" cy="83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8" name="Picture 8" descr="earth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060606"/>
              </a:clrFrom>
              <a:clrTo>
                <a:srgbClr val="06060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486275"/>
            <a:ext cx="5715000" cy="237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2016813" y="2967335"/>
            <a:ext cx="67204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Домашнее задани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е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1" name="Picture 3" descr="1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00958" y="4643446"/>
            <a:ext cx="628650" cy="1428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632 -0.40879 C 0.3566 -0.36828 0.25122 -0.32893 0.15053 -0.27083 C 0.05018 -0.21273 -0.04809 -0.13958 -0.13975 -0.05856 C -0.2309 0.02223 -0.33246 0.13912 -0.39687 0.21505 C -0.46111 0.29051 -0.50555 0.36991 -0.525 0.39537 C -0.54479 0.42061 -0.51371 0.36875 -0.51441 0.36621 C -0.51475 0.3632 -0.521 0.37107 -0.52725 0.37894 " pathEditMode="relative" rAng="0" ptsTypes="aaaaaaA">
                                      <p:cBhvr>
                                        <p:cTn id="6" dur="5000" fill="hold"/>
                                        <p:tgtEl>
                                          <p:spTgt spid="378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4" y="4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0"/>
                            </p:stCondLst>
                            <p:childTnLst>
                              <p:par>
                                <p:cTn id="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128 -0.12245 C -0.17188 -0.04166 -0.35504 0.03912 -0.54497 0.06204 C -0.7349 0.08496 -1.01528 0.03079 -1.12778 0.01528 C -1.24045 -0.00023 -1.23073 -0.01574 -1.22118 -0.03125 " pathEditMode="relative" rAng="0" ptsTypes="aaaA">
                                      <p:cBhvr>
                                        <p:cTn id="9" dur="5000" fill="hold"/>
                                        <p:tgtEl>
                                          <p:spTgt spid="378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26" y="1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177 -0.04676 C 0.00573 -0.00208 -0.07014 0.04283 -0.17431 0.16597 C -0.27865 0.28935 -0.48142 0.60556 -0.54306 0.69352 " pathEditMode="relative" rAng="0" ptsTypes="aaA">
                                      <p:cBhvr>
                                        <p:cTn id="12" dur="5000" fill="hold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3" y="3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0"/>
                            </p:stCondLst>
                            <p:childTnLst>
                              <p:par>
                                <p:cTn id="1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079 0.09328 C -0.04966 0.12523 -0.14011 0.1574 -0.30452 0.14189 C -0.46928 0.12638 -0.80105 0.04699 -0.94705 0.00115 C -1.09306 -0.04445 -1.13698 -0.08843 -1.18091 -0.13218 " pathEditMode="relative" rAng="0" ptsTypes="aaaA">
                                      <p:cBhvr>
                                        <p:cTn id="15" dur="50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11" y="-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0"/>
                            </p:stCondLst>
                            <p:childTnLst>
                              <p:par>
                                <p:cTn id="1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3715 -0.03541 C -0.05573 -0.32592 0.02587 -0.6162 0.05312 -0.77106 C 0.08021 -0.92592 0.07066 -0.9574 0.02622 -0.96435 C -0.01788 -0.97129 -0.08681 -0.95278 -0.21198 -0.81319 C -0.33715 -0.67361 -0.62604 -0.25764 -0.72517 -0.12662 C -0.82431 0.0044 -0.81563 -0.01111 -0.80694 -0.02662 " pathEditMode="relative" ptsTypes="aaaaaA">
                                      <p:cBhvr>
                                        <p:cTn id="18" dur="80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59913 0.50034 C -0.69931 0.63491 -0.79931 0.76948 -0.76094 0.75606 C -0.72257 0.74265 -0.38767 0.3993 -0.36892 0.42011 C -0.35035 0.44092 -0.60174 0.80416 -0.64826 0.88092 " pathEditMode="relative" rAng="0" ptsTypes="aaaA">
                                      <p:cBhvr>
                                        <p:cTn id="22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" y="1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1" descr="earth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60606"/>
              </a:clrFrom>
              <a:clrTo>
                <a:srgbClr val="06060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486275"/>
            <a:ext cx="5715000" cy="237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4" descr="anjupe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63938" y="1341438"/>
            <a:ext cx="1035050" cy="1141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16" descr="18F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052743"/>
              </a:clrFrom>
              <a:clrTo>
                <a:srgbClr val="052743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15140" y="5572140"/>
            <a:ext cx="1225550" cy="83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ansaturn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43768" y="3000372"/>
            <a:ext cx="1371600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anuranus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429625" y="1857364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0" descr="ansun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101013" y="260350"/>
            <a:ext cx="833437" cy="83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 descr="anmars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000628" y="0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632 -0.40879 C 0.3566 -0.36828 0.25122 -0.32893 0.15053 -0.27083 C 0.05018 -0.21273 -0.04809 -0.13958 -0.13975 -0.05856 C -0.2309 0.02223 -0.33246 0.13912 -0.39687 0.21505 C -0.46111 0.29051 -0.50555 0.36991 -0.525 0.39537 C -0.54479 0.42061 -0.51371 0.36875 -0.51441 0.36621 C -0.51475 0.3632 -0.521 0.37107 -0.52725 0.37894 " pathEditMode="relative" rAng="0" ptsTypes="aaaaaaA">
                                      <p:cBhvr>
                                        <p:cTn id="6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4" y="4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0"/>
                            </p:stCondLst>
                            <p:childTnLst>
                              <p:par>
                                <p:cTn id="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3715 -0.03541 C -0.05573 -0.32592 0.02587 -0.6162 0.05312 -0.77106 C 0.08021 -0.92592 0.07066 -0.9574 0.02622 -0.96435 C -0.01788 -0.97129 -0.08681 -0.95278 -0.21198 -0.81319 C -0.33715 -0.67361 -0.62604 -0.25764 -0.72517 -0.12662 C -0.82431 0.0044 -0.81563 -0.01111 -0.80694 -0.02662 " pathEditMode="relative" ptsTypes="aaaaaA">
                                      <p:cBhvr>
                                        <p:cTn id="9" dur="8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128 -0.12245 C -0.17188 -0.04166 -0.35504 0.03912 -0.54497 0.06204 C -0.7349 0.08496 -1.01528 0.03079 -1.12778 0.01528 C -1.24045 -0.00023 -1.23073 -0.01574 -1.22118 -0.03125 " pathEditMode="relative" rAng="0" ptsTypes="aaaA">
                                      <p:cBhvr>
                                        <p:cTn id="12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26" y="1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8000"/>
                            </p:stCondLst>
                            <p:childTnLst>
                              <p:par>
                                <p:cTn id="1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079 0.09328 C -0.04966 0.12523 -0.14011 0.1574 -0.30452 0.14189 C -0.46928 0.12638 -0.80105 0.04699 -0.94705 0.00115 C -1.09306 -0.04445 -1.13698 -0.08843 -1.18091 -0.13218 " pathEditMode="relative" rAng="0" ptsTypes="aaaA">
                                      <p:cBhvr>
                                        <p:cTn id="15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11" y="-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3000"/>
                            </p:stCondLst>
                            <p:childTnLst>
                              <p:par>
                                <p:cTn id="1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177 -0.04676 C 0.00573 -0.00208 -0.07014 0.04283 -0.17431 0.16597 C -0.27865 0.28935 -0.48142 0.60556 -0.54306 0.69352 " pathEditMode="relative" rAng="0" ptsTypes="aaA">
                                      <p:cBhvr>
                                        <p:cTn id="18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3" y="3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01EF375"/>
          <p:cNvPicPr>
            <a:picLocks noChangeAspect="1" noChangeArrowheads="1"/>
          </p:cNvPicPr>
          <p:nvPr/>
        </p:nvPicPr>
        <p:blipFill>
          <a:blip r:embed="rId2"/>
          <a:srcRect l="55304" t="57288" r="29103" b="17740"/>
          <a:stretch>
            <a:fillRect/>
          </a:stretch>
        </p:blipFill>
        <p:spPr bwMode="auto">
          <a:xfrm>
            <a:off x="3500430" y="2214554"/>
            <a:ext cx="1971675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anmars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59113" y="2058988"/>
            <a:ext cx="2736850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016813" y="714356"/>
            <a:ext cx="508921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Чистописание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8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8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8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anjupe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2500306"/>
            <a:ext cx="3673475" cy="3351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016813" y="428604"/>
            <a:ext cx="488249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Планета слов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8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8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8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055938"/>
            <a:ext cx="2771775" cy="3802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714744" y="571480"/>
            <a:ext cx="4714908" cy="59093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Д.ревня</a:t>
            </a:r>
            <a:r>
              <a:rPr lang="ru-RU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r>
              <a:rPr lang="ru-RU" sz="5400" b="1" cap="none" spc="0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к.ньки</a:t>
            </a:r>
            <a:r>
              <a:rPr lang="ru-RU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   </a:t>
            </a:r>
            <a:r>
              <a:rPr lang="ru-RU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r>
              <a:rPr lang="ru-RU" sz="5400" b="1" cap="none" spc="0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с.пог</a:t>
            </a:r>
            <a:r>
              <a:rPr lang="ru-RU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     м.роз </a:t>
            </a:r>
            <a:r>
              <a:rPr lang="ru-RU" sz="5400" b="1" cap="none" spc="0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уч</a:t>
            </a:r>
            <a:r>
              <a:rPr lang="ru-RU" sz="5400" b="1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ит.льница</a:t>
            </a:r>
            <a:r>
              <a:rPr lang="ru-RU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r>
              <a:rPr lang="ru-RU" sz="5400" b="1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м.дведь</a:t>
            </a:r>
            <a:r>
              <a:rPr lang="ru-RU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б.рёза</a:t>
            </a:r>
            <a:endParaRPr lang="ru-RU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92D05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1" y="1357298"/>
            <a:ext cx="8429684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Словарь: коньки, </a:t>
            </a:r>
          </a:p>
          <a:p>
            <a:pPr algn="ctr"/>
            <a:r>
              <a:rPr lang="ru-RU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учительница, медведь</a:t>
            </a:r>
            <a:endParaRPr lang="ru-RU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92D05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18F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52743"/>
              </a:clrFrom>
              <a:clrTo>
                <a:srgbClr val="052743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00166" y="2857496"/>
            <a:ext cx="5543550" cy="3633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4" descr="0411040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04025" y="-285776"/>
            <a:ext cx="4679950" cy="4752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28597" y="500042"/>
            <a:ext cx="6357981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Планета с секретом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8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8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8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632 0.04185 C 0.45052 0.06474 0.43056 0.0763 0.41354 0.09203 C 0.38629 0.11653 0.42431 0.09133 0.39202 0.11075 C 0.37865 0.12879 0.39549 0.10937 0.37049 0.12648 C 0.31268 0.16833 0.25886 0.18867 0.19584 0.21503 C 0.18056 0.22151 0.15417 0.24509 0.1375 0.24555 C 0.03125 0.2511 -0.075 0.25156 -0.18107 0.25364 C -0.24739 0.25572 -0.31441 0.25642 -0.38055 0.25781 C -0.396 0.26243 -0.41128 0.26775 -0.42656 0.27307 C -0.43732 0.277 -0.44652 0.28555 -0.45712 0.28833 C -0.48889 0.29734 -0.52048 0.30544 -0.5526 0.31515 C -0.56909 0.32023 -0.58507 0.32555 -0.60173 0.33064 C -0.60659 0.33272 -0.61163 0.33295 -0.61684 0.33457 C -0.62309 0.33665 -0.63524 0.34243 -0.63524 0.34266 C -0.64843 0.3533 -0.66007 0.37041 -0.67482 0.37665 C -0.69531 0.39561 -0.7125 0.41966 -0.73333 0.43838 C -0.73923 0.44902 -0.74843 0.4622 -0.75764 0.46937 C -0.76857 0.477 -0.77378 0.47399 -0.78229 0.48393 C -0.78576 0.48856 -0.7875 0.49619 -0.79149 0.49942 C -0.796 0.50405 -0.80191 0.50405 -0.80694 0.50752 C -0.81927 0.51561 -0.83159 0.52509 -0.84357 0.53434 C -0.85764 0.54613 -0.87048 0.55862 -0.88663 0.56532 C -0.91215 0.59792 -0.86684 0.54382 -0.90486 0.57688 C -0.91059 0.5822 -0.92743 0.60463 -0.93246 0.61549 C -0.93906 0.63029 -0.9401 0.64578 -0.94462 0.66151 C -0.94896 0.67561 -0.95451 0.69087 -0.96041 0.70382 C -0.9651 0.73341 -0.97118 0.75838 -0.975 0.7889 C -0.97152 0.81734 -0.96927 0.81804 -0.96927 0.79653 " pathEditMode="relative" rAng="0" ptsTypes="fffffffffffffffffffffffffffA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19" y="3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500042"/>
            <a:ext cx="8132615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полёт – польёт</a:t>
            </a:r>
          </a:p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с</a:t>
            </a:r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олю – солью</a:t>
            </a:r>
          </a:p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семя-семья</a:t>
            </a:r>
          </a:p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тюлени - тюленьи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3" name="Picture 5" descr="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3886200"/>
            <a:ext cx="4217988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867</TotalTime>
  <Words>116</Words>
  <Application>Microsoft Office PowerPoint</Application>
  <PresentationFormat>Экран (4:3)</PresentationFormat>
  <Paragraphs>44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Оформление по умолчанию</vt:lpstr>
      <vt:lpstr>пппп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Company>МОУ "СОШ №116"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Ученик</dc:creator>
  <cp:lastModifiedBy>Комп</cp:lastModifiedBy>
  <cp:revision>89</cp:revision>
  <dcterms:created xsi:type="dcterms:W3CDTF">2008-03-24T08:25:47Z</dcterms:created>
  <dcterms:modified xsi:type="dcterms:W3CDTF">2013-02-03T15:08:55Z</dcterms:modified>
</cp:coreProperties>
</file>