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ПО РАЗРАБОТКЕ РАБОЧИХ ПРОГРАММ ПО АНГЛИЙСКОМУ ЯЗЫКУ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        Требования </a:t>
            </a:r>
            <a:r>
              <a:rPr lang="ru-RU" b="1" dirty="0" smtClean="0"/>
              <a:t>к уровню </a:t>
            </a:r>
            <a:r>
              <a:rPr lang="ru-RU" b="1" dirty="0" smtClean="0"/>
              <a:t>подготовки: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dirty="0" smtClean="0"/>
              <a:t>     Основанием </a:t>
            </a:r>
            <a:r>
              <a:rPr lang="ru-RU" dirty="0" smtClean="0"/>
              <a:t>для выделения требований к уровню подготовки учащихся выступает государственный образовательный стандарт общего образования и учебная программа (примерная или авторская), на базе которой разрабатывается Рабочая программа. Поэтому требования к уровню подготовки учащихся, прописанные в Рабочей программе, должны быть не ниже требований, сформулированных в федеральном компоненте государственного стандарта общего образования и учебной программе, принятой за основу.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Контроль </a:t>
            </a:r>
            <a:r>
              <a:rPr lang="ru-RU" b="1" dirty="0" smtClean="0"/>
              <a:t>уровня </a:t>
            </a:r>
            <a:r>
              <a:rPr lang="ru-RU" b="1" dirty="0" smtClean="0"/>
              <a:t>обучения </a:t>
            </a:r>
            <a:r>
              <a:rPr lang="ru-RU" b="1" dirty="0" smtClean="0"/>
              <a:t>содержит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пакет контрольно-измерительных материалов  с указанием  номера урока, даты проведения (контрольных работ, тестов по классам и темам, входные и итоговые работы). </a:t>
            </a:r>
          </a:p>
          <a:p>
            <a:pPr lvl="0"/>
            <a:r>
              <a:rPr lang="ru-RU" dirty="0" smtClean="0"/>
              <a:t>критерии и нормы оценки знаний, умений и навыков обучающихся (устные ответы,  контрольные и самостоятельные  работы, тестовые задания и др.).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Ресурсное </a:t>
            </a:r>
            <a:r>
              <a:rPr lang="ru-RU" b="1" dirty="0" smtClean="0"/>
              <a:t>обеспечение программы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литература для учителя (основная и дополнительная);</a:t>
            </a:r>
          </a:p>
          <a:p>
            <a:pPr lvl="0"/>
            <a:r>
              <a:rPr lang="ru-RU" dirty="0" smtClean="0"/>
              <a:t>литература для обучающихся  (основная и дополнительная);</a:t>
            </a:r>
          </a:p>
          <a:p>
            <a:pPr lvl="0"/>
            <a:r>
              <a:rPr lang="ru-RU" dirty="0" smtClean="0"/>
              <a:t>материалы на электронных носителях и  ИНТЕРНЕТ – ресурсы;</a:t>
            </a:r>
          </a:p>
          <a:p>
            <a:pPr lvl="0"/>
            <a:r>
              <a:rPr lang="ru-RU" dirty="0" smtClean="0"/>
              <a:t>информационно – техническая оснащенность учебного кабинета.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Рабочая программа </a:t>
            </a:r>
            <a:r>
              <a:rPr lang="ru-RU" dirty="0" smtClean="0"/>
              <a:t>- нормативный документ, определяющий объем, порядок, содержание изучения и преподавания какой-либо учебной дисциплины, разработанный па основе примерной программы (ст. 28 Закона РФ «Об образовании»)</a:t>
            </a:r>
          </a:p>
          <a:p>
            <a:r>
              <a:rPr lang="ru-RU" b="1" dirty="0" smtClean="0"/>
              <a:t>Цель рабочей программы </a:t>
            </a:r>
            <a:r>
              <a:rPr lang="ru-RU" dirty="0" smtClean="0"/>
              <a:t>- планирование, организация и управление учебным процессом по определенной учебной дисциплине.</a:t>
            </a:r>
          </a:p>
          <a:p>
            <a:r>
              <a:rPr lang="ru-RU" b="1" dirty="0" smtClean="0"/>
              <a:t>Задачи рабочей    программы </a:t>
            </a:r>
            <a:r>
              <a:rPr lang="ru-RU" dirty="0" smtClean="0"/>
              <a:t>- конкретное определение содержания, объема, порядка изучения учебной дисциплины с учетом особенностей учебного процесса того или иного образовательного учреждения и контингента обучаемых.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Рабочие программы составляются на основе:</a:t>
            </a:r>
          </a:p>
          <a:p>
            <a:r>
              <a:rPr lang="ru-RU" dirty="0" smtClean="0"/>
              <a:t>-примерных программ по отдельным учебным предметам общего образования;</a:t>
            </a:r>
          </a:p>
          <a:p>
            <a:r>
              <a:rPr lang="ru-RU" dirty="0" smtClean="0"/>
              <a:t>-  авторских программ.</a:t>
            </a:r>
          </a:p>
          <a:p>
            <a:pPr lvl="0"/>
            <a:r>
              <a:rPr lang="ru-RU" dirty="0" smtClean="0"/>
              <a:t>Примерные программы, разработанные на федеральном уровне, не могут использоваться   в  качестве рабочих программ в образовательном учреждении, поскольку не содержат распределение учебного материала по годам обучения  и отдельным темам.</a:t>
            </a:r>
          </a:p>
          <a:p>
            <a:pPr lvl="0"/>
            <a:r>
              <a:rPr lang="ru-RU" dirty="0" smtClean="0"/>
              <a:t>Количество часов, отводимых на освоение рабочей программы, должно соответствовать   федеральному базисному учебному плану общеобразовательных учреждений Российской Федерации, утвержденному приказом Министерства образования</a:t>
            </a:r>
            <a:br>
              <a:rPr lang="ru-RU" dirty="0" smtClean="0"/>
            </a:br>
            <a:r>
              <a:rPr lang="ru-RU" dirty="0" smtClean="0"/>
              <a:t>Российской Федерации от 09.03.2004 г. № 1312 (с изменениями, утвержденными приказом </a:t>
            </a:r>
            <a:r>
              <a:rPr lang="ru-RU" dirty="0" err="1" smtClean="0"/>
              <a:t>Минобрнауки</a:t>
            </a:r>
            <a:r>
              <a:rPr lang="ru-RU" dirty="0" smtClean="0"/>
              <a:t> </a:t>
            </a:r>
            <a:r>
              <a:rPr lang="ru-RU" dirty="0" smtClean="0"/>
              <a:t>России от 20.08.2008 г. № 241).</a:t>
            </a:r>
          </a:p>
          <a:p>
            <a:pPr lvl="0"/>
            <a:r>
              <a:rPr lang="ru-RU" dirty="0" smtClean="0"/>
              <a:t>Обязательный  минимум  содержания  каждой  рабочей программы устанавливается  в соответствии  с  примерной программой и федеральным государственным образовательным стандартом.</a:t>
            </a:r>
          </a:p>
          <a:p>
            <a:pPr lvl="0"/>
            <a:r>
              <a:rPr lang="ru-RU" dirty="0" smtClean="0"/>
              <a:t>Нормативные сроки  освоения рабочей   программы  в  образовательных учреждениях определяются  типовыми положениями   об образовательных учреждениях соответствующих типов и видов, федеральными  государственными образовательными стандартами, устанавливаемыми Законом Российской Федерации «Об образовании».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Структура рабочей программы</a:t>
            </a:r>
            <a:r>
              <a:rPr lang="ru-RU" b="1" dirty="0" smtClean="0"/>
              <a:t>: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Титульный лист </a:t>
            </a:r>
            <a:br>
              <a:rPr lang="ru-RU" dirty="0" smtClean="0"/>
            </a:br>
            <a:r>
              <a:rPr lang="ru-RU" dirty="0" smtClean="0"/>
              <a:t>• Пояснительная записка.</a:t>
            </a:r>
            <a:br>
              <a:rPr lang="ru-RU" dirty="0" smtClean="0"/>
            </a:br>
            <a:r>
              <a:rPr lang="ru-RU" dirty="0" smtClean="0"/>
              <a:t>• Учебно-тематический план </a:t>
            </a:r>
            <a:br>
              <a:rPr lang="ru-RU" dirty="0" smtClean="0"/>
            </a:br>
            <a:r>
              <a:rPr lang="ru-RU" dirty="0" smtClean="0"/>
              <a:t>• Содержание рабочей программы</a:t>
            </a:r>
            <a:br>
              <a:rPr lang="ru-RU" dirty="0" smtClean="0"/>
            </a:br>
            <a:r>
              <a:rPr lang="ru-RU" dirty="0" smtClean="0"/>
              <a:t>• Календарно-тематическое планирование</a:t>
            </a:r>
            <a:br>
              <a:rPr lang="ru-RU" dirty="0" smtClean="0"/>
            </a:br>
            <a:r>
              <a:rPr lang="ru-RU" dirty="0" smtClean="0"/>
              <a:t>• Требования к уровню подготовки обучающихся</a:t>
            </a:r>
            <a:br>
              <a:rPr lang="ru-RU" dirty="0" smtClean="0"/>
            </a:br>
            <a:r>
              <a:rPr lang="ru-RU" dirty="0" smtClean="0"/>
              <a:t>• Контроль уровня обучения (пакет контрольно- измерительных материалов)</a:t>
            </a:r>
            <a:br>
              <a:rPr lang="ru-RU" dirty="0" smtClean="0"/>
            </a:br>
            <a:r>
              <a:rPr lang="ru-RU" dirty="0" smtClean="0"/>
              <a:t>• Нормы оценки знаний, умений и навыков учащихся (критерии оценивания уровня подготовки учащихся)</a:t>
            </a:r>
            <a:br>
              <a:rPr lang="ru-RU" dirty="0" smtClean="0"/>
            </a:br>
            <a:r>
              <a:rPr lang="ru-RU" dirty="0" smtClean="0"/>
              <a:t>• Ресурсное обеспечение программы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70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        Титульный </a:t>
            </a:r>
            <a:r>
              <a:rPr lang="ru-RU" b="1" dirty="0" smtClean="0"/>
              <a:t>лист</a:t>
            </a:r>
            <a:r>
              <a:rPr lang="ru-RU" dirty="0" smtClean="0"/>
              <a:t>  должен содержать</a:t>
            </a:r>
            <a:r>
              <a:rPr lang="ru-RU" b="1" dirty="0" smtClean="0"/>
              <a:t>: </a:t>
            </a:r>
            <a:r>
              <a:rPr lang="ru-RU" b="1" i="1" dirty="0" smtClean="0"/>
              <a:t> </a:t>
            </a:r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наименование  учредителя общеобразовательного учреждения</a:t>
            </a:r>
          </a:p>
          <a:p>
            <a:pPr lvl="0"/>
            <a:r>
              <a:rPr lang="ru-RU" dirty="0" smtClean="0"/>
              <a:t>название образовательного учреждения, согласно Уставу </a:t>
            </a:r>
          </a:p>
          <a:p>
            <a:pPr lvl="0"/>
            <a:r>
              <a:rPr lang="ru-RU" dirty="0" smtClean="0"/>
              <a:t>название  предмета </a:t>
            </a:r>
          </a:p>
          <a:p>
            <a:pPr lvl="0"/>
            <a:r>
              <a:rPr lang="ru-RU" dirty="0" smtClean="0"/>
              <a:t>класс, учебный год </a:t>
            </a:r>
          </a:p>
          <a:p>
            <a:pPr lvl="0"/>
            <a:r>
              <a:rPr lang="ru-RU" dirty="0" smtClean="0"/>
              <a:t>Ф.И.О. учителя  (составителя программы)</a:t>
            </a:r>
          </a:p>
          <a:p>
            <a:pPr lvl="0"/>
            <a:r>
              <a:rPr lang="ru-RU" dirty="0" smtClean="0"/>
              <a:t>грифы  рассмотрения, согласования   и  утверждения   </a:t>
            </a:r>
          </a:p>
          <a:p>
            <a:pPr lvl="0"/>
            <a:r>
              <a:rPr lang="ru-RU" dirty="0" smtClean="0"/>
              <a:t>год составления программы.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Пояснительная </a:t>
            </a:r>
            <a:r>
              <a:rPr lang="ru-RU" b="1" dirty="0" smtClean="0"/>
              <a:t>записка: </a:t>
            </a: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-нормативная основа программы (федеральный компонент государственного образовательного стандарта (далее ФГОС), примерная программа по  общеобразовательному предмету, авторская образовательная программа в соответствии с  </a:t>
            </a:r>
            <a:r>
              <a:rPr lang="ru-RU" dirty="0" err="1" smtClean="0"/>
              <a:t>учебно</a:t>
            </a:r>
            <a:r>
              <a:rPr lang="ru-RU" dirty="0" smtClean="0"/>
              <a:t>–методическим комплектом, образовательная программа образовательного учреждения, образовательная программа по предмету, учебный план образовательного учреждения;</a:t>
            </a:r>
          </a:p>
          <a:p>
            <a:pPr lvl="0"/>
            <a:r>
              <a:rPr lang="ru-RU" dirty="0" smtClean="0"/>
              <a:t>цели и задачи обучения по предмету в данном классе;</a:t>
            </a:r>
          </a:p>
          <a:p>
            <a:pPr lvl="0"/>
            <a:r>
              <a:rPr lang="ru-RU" dirty="0" smtClean="0"/>
              <a:t>отличительные особенности по сравнению с примерной программой (изменение количества часов на изучение отдельных тем, перестановка порядка изучения тем, расширение содержания учебного материала и т.д.), обоснование внесенных дополнений и изменений;</a:t>
            </a:r>
          </a:p>
          <a:p>
            <a:pPr lvl="0"/>
            <a:r>
              <a:rPr lang="ru-RU" dirty="0" smtClean="0"/>
              <a:t>количество учебных часов, на которое рассчитана рабочая программа, в том числе количестве часов для проведения контрольных (с указанием вида), </a:t>
            </a:r>
            <a:r>
              <a:rPr lang="ru-RU" dirty="0" smtClean="0"/>
              <a:t>лабораторных.</a:t>
            </a:r>
            <a:r>
              <a:rPr lang="ru-RU" dirty="0" smtClean="0"/>
              <a:t> виды контроля  ( вводный, текущий, тематический, рубежный, итоговый, комплексный); -- формы контроля, используемые учителем;</a:t>
            </a:r>
          </a:p>
          <a:p>
            <a:pPr lvl="0"/>
            <a:r>
              <a:rPr lang="ru-RU" dirty="0" smtClean="0"/>
              <a:t>используемый  учебно-методический комплект (полный перечень);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Учебно-тематический план</a:t>
            </a:r>
            <a:r>
              <a:rPr lang="ru-RU" i="1" dirty="0" smtClean="0"/>
              <a:t> </a:t>
            </a:r>
            <a:r>
              <a:rPr lang="ru-RU" dirty="0" smtClean="0"/>
              <a:t>отражает последовательность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916832"/>
          <a:ext cx="8291263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466"/>
                <a:gridCol w="1184466"/>
                <a:gridCol w="833582"/>
                <a:gridCol w="798023"/>
                <a:gridCol w="1015666"/>
                <a:gridCol w="1160761"/>
                <a:gridCol w="1887932"/>
                <a:gridCol w="226367"/>
              </a:tblGrid>
              <a:tr h="320565">
                <a:tc row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№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разделов и тем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Всего часов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на: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Контрольные работы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Примерное количество часов на самостоятельные работы учащихся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уроки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практические работы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01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56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01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нижней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таблицы часы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суммиру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ются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</a:t>
            </a:r>
            <a:r>
              <a:rPr lang="ru-RU" b="1" dirty="0" smtClean="0"/>
              <a:t>Содержание  </a:t>
            </a:r>
            <a:r>
              <a:rPr lang="ru-RU" b="1" dirty="0" smtClean="0"/>
              <a:t>рабочей </a:t>
            </a:r>
            <a:r>
              <a:rPr lang="ru-RU" b="1" dirty="0" smtClean="0"/>
              <a:t>программы: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Данный раздел рабочей программы составлен на основе примерной программы и авторской образовательной программы с учетом внесенных учителем изменений (не затрагивающих стандарт) и должен содержать:</a:t>
            </a:r>
          </a:p>
          <a:p>
            <a:pPr lvl="0"/>
            <a:r>
              <a:rPr lang="ru-RU" dirty="0" smtClean="0"/>
              <a:t>название темы;</a:t>
            </a:r>
          </a:p>
          <a:p>
            <a:pPr lvl="0"/>
            <a:r>
              <a:rPr lang="ru-RU" dirty="0" smtClean="0"/>
              <a:t>необходимое количество часов для ее изучения;</a:t>
            </a:r>
          </a:p>
          <a:p>
            <a:pPr lvl="0"/>
            <a:r>
              <a:rPr lang="ru-RU" dirty="0" smtClean="0"/>
              <a:t>основные изучаемые вопросы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        Календарно-тематическое </a:t>
            </a:r>
            <a:r>
              <a:rPr lang="ru-RU" b="1" dirty="0" smtClean="0"/>
              <a:t>планирование</a:t>
            </a:r>
            <a:r>
              <a:rPr lang="ru-RU" dirty="0" smtClean="0"/>
              <a:t> 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Составляется в традиционной форме  и содержит следующие элементы</a:t>
            </a:r>
          </a:p>
          <a:p>
            <a:pPr lvl="0"/>
            <a:r>
              <a:rPr lang="ru-RU" dirty="0" smtClean="0"/>
              <a:t>номер урока по порядку;</a:t>
            </a:r>
          </a:p>
          <a:p>
            <a:pPr lvl="0"/>
            <a:r>
              <a:rPr lang="ru-RU" dirty="0" smtClean="0"/>
              <a:t>темы каждого урока;</a:t>
            </a:r>
          </a:p>
          <a:p>
            <a:pPr lvl="0"/>
            <a:r>
              <a:rPr lang="ru-RU" dirty="0" smtClean="0"/>
              <a:t>региональный компонент или компонент образовательного учреждения;</a:t>
            </a:r>
          </a:p>
          <a:p>
            <a:pPr lvl="0"/>
            <a:r>
              <a:rPr lang="ru-RU" dirty="0" smtClean="0"/>
              <a:t>тип урока;</a:t>
            </a:r>
          </a:p>
          <a:p>
            <a:pPr lvl="0"/>
            <a:r>
              <a:rPr lang="ru-RU" dirty="0" smtClean="0"/>
              <a:t>элементы содержания или основные понятия урока;</a:t>
            </a:r>
          </a:p>
          <a:p>
            <a:pPr lvl="0"/>
            <a:r>
              <a:rPr lang="ru-RU" dirty="0" smtClean="0"/>
              <a:t>виды деятельности;</a:t>
            </a:r>
          </a:p>
          <a:p>
            <a:pPr lvl="0"/>
            <a:r>
              <a:rPr lang="ru-RU" dirty="0" smtClean="0"/>
              <a:t>формы контроля;</a:t>
            </a:r>
          </a:p>
          <a:p>
            <a:pPr lvl="0"/>
            <a:r>
              <a:rPr lang="ru-RU" dirty="0" smtClean="0"/>
              <a:t>практические и лабораторные работы;</a:t>
            </a:r>
          </a:p>
          <a:p>
            <a:pPr lvl="0"/>
            <a:r>
              <a:rPr lang="ru-RU" dirty="0" smtClean="0"/>
              <a:t>оборудование, наглядность;</a:t>
            </a:r>
          </a:p>
          <a:p>
            <a:pPr lvl="0"/>
            <a:r>
              <a:rPr lang="ru-RU" dirty="0" smtClean="0"/>
              <a:t>дата проведения (по плану);</a:t>
            </a:r>
          </a:p>
          <a:p>
            <a:pPr lvl="0"/>
            <a:r>
              <a:rPr lang="ru-RU" dirty="0" smtClean="0"/>
              <a:t>дата проведения (фактически)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581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РЕКОМЕНДАЦИИ ПО РАЗРАБОТКЕ РАБОЧИХ ПРОГРАММ ПО АНГЛИЙСКОМУ ЯЗЫКУ</vt:lpstr>
      <vt:lpstr>Слайд 2</vt:lpstr>
      <vt:lpstr>Слайд 3</vt:lpstr>
      <vt:lpstr>Слайд 4</vt:lpstr>
      <vt:lpstr>Слайд 5</vt:lpstr>
      <vt:lpstr>Слайд 6</vt:lpstr>
      <vt:lpstr>Учебно-тематический план отражает последовательность   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ПО РАЗРАБОТКЕ РАБОЧИХ ПРОГРАММ ПО АНГЛИЙСКОМУ ЯЗЫКУ</dc:title>
  <dc:creator>Юля</dc:creator>
  <cp:lastModifiedBy>Юля</cp:lastModifiedBy>
  <cp:revision>4</cp:revision>
  <dcterms:created xsi:type="dcterms:W3CDTF">2012-08-16T06:05:50Z</dcterms:created>
  <dcterms:modified xsi:type="dcterms:W3CDTF">2012-08-16T06:43:40Z</dcterms:modified>
</cp:coreProperties>
</file>