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7" r:id="rId3"/>
    <p:sldId id="257" r:id="rId4"/>
    <p:sldId id="267" r:id="rId5"/>
    <p:sldId id="259" r:id="rId6"/>
    <p:sldId id="260" r:id="rId7"/>
    <p:sldId id="275" r:id="rId8"/>
    <p:sldId id="261" r:id="rId9"/>
    <p:sldId id="262" r:id="rId10"/>
    <p:sldId id="269" r:id="rId11"/>
    <p:sldId id="270" r:id="rId12"/>
    <p:sldId id="271" r:id="rId13"/>
    <p:sldId id="272" r:id="rId14"/>
    <p:sldId id="273" r:id="rId15"/>
    <p:sldId id="274" r:id="rId16"/>
    <p:sldId id="263" r:id="rId17"/>
    <p:sldId id="268" r:id="rId18"/>
    <p:sldId id="264" r:id="rId19"/>
    <p:sldId id="265" r:id="rId20"/>
    <p:sldId id="266"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12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2A6943-6425-4694-9BA2-E3DCFADEFB41}" type="doc">
      <dgm:prSet loTypeId="urn:microsoft.com/office/officeart/2005/8/layout/cycle2" loCatId="cycle" qsTypeId="urn:microsoft.com/office/officeart/2005/8/quickstyle/3d1" qsCatId="3D" csTypeId="urn:microsoft.com/office/officeart/2005/8/colors/colorful4" csCatId="colorful" phldr="1"/>
      <dgm:spPr/>
      <dgm:t>
        <a:bodyPr/>
        <a:lstStyle/>
        <a:p>
          <a:endParaRPr lang="ru-RU"/>
        </a:p>
      </dgm:t>
    </dgm:pt>
    <dgm:pt modelId="{F44C85C0-9ACC-4E67-9411-ADED410171C7}">
      <dgm:prSet phldrT="[Текст]" custT="1"/>
      <dgm:spPr/>
      <dgm:t>
        <a:bodyPr/>
        <a:lstStyle/>
        <a:p>
          <a:r>
            <a:rPr lang="ru-RU" sz="1400" b="1" dirty="0" smtClean="0">
              <a:solidFill>
                <a:schemeClr val="tx1"/>
              </a:solidFill>
            </a:rPr>
            <a:t>педагогического коллектива и ИПДН</a:t>
          </a:r>
          <a:r>
            <a:rPr lang="ru-RU" sz="900" b="1" dirty="0" smtClean="0">
              <a:solidFill>
                <a:schemeClr val="tx1"/>
              </a:solidFill>
            </a:rPr>
            <a:t>. </a:t>
          </a:r>
          <a:endParaRPr lang="ru-RU" sz="900" b="1" dirty="0">
            <a:solidFill>
              <a:schemeClr val="tx1"/>
            </a:solidFill>
          </a:endParaRPr>
        </a:p>
      </dgm:t>
    </dgm:pt>
    <dgm:pt modelId="{D0A2D606-567B-4FE2-9E3C-B2C5B7455848}" type="parTrans" cxnId="{FACFCE72-6A95-4948-A794-4E3C250A1147}">
      <dgm:prSet/>
      <dgm:spPr/>
      <dgm:t>
        <a:bodyPr/>
        <a:lstStyle/>
        <a:p>
          <a:endParaRPr lang="ru-RU"/>
        </a:p>
      </dgm:t>
    </dgm:pt>
    <dgm:pt modelId="{8ACA7B10-60A4-40C5-9771-461956E14C67}" type="sibTrans" cxnId="{FACFCE72-6A95-4948-A794-4E3C250A1147}">
      <dgm:prSet/>
      <dgm:spPr/>
      <dgm:t>
        <a:bodyPr/>
        <a:lstStyle/>
        <a:p>
          <a:endParaRPr lang="ru-RU"/>
        </a:p>
      </dgm:t>
    </dgm:pt>
    <dgm:pt modelId="{9CC223A8-C36B-4FC5-AE78-49DED9BE62BB}">
      <dgm:prSet phldrT="[Текст]" custT="1"/>
      <dgm:spPr/>
      <dgm:t>
        <a:bodyPr/>
        <a:lstStyle/>
        <a:p>
          <a:r>
            <a:rPr lang="ru-RU" sz="1400" b="1" dirty="0" smtClean="0">
              <a:solidFill>
                <a:schemeClr val="tx1"/>
              </a:solidFill>
            </a:rPr>
            <a:t>Сотрудничество с родными и близкими (патронат на время выходных дней и каникул)</a:t>
          </a:r>
          <a:endParaRPr lang="ru-RU" sz="1400" b="1" dirty="0">
            <a:solidFill>
              <a:schemeClr val="tx1"/>
            </a:solidFill>
          </a:endParaRPr>
        </a:p>
      </dgm:t>
    </dgm:pt>
    <dgm:pt modelId="{2961F6A7-73A8-44D9-9956-6FD4B9C761DB}" type="parTrans" cxnId="{99FD18A3-D49C-4C51-96EA-33D10C15F3E9}">
      <dgm:prSet/>
      <dgm:spPr/>
      <dgm:t>
        <a:bodyPr/>
        <a:lstStyle/>
        <a:p>
          <a:endParaRPr lang="ru-RU"/>
        </a:p>
      </dgm:t>
    </dgm:pt>
    <dgm:pt modelId="{5D808F35-DEF5-4320-BFAC-A7CB4A42C858}" type="sibTrans" cxnId="{99FD18A3-D49C-4C51-96EA-33D10C15F3E9}">
      <dgm:prSet/>
      <dgm:spPr/>
      <dgm:t>
        <a:bodyPr/>
        <a:lstStyle/>
        <a:p>
          <a:endParaRPr lang="ru-RU"/>
        </a:p>
      </dgm:t>
    </dgm:pt>
    <dgm:pt modelId="{B376E03B-86D5-45F0-A88A-A93074DCA2E3}">
      <dgm:prSet phldrT="[Текст]" custT="1"/>
      <dgm:spPr/>
      <dgm:t>
        <a:bodyPr/>
        <a:lstStyle/>
        <a:p>
          <a:r>
            <a:rPr lang="ru-RU" sz="1400" b="1" dirty="0" smtClean="0">
              <a:solidFill>
                <a:schemeClr val="tx1"/>
              </a:solidFill>
            </a:rPr>
            <a:t>Сотрудничество с общественными  организациями</a:t>
          </a:r>
          <a:endParaRPr lang="ru-RU" sz="1400" b="1" dirty="0">
            <a:solidFill>
              <a:schemeClr val="tx1"/>
            </a:solidFill>
          </a:endParaRPr>
        </a:p>
      </dgm:t>
    </dgm:pt>
    <dgm:pt modelId="{717E7069-CB0F-4AEA-8AFA-F857B535BE2D}" type="parTrans" cxnId="{BB7D193D-505D-4828-9E24-0B5A12C46F79}">
      <dgm:prSet/>
      <dgm:spPr/>
      <dgm:t>
        <a:bodyPr/>
        <a:lstStyle/>
        <a:p>
          <a:endParaRPr lang="ru-RU"/>
        </a:p>
      </dgm:t>
    </dgm:pt>
    <dgm:pt modelId="{D8AAFE9A-96DF-495B-A46D-4919F78F5DE3}" type="sibTrans" cxnId="{BB7D193D-505D-4828-9E24-0B5A12C46F79}">
      <dgm:prSet/>
      <dgm:spPr/>
      <dgm:t>
        <a:bodyPr/>
        <a:lstStyle/>
        <a:p>
          <a:endParaRPr lang="ru-RU"/>
        </a:p>
      </dgm:t>
    </dgm:pt>
    <dgm:pt modelId="{80DB477C-D7C7-4949-BCE3-E35DAB03D16E}">
      <dgm:prSet custT="1"/>
      <dgm:spPr/>
      <dgm:t>
        <a:bodyPr/>
        <a:lstStyle/>
        <a:p>
          <a:r>
            <a:rPr lang="ru-RU" sz="1400" b="1" dirty="0" smtClean="0">
              <a:solidFill>
                <a:schemeClr val="tx1"/>
              </a:solidFill>
            </a:rPr>
            <a:t>воспитателя и психолога</a:t>
          </a:r>
          <a:endParaRPr lang="ru-RU" sz="1400" b="1" dirty="0">
            <a:solidFill>
              <a:schemeClr val="tx1"/>
            </a:solidFill>
          </a:endParaRPr>
        </a:p>
      </dgm:t>
    </dgm:pt>
    <dgm:pt modelId="{3E31151C-1CFE-43C1-BEEE-69D086FA7CFD}" type="parTrans" cxnId="{E1471266-6F97-4D32-ACC2-ABB69F2AA8B0}">
      <dgm:prSet/>
      <dgm:spPr/>
      <dgm:t>
        <a:bodyPr/>
        <a:lstStyle/>
        <a:p>
          <a:endParaRPr lang="ru-RU"/>
        </a:p>
      </dgm:t>
    </dgm:pt>
    <dgm:pt modelId="{942E473D-E6D6-4234-A656-3997CFE2A5C8}" type="sibTrans" cxnId="{E1471266-6F97-4D32-ACC2-ABB69F2AA8B0}">
      <dgm:prSet/>
      <dgm:spPr/>
      <dgm:t>
        <a:bodyPr/>
        <a:lstStyle/>
        <a:p>
          <a:endParaRPr lang="ru-RU"/>
        </a:p>
      </dgm:t>
    </dgm:pt>
    <dgm:pt modelId="{B2E6BE7D-5400-4B5C-B3C9-D964EF319487}">
      <dgm:prSet custT="1"/>
      <dgm:spPr/>
      <dgm:t>
        <a:bodyPr/>
        <a:lstStyle/>
        <a:p>
          <a:r>
            <a:rPr lang="ru-RU" sz="1400" b="1" dirty="0" smtClean="0">
              <a:solidFill>
                <a:schemeClr val="tx1"/>
              </a:solidFill>
            </a:rPr>
            <a:t>воспитателя с педагогическим коллективом</a:t>
          </a:r>
          <a:endParaRPr lang="ru-RU" sz="1400" b="1" dirty="0">
            <a:solidFill>
              <a:schemeClr val="tx1"/>
            </a:solidFill>
          </a:endParaRPr>
        </a:p>
      </dgm:t>
    </dgm:pt>
    <dgm:pt modelId="{DE0C208A-2731-4FA4-A578-924B73BE6F21}" type="parTrans" cxnId="{7F430E2C-2404-4D62-83D8-61F6E15C2F64}">
      <dgm:prSet/>
      <dgm:spPr/>
      <dgm:t>
        <a:bodyPr/>
        <a:lstStyle/>
        <a:p>
          <a:endParaRPr lang="ru-RU"/>
        </a:p>
      </dgm:t>
    </dgm:pt>
    <dgm:pt modelId="{8179F257-9F9F-49DF-8348-978DF4FC61DE}" type="sibTrans" cxnId="{7F430E2C-2404-4D62-83D8-61F6E15C2F64}">
      <dgm:prSet/>
      <dgm:spPr/>
      <dgm:t>
        <a:bodyPr/>
        <a:lstStyle/>
        <a:p>
          <a:endParaRPr lang="ru-RU"/>
        </a:p>
      </dgm:t>
    </dgm:pt>
    <dgm:pt modelId="{919CD98B-09F8-4F9C-9F33-BB5DBDFBF381}">
      <dgm:prSet custT="1"/>
      <dgm:spPr/>
      <dgm:t>
        <a:bodyPr/>
        <a:lstStyle/>
        <a:p>
          <a:r>
            <a:rPr lang="ru-RU" sz="1400" b="1" dirty="0" smtClean="0">
              <a:solidFill>
                <a:schemeClr val="tx1"/>
              </a:solidFill>
            </a:rPr>
            <a:t>воспитателя и медицинской службы</a:t>
          </a:r>
          <a:endParaRPr lang="ru-RU" sz="1400" b="1" dirty="0">
            <a:solidFill>
              <a:schemeClr val="tx1"/>
            </a:solidFill>
          </a:endParaRPr>
        </a:p>
      </dgm:t>
    </dgm:pt>
    <dgm:pt modelId="{8E5F88A7-F155-4A1D-A2EE-9D3F3D79ACC2}" type="parTrans" cxnId="{27668D3E-6E9B-42D3-AD85-E3707B705450}">
      <dgm:prSet/>
      <dgm:spPr/>
      <dgm:t>
        <a:bodyPr/>
        <a:lstStyle/>
        <a:p>
          <a:endParaRPr lang="ru-RU"/>
        </a:p>
      </dgm:t>
    </dgm:pt>
    <dgm:pt modelId="{6FAB6C26-F482-4518-BF77-C448C10FD287}" type="sibTrans" cxnId="{27668D3E-6E9B-42D3-AD85-E3707B705450}">
      <dgm:prSet/>
      <dgm:spPr/>
      <dgm:t>
        <a:bodyPr/>
        <a:lstStyle/>
        <a:p>
          <a:endParaRPr lang="ru-RU"/>
        </a:p>
      </dgm:t>
    </dgm:pt>
    <dgm:pt modelId="{3EABCB7D-6430-43A3-8A6A-894D561C819F}">
      <dgm:prSet custT="1"/>
      <dgm:spPr/>
      <dgm:t>
        <a:bodyPr/>
        <a:lstStyle/>
        <a:p>
          <a:r>
            <a:rPr lang="ru-RU" sz="1400" b="1" dirty="0" smtClean="0">
              <a:solidFill>
                <a:schemeClr val="tx1"/>
              </a:solidFill>
            </a:rPr>
            <a:t>педагогов с администрацией учреждения.</a:t>
          </a:r>
          <a:endParaRPr lang="ru-RU" sz="1400" b="1" dirty="0">
            <a:solidFill>
              <a:schemeClr val="tx1"/>
            </a:solidFill>
          </a:endParaRPr>
        </a:p>
      </dgm:t>
    </dgm:pt>
    <dgm:pt modelId="{5540E547-F13A-4F4D-A5CD-00BAC7CE065A}" type="parTrans" cxnId="{2C8D2EF5-3686-426A-BB99-66A2E034E33B}">
      <dgm:prSet/>
      <dgm:spPr/>
      <dgm:t>
        <a:bodyPr/>
        <a:lstStyle/>
        <a:p>
          <a:endParaRPr lang="ru-RU"/>
        </a:p>
      </dgm:t>
    </dgm:pt>
    <dgm:pt modelId="{BACCE764-14BC-4442-9A11-C6EA00B11140}" type="sibTrans" cxnId="{2C8D2EF5-3686-426A-BB99-66A2E034E33B}">
      <dgm:prSet/>
      <dgm:spPr/>
      <dgm:t>
        <a:bodyPr/>
        <a:lstStyle/>
        <a:p>
          <a:endParaRPr lang="ru-RU"/>
        </a:p>
      </dgm:t>
    </dgm:pt>
    <dgm:pt modelId="{DDFF62DA-0CD1-41D9-AA8E-B6D66C4180DC}" type="pres">
      <dgm:prSet presAssocID="{4A2A6943-6425-4694-9BA2-E3DCFADEFB41}" presName="cycle" presStyleCnt="0">
        <dgm:presLayoutVars>
          <dgm:dir/>
          <dgm:resizeHandles val="exact"/>
        </dgm:presLayoutVars>
      </dgm:prSet>
      <dgm:spPr/>
      <dgm:t>
        <a:bodyPr/>
        <a:lstStyle/>
        <a:p>
          <a:endParaRPr lang="ru-RU"/>
        </a:p>
      </dgm:t>
    </dgm:pt>
    <dgm:pt modelId="{B7277EF7-A0B0-4B2B-8979-2FA79CA64C66}" type="pres">
      <dgm:prSet presAssocID="{F44C85C0-9ACC-4E67-9411-ADED410171C7}" presName="node" presStyleLbl="node1" presStyleIdx="0" presStyleCnt="7" custScaleX="155137" custScaleY="144628" custRadScaleRad="85729" custRadScaleInc="1818">
        <dgm:presLayoutVars>
          <dgm:bulletEnabled val="1"/>
        </dgm:presLayoutVars>
      </dgm:prSet>
      <dgm:spPr/>
      <dgm:t>
        <a:bodyPr/>
        <a:lstStyle/>
        <a:p>
          <a:endParaRPr lang="ru-RU"/>
        </a:p>
      </dgm:t>
    </dgm:pt>
    <dgm:pt modelId="{B711298B-BAE5-428D-94C0-DFF43BF12290}" type="pres">
      <dgm:prSet presAssocID="{8ACA7B10-60A4-40C5-9771-461956E14C67}" presName="sibTrans" presStyleLbl="sibTrans2D1" presStyleIdx="0" presStyleCnt="7"/>
      <dgm:spPr/>
      <dgm:t>
        <a:bodyPr/>
        <a:lstStyle/>
        <a:p>
          <a:endParaRPr lang="ru-RU"/>
        </a:p>
      </dgm:t>
    </dgm:pt>
    <dgm:pt modelId="{ADE9D1D5-1359-4023-9AF7-BA6C5C8BFBA1}" type="pres">
      <dgm:prSet presAssocID="{8ACA7B10-60A4-40C5-9771-461956E14C67}" presName="connectorText" presStyleLbl="sibTrans2D1" presStyleIdx="0" presStyleCnt="7"/>
      <dgm:spPr/>
      <dgm:t>
        <a:bodyPr/>
        <a:lstStyle/>
        <a:p>
          <a:endParaRPr lang="ru-RU"/>
        </a:p>
      </dgm:t>
    </dgm:pt>
    <dgm:pt modelId="{1848B1EB-1A91-4094-9300-F9B2566B9F3E}" type="pres">
      <dgm:prSet presAssocID="{80DB477C-D7C7-4949-BCE3-E35DAB03D16E}" presName="node" presStyleLbl="node1" presStyleIdx="1" presStyleCnt="7" custScaleX="144866" custScaleY="140390" custRadScaleRad="146640" custRadScaleInc="27869">
        <dgm:presLayoutVars>
          <dgm:bulletEnabled val="1"/>
        </dgm:presLayoutVars>
      </dgm:prSet>
      <dgm:spPr/>
      <dgm:t>
        <a:bodyPr/>
        <a:lstStyle/>
        <a:p>
          <a:endParaRPr lang="ru-RU"/>
        </a:p>
      </dgm:t>
    </dgm:pt>
    <dgm:pt modelId="{B87579E5-D1D2-490F-9089-6D0BAAADDE4C}" type="pres">
      <dgm:prSet presAssocID="{942E473D-E6D6-4234-A656-3997CFE2A5C8}" presName="sibTrans" presStyleLbl="sibTrans2D1" presStyleIdx="1" presStyleCnt="7"/>
      <dgm:spPr/>
      <dgm:t>
        <a:bodyPr/>
        <a:lstStyle/>
        <a:p>
          <a:endParaRPr lang="ru-RU"/>
        </a:p>
      </dgm:t>
    </dgm:pt>
    <dgm:pt modelId="{BDD2E3E3-7A8D-42A0-A605-AE66CDF2511A}" type="pres">
      <dgm:prSet presAssocID="{942E473D-E6D6-4234-A656-3997CFE2A5C8}" presName="connectorText" presStyleLbl="sibTrans2D1" presStyleIdx="1" presStyleCnt="7"/>
      <dgm:spPr/>
      <dgm:t>
        <a:bodyPr/>
        <a:lstStyle/>
        <a:p>
          <a:endParaRPr lang="ru-RU"/>
        </a:p>
      </dgm:t>
    </dgm:pt>
    <dgm:pt modelId="{76607C46-3E2E-4937-B859-1B3DFE805A46}" type="pres">
      <dgm:prSet presAssocID="{9CC223A8-C36B-4FC5-AE78-49DED9BE62BB}" presName="node" presStyleLbl="node1" presStyleIdx="2" presStyleCnt="7" custScaleX="144926" custScaleY="126697" custRadScaleRad="134739" custRadScaleInc="-11532">
        <dgm:presLayoutVars>
          <dgm:bulletEnabled val="1"/>
        </dgm:presLayoutVars>
      </dgm:prSet>
      <dgm:spPr/>
      <dgm:t>
        <a:bodyPr/>
        <a:lstStyle/>
        <a:p>
          <a:endParaRPr lang="ru-RU"/>
        </a:p>
      </dgm:t>
    </dgm:pt>
    <dgm:pt modelId="{63387405-9C8F-49C0-9FE3-C289A9160CAC}" type="pres">
      <dgm:prSet presAssocID="{5D808F35-DEF5-4320-BFAC-A7CB4A42C858}" presName="sibTrans" presStyleLbl="sibTrans2D1" presStyleIdx="2" presStyleCnt="7"/>
      <dgm:spPr/>
      <dgm:t>
        <a:bodyPr/>
        <a:lstStyle/>
        <a:p>
          <a:endParaRPr lang="ru-RU"/>
        </a:p>
      </dgm:t>
    </dgm:pt>
    <dgm:pt modelId="{D6BFB5CC-9E5E-47F2-8A7B-A1EA5CA7D4AE}" type="pres">
      <dgm:prSet presAssocID="{5D808F35-DEF5-4320-BFAC-A7CB4A42C858}" presName="connectorText" presStyleLbl="sibTrans2D1" presStyleIdx="2" presStyleCnt="7"/>
      <dgm:spPr/>
      <dgm:t>
        <a:bodyPr/>
        <a:lstStyle/>
        <a:p>
          <a:endParaRPr lang="ru-RU"/>
        </a:p>
      </dgm:t>
    </dgm:pt>
    <dgm:pt modelId="{CDA2BFC8-D313-438D-A8A1-0F26D4F0DED6}" type="pres">
      <dgm:prSet presAssocID="{919CD98B-09F8-4F9C-9F33-BB5DBDFBF381}" presName="node" presStyleLbl="node1" presStyleIdx="3" presStyleCnt="7" custScaleX="142650" custScaleY="141830" custRadScaleRad="93149" custRadScaleInc="-30215">
        <dgm:presLayoutVars>
          <dgm:bulletEnabled val="1"/>
        </dgm:presLayoutVars>
      </dgm:prSet>
      <dgm:spPr/>
      <dgm:t>
        <a:bodyPr/>
        <a:lstStyle/>
        <a:p>
          <a:endParaRPr lang="ru-RU"/>
        </a:p>
      </dgm:t>
    </dgm:pt>
    <dgm:pt modelId="{FC7B6B1F-18F1-41C8-B61E-646ADF1D01C4}" type="pres">
      <dgm:prSet presAssocID="{6FAB6C26-F482-4518-BF77-C448C10FD287}" presName="sibTrans" presStyleLbl="sibTrans2D1" presStyleIdx="3" presStyleCnt="7"/>
      <dgm:spPr/>
      <dgm:t>
        <a:bodyPr/>
        <a:lstStyle/>
        <a:p>
          <a:endParaRPr lang="ru-RU"/>
        </a:p>
      </dgm:t>
    </dgm:pt>
    <dgm:pt modelId="{793CCFA1-83D1-447F-AC2A-B6AD72A1F763}" type="pres">
      <dgm:prSet presAssocID="{6FAB6C26-F482-4518-BF77-C448C10FD287}" presName="connectorText" presStyleLbl="sibTrans2D1" presStyleIdx="3" presStyleCnt="7"/>
      <dgm:spPr/>
      <dgm:t>
        <a:bodyPr/>
        <a:lstStyle/>
        <a:p>
          <a:endParaRPr lang="ru-RU"/>
        </a:p>
      </dgm:t>
    </dgm:pt>
    <dgm:pt modelId="{80E3C679-1DC2-401D-ABB8-087136A82616}" type="pres">
      <dgm:prSet presAssocID="{B2E6BE7D-5400-4B5C-B3C9-D964EF319487}" presName="node" presStyleLbl="node1" presStyleIdx="4" presStyleCnt="7" custScaleX="148179" custScaleY="134639" custRadScaleRad="92122" custRadScaleInc="16058">
        <dgm:presLayoutVars>
          <dgm:bulletEnabled val="1"/>
        </dgm:presLayoutVars>
      </dgm:prSet>
      <dgm:spPr/>
      <dgm:t>
        <a:bodyPr/>
        <a:lstStyle/>
        <a:p>
          <a:endParaRPr lang="ru-RU"/>
        </a:p>
      </dgm:t>
    </dgm:pt>
    <dgm:pt modelId="{F15605DA-55C7-4B05-9309-795649A722EA}" type="pres">
      <dgm:prSet presAssocID="{8179F257-9F9F-49DF-8348-978DF4FC61DE}" presName="sibTrans" presStyleLbl="sibTrans2D1" presStyleIdx="4" presStyleCnt="7"/>
      <dgm:spPr/>
      <dgm:t>
        <a:bodyPr/>
        <a:lstStyle/>
        <a:p>
          <a:endParaRPr lang="ru-RU"/>
        </a:p>
      </dgm:t>
    </dgm:pt>
    <dgm:pt modelId="{522E2200-07AA-42CA-8F69-09CF03E8C19F}" type="pres">
      <dgm:prSet presAssocID="{8179F257-9F9F-49DF-8348-978DF4FC61DE}" presName="connectorText" presStyleLbl="sibTrans2D1" presStyleIdx="4" presStyleCnt="7"/>
      <dgm:spPr/>
      <dgm:t>
        <a:bodyPr/>
        <a:lstStyle/>
        <a:p>
          <a:endParaRPr lang="ru-RU"/>
        </a:p>
      </dgm:t>
    </dgm:pt>
    <dgm:pt modelId="{9FC3673B-9D7C-4027-B2BF-D5A5055537FB}" type="pres">
      <dgm:prSet presAssocID="{B376E03B-86D5-45F0-A88A-A93074DCA2E3}" presName="node" presStyleLbl="node1" presStyleIdx="5" presStyleCnt="7" custScaleX="145236" custScaleY="144297" custRadScaleRad="123055" custRadScaleInc="16496">
        <dgm:presLayoutVars>
          <dgm:bulletEnabled val="1"/>
        </dgm:presLayoutVars>
      </dgm:prSet>
      <dgm:spPr/>
      <dgm:t>
        <a:bodyPr/>
        <a:lstStyle/>
        <a:p>
          <a:endParaRPr lang="ru-RU"/>
        </a:p>
      </dgm:t>
    </dgm:pt>
    <dgm:pt modelId="{35FC59B2-838C-438D-A5B2-F070D6995C82}" type="pres">
      <dgm:prSet presAssocID="{D8AAFE9A-96DF-495B-A46D-4919F78F5DE3}" presName="sibTrans" presStyleLbl="sibTrans2D1" presStyleIdx="5" presStyleCnt="7"/>
      <dgm:spPr/>
      <dgm:t>
        <a:bodyPr/>
        <a:lstStyle/>
        <a:p>
          <a:endParaRPr lang="ru-RU"/>
        </a:p>
      </dgm:t>
    </dgm:pt>
    <dgm:pt modelId="{702395FA-46AC-4699-81AB-4265E1467A0E}" type="pres">
      <dgm:prSet presAssocID="{D8AAFE9A-96DF-495B-A46D-4919F78F5DE3}" presName="connectorText" presStyleLbl="sibTrans2D1" presStyleIdx="5" presStyleCnt="7"/>
      <dgm:spPr/>
      <dgm:t>
        <a:bodyPr/>
        <a:lstStyle/>
        <a:p>
          <a:endParaRPr lang="ru-RU"/>
        </a:p>
      </dgm:t>
    </dgm:pt>
    <dgm:pt modelId="{3839FD5E-2AC2-4DD3-A37E-72D6DB8C6BF7}" type="pres">
      <dgm:prSet presAssocID="{3EABCB7D-6430-43A3-8A6A-894D561C819F}" presName="node" presStyleLbl="node1" presStyleIdx="6" presStyleCnt="7" custScaleX="144726" custScaleY="131473" custRadScaleRad="141481" custRadScaleInc="-23062">
        <dgm:presLayoutVars>
          <dgm:bulletEnabled val="1"/>
        </dgm:presLayoutVars>
      </dgm:prSet>
      <dgm:spPr/>
      <dgm:t>
        <a:bodyPr/>
        <a:lstStyle/>
        <a:p>
          <a:endParaRPr lang="ru-RU"/>
        </a:p>
      </dgm:t>
    </dgm:pt>
    <dgm:pt modelId="{48006D25-6F36-4196-BD33-34DEE73EF644}" type="pres">
      <dgm:prSet presAssocID="{BACCE764-14BC-4442-9A11-C6EA00B11140}" presName="sibTrans" presStyleLbl="sibTrans2D1" presStyleIdx="6" presStyleCnt="7"/>
      <dgm:spPr/>
      <dgm:t>
        <a:bodyPr/>
        <a:lstStyle/>
        <a:p>
          <a:endParaRPr lang="ru-RU"/>
        </a:p>
      </dgm:t>
    </dgm:pt>
    <dgm:pt modelId="{CEE39D1A-D88C-471B-9527-7ACAF60802BA}" type="pres">
      <dgm:prSet presAssocID="{BACCE764-14BC-4442-9A11-C6EA00B11140}" presName="connectorText" presStyleLbl="sibTrans2D1" presStyleIdx="6" presStyleCnt="7"/>
      <dgm:spPr/>
      <dgm:t>
        <a:bodyPr/>
        <a:lstStyle/>
        <a:p>
          <a:endParaRPr lang="ru-RU"/>
        </a:p>
      </dgm:t>
    </dgm:pt>
  </dgm:ptLst>
  <dgm:cxnLst>
    <dgm:cxn modelId="{A4E4EF72-BBA5-4382-98A2-43B2D980430F}" type="presOf" srcId="{4A2A6943-6425-4694-9BA2-E3DCFADEFB41}" destId="{DDFF62DA-0CD1-41D9-AA8E-B6D66C4180DC}" srcOrd="0" destOrd="0" presId="urn:microsoft.com/office/officeart/2005/8/layout/cycle2"/>
    <dgm:cxn modelId="{A96FC81B-E956-4E99-98C2-184004B2B745}" type="presOf" srcId="{5D808F35-DEF5-4320-BFAC-A7CB4A42C858}" destId="{D6BFB5CC-9E5E-47F2-8A7B-A1EA5CA7D4AE}" srcOrd="1" destOrd="0" presId="urn:microsoft.com/office/officeart/2005/8/layout/cycle2"/>
    <dgm:cxn modelId="{7F430E2C-2404-4D62-83D8-61F6E15C2F64}" srcId="{4A2A6943-6425-4694-9BA2-E3DCFADEFB41}" destId="{B2E6BE7D-5400-4B5C-B3C9-D964EF319487}" srcOrd="4" destOrd="0" parTransId="{DE0C208A-2731-4FA4-A578-924B73BE6F21}" sibTransId="{8179F257-9F9F-49DF-8348-978DF4FC61DE}"/>
    <dgm:cxn modelId="{45690771-AC65-463E-A9CB-61FA26A9F7DA}" type="presOf" srcId="{5D808F35-DEF5-4320-BFAC-A7CB4A42C858}" destId="{63387405-9C8F-49C0-9FE3-C289A9160CAC}" srcOrd="0" destOrd="0" presId="urn:microsoft.com/office/officeart/2005/8/layout/cycle2"/>
    <dgm:cxn modelId="{08CBCB10-FAB1-4A08-9B1A-BA4EE101DAE1}" type="presOf" srcId="{9CC223A8-C36B-4FC5-AE78-49DED9BE62BB}" destId="{76607C46-3E2E-4937-B859-1B3DFE805A46}" srcOrd="0" destOrd="0" presId="urn:microsoft.com/office/officeart/2005/8/layout/cycle2"/>
    <dgm:cxn modelId="{C4E25394-DE7D-4DAE-8DD6-1314CF504F51}" type="presOf" srcId="{B2E6BE7D-5400-4B5C-B3C9-D964EF319487}" destId="{80E3C679-1DC2-401D-ABB8-087136A82616}" srcOrd="0" destOrd="0" presId="urn:microsoft.com/office/officeart/2005/8/layout/cycle2"/>
    <dgm:cxn modelId="{0FFD652C-7BE7-4EB3-B883-D4013155FCBD}" type="presOf" srcId="{942E473D-E6D6-4234-A656-3997CFE2A5C8}" destId="{BDD2E3E3-7A8D-42A0-A605-AE66CDF2511A}" srcOrd="1" destOrd="0" presId="urn:microsoft.com/office/officeart/2005/8/layout/cycle2"/>
    <dgm:cxn modelId="{9A8D984F-9837-499A-A5E4-E0D52E9C8E89}" type="presOf" srcId="{6FAB6C26-F482-4518-BF77-C448C10FD287}" destId="{793CCFA1-83D1-447F-AC2A-B6AD72A1F763}" srcOrd="1" destOrd="0" presId="urn:microsoft.com/office/officeart/2005/8/layout/cycle2"/>
    <dgm:cxn modelId="{AB0BAFAC-01C0-45D1-AB18-AC587A2A0670}" type="presOf" srcId="{942E473D-E6D6-4234-A656-3997CFE2A5C8}" destId="{B87579E5-D1D2-490F-9089-6D0BAAADDE4C}" srcOrd="0" destOrd="0" presId="urn:microsoft.com/office/officeart/2005/8/layout/cycle2"/>
    <dgm:cxn modelId="{CA268A05-B1D4-4456-9AE7-75C149102EF9}" type="presOf" srcId="{3EABCB7D-6430-43A3-8A6A-894D561C819F}" destId="{3839FD5E-2AC2-4DD3-A37E-72D6DB8C6BF7}" srcOrd="0" destOrd="0" presId="urn:microsoft.com/office/officeart/2005/8/layout/cycle2"/>
    <dgm:cxn modelId="{6805732C-25EC-4621-BAAC-B8D554A99D83}" type="presOf" srcId="{919CD98B-09F8-4F9C-9F33-BB5DBDFBF381}" destId="{CDA2BFC8-D313-438D-A8A1-0F26D4F0DED6}" srcOrd="0" destOrd="0" presId="urn:microsoft.com/office/officeart/2005/8/layout/cycle2"/>
    <dgm:cxn modelId="{BCCCBD65-8B4B-4795-B665-717DB3055324}" type="presOf" srcId="{D8AAFE9A-96DF-495B-A46D-4919F78F5DE3}" destId="{35FC59B2-838C-438D-A5B2-F070D6995C82}" srcOrd="0" destOrd="0" presId="urn:microsoft.com/office/officeart/2005/8/layout/cycle2"/>
    <dgm:cxn modelId="{50629578-5AE9-436F-AC6D-F03B61383105}" type="presOf" srcId="{F44C85C0-9ACC-4E67-9411-ADED410171C7}" destId="{B7277EF7-A0B0-4B2B-8979-2FA79CA64C66}" srcOrd="0" destOrd="0" presId="urn:microsoft.com/office/officeart/2005/8/layout/cycle2"/>
    <dgm:cxn modelId="{D116CFB8-9A9B-46F5-B50C-EE4C08F1C536}" type="presOf" srcId="{8179F257-9F9F-49DF-8348-978DF4FC61DE}" destId="{F15605DA-55C7-4B05-9309-795649A722EA}" srcOrd="0" destOrd="0" presId="urn:microsoft.com/office/officeart/2005/8/layout/cycle2"/>
    <dgm:cxn modelId="{FACFCE72-6A95-4948-A794-4E3C250A1147}" srcId="{4A2A6943-6425-4694-9BA2-E3DCFADEFB41}" destId="{F44C85C0-9ACC-4E67-9411-ADED410171C7}" srcOrd="0" destOrd="0" parTransId="{D0A2D606-567B-4FE2-9E3C-B2C5B7455848}" sibTransId="{8ACA7B10-60A4-40C5-9771-461956E14C67}"/>
    <dgm:cxn modelId="{27668D3E-6E9B-42D3-AD85-E3707B705450}" srcId="{4A2A6943-6425-4694-9BA2-E3DCFADEFB41}" destId="{919CD98B-09F8-4F9C-9F33-BB5DBDFBF381}" srcOrd="3" destOrd="0" parTransId="{8E5F88A7-F155-4A1D-A2EE-9D3F3D79ACC2}" sibTransId="{6FAB6C26-F482-4518-BF77-C448C10FD287}"/>
    <dgm:cxn modelId="{4BA3E600-2E4D-48C4-8208-AA9985BA7F3E}" type="presOf" srcId="{B376E03B-86D5-45F0-A88A-A93074DCA2E3}" destId="{9FC3673B-9D7C-4027-B2BF-D5A5055537FB}" srcOrd="0" destOrd="0" presId="urn:microsoft.com/office/officeart/2005/8/layout/cycle2"/>
    <dgm:cxn modelId="{FC292224-434B-4419-87B1-6227C3263DFF}" type="presOf" srcId="{BACCE764-14BC-4442-9A11-C6EA00B11140}" destId="{48006D25-6F36-4196-BD33-34DEE73EF644}" srcOrd="0" destOrd="0" presId="urn:microsoft.com/office/officeart/2005/8/layout/cycle2"/>
    <dgm:cxn modelId="{71725B6F-A8DE-4192-841C-7E1BEB2138CA}" type="presOf" srcId="{6FAB6C26-F482-4518-BF77-C448C10FD287}" destId="{FC7B6B1F-18F1-41C8-B61E-646ADF1D01C4}" srcOrd="0" destOrd="0" presId="urn:microsoft.com/office/officeart/2005/8/layout/cycle2"/>
    <dgm:cxn modelId="{E1471266-6F97-4D32-ACC2-ABB69F2AA8B0}" srcId="{4A2A6943-6425-4694-9BA2-E3DCFADEFB41}" destId="{80DB477C-D7C7-4949-BCE3-E35DAB03D16E}" srcOrd="1" destOrd="0" parTransId="{3E31151C-1CFE-43C1-BEEE-69D086FA7CFD}" sibTransId="{942E473D-E6D6-4234-A656-3997CFE2A5C8}"/>
    <dgm:cxn modelId="{75CD89B4-1CA3-4DA5-B34B-4E89C8CFC82D}" type="presOf" srcId="{80DB477C-D7C7-4949-BCE3-E35DAB03D16E}" destId="{1848B1EB-1A91-4094-9300-F9B2566B9F3E}" srcOrd="0" destOrd="0" presId="urn:microsoft.com/office/officeart/2005/8/layout/cycle2"/>
    <dgm:cxn modelId="{FD277610-0A8F-4AE6-980A-A3796D5E94F6}" type="presOf" srcId="{BACCE764-14BC-4442-9A11-C6EA00B11140}" destId="{CEE39D1A-D88C-471B-9527-7ACAF60802BA}" srcOrd="1" destOrd="0" presId="urn:microsoft.com/office/officeart/2005/8/layout/cycle2"/>
    <dgm:cxn modelId="{2C8D2EF5-3686-426A-BB99-66A2E034E33B}" srcId="{4A2A6943-6425-4694-9BA2-E3DCFADEFB41}" destId="{3EABCB7D-6430-43A3-8A6A-894D561C819F}" srcOrd="6" destOrd="0" parTransId="{5540E547-F13A-4F4D-A5CD-00BAC7CE065A}" sibTransId="{BACCE764-14BC-4442-9A11-C6EA00B11140}"/>
    <dgm:cxn modelId="{4F07BB41-C3EF-472E-BD4F-40364656A7A9}" type="presOf" srcId="{D8AAFE9A-96DF-495B-A46D-4919F78F5DE3}" destId="{702395FA-46AC-4699-81AB-4265E1467A0E}" srcOrd="1" destOrd="0" presId="urn:microsoft.com/office/officeart/2005/8/layout/cycle2"/>
    <dgm:cxn modelId="{644B47EB-740E-404C-AEE1-71DA343DB66B}" type="presOf" srcId="{8ACA7B10-60A4-40C5-9771-461956E14C67}" destId="{ADE9D1D5-1359-4023-9AF7-BA6C5C8BFBA1}" srcOrd="1" destOrd="0" presId="urn:microsoft.com/office/officeart/2005/8/layout/cycle2"/>
    <dgm:cxn modelId="{3BD7384A-709B-46C1-A50B-D232857E2909}" type="presOf" srcId="{8179F257-9F9F-49DF-8348-978DF4FC61DE}" destId="{522E2200-07AA-42CA-8F69-09CF03E8C19F}" srcOrd="1" destOrd="0" presId="urn:microsoft.com/office/officeart/2005/8/layout/cycle2"/>
    <dgm:cxn modelId="{BB7D193D-505D-4828-9E24-0B5A12C46F79}" srcId="{4A2A6943-6425-4694-9BA2-E3DCFADEFB41}" destId="{B376E03B-86D5-45F0-A88A-A93074DCA2E3}" srcOrd="5" destOrd="0" parTransId="{717E7069-CB0F-4AEA-8AFA-F857B535BE2D}" sibTransId="{D8AAFE9A-96DF-495B-A46D-4919F78F5DE3}"/>
    <dgm:cxn modelId="{99FD18A3-D49C-4C51-96EA-33D10C15F3E9}" srcId="{4A2A6943-6425-4694-9BA2-E3DCFADEFB41}" destId="{9CC223A8-C36B-4FC5-AE78-49DED9BE62BB}" srcOrd="2" destOrd="0" parTransId="{2961F6A7-73A8-44D9-9956-6FD4B9C761DB}" sibTransId="{5D808F35-DEF5-4320-BFAC-A7CB4A42C858}"/>
    <dgm:cxn modelId="{29A73045-55F9-4751-8D3C-F2025794EB3E}" type="presOf" srcId="{8ACA7B10-60A4-40C5-9771-461956E14C67}" destId="{B711298B-BAE5-428D-94C0-DFF43BF12290}" srcOrd="0" destOrd="0" presId="urn:microsoft.com/office/officeart/2005/8/layout/cycle2"/>
    <dgm:cxn modelId="{B2379E70-2462-48D7-B3D0-54C952F610D5}" type="presParOf" srcId="{DDFF62DA-0CD1-41D9-AA8E-B6D66C4180DC}" destId="{B7277EF7-A0B0-4B2B-8979-2FA79CA64C66}" srcOrd="0" destOrd="0" presId="urn:microsoft.com/office/officeart/2005/8/layout/cycle2"/>
    <dgm:cxn modelId="{CF79C9BC-2B2B-4B34-88DB-DAAF5D56DE5A}" type="presParOf" srcId="{DDFF62DA-0CD1-41D9-AA8E-B6D66C4180DC}" destId="{B711298B-BAE5-428D-94C0-DFF43BF12290}" srcOrd="1" destOrd="0" presId="urn:microsoft.com/office/officeart/2005/8/layout/cycle2"/>
    <dgm:cxn modelId="{DB40211F-3690-41CA-A2FD-F9C632652024}" type="presParOf" srcId="{B711298B-BAE5-428D-94C0-DFF43BF12290}" destId="{ADE9D1D5-1359-4023-9AF7-BA6C5C8BFBA1}" srcOrd="0" destOrd="0" presId="urn:microsoft.com/office/officeart/2005/8/layout/cycle2"/>
    <dgm:cxn modelId="{15FE0677-3D1B-4ECD-A05E-88E5F0D38EC4}" type="presParOf" srcId="{DDFF62DA-0CD1-41D9-AA8E-B6D66C4180DC}" destId="{1848B1EB-1A91-4094-9300-F9B2566B9F3E}" srcOrd="2" destOrd="0" presId="urn:microsoft.com/office/officeart/2005/8/layout/cycle2"/>
    <dgm:cxn modelId="{9A8F5F9D-CED9-4E32-A82B-D7445B8C8776}" type="presParOf" srcId="{DDFF62DA-0CD1-41D9-AA8E-B6D66C4180DC}" destId="{B87579E5-D1D2-490F-9089-6D0BAAADDE4C}" srcOrd="3" destOrd="0" presId="urn:microsoft.com/office/officeart/2005/8/layout/cycle2"/>
    <dgm:cxn modelId="{D40B375D-630C-4471-A544-3438B9704775}" type="presParOf" srcId="{B87579E5-D1D2-490F-9089-6D0BAAADDE4C}" destId="{BDD2E3E3-7A8D-42A0-A605-AE66CDF2511A}" srcOrd="0" destOrd="0" presId="urn:microsoft.com/office/officeart/2005/8/layout/cycle2"/>
    <dgm:cxn modelId="{389F22A2-B91E-49A3-93D0-A179E7718150}" type="presParOf" srcId="{DDFF62DA-0CD1-41D9-AA8E-B6D66C4180DC}" destId="{76607C46-3E2E-4937-B859-1B3DFE805A46}" srcOrd="4" destOrd="0" presId="urn:microsoft.com/office/officeart/2005/8/layout/cycle2"/>
    <dgm:cxn modelId="{4A918AD6-04CA-4F79-90C6-FEA49AC44112}" type="presParOf" srcId="{DDFF62DA-0CD1-41D9-AA8E-B6D66C4180DC}" destId="{63387405-9C8F-49C0-9FE3-C289A9160CAC}" srcOrd="5" destOrd="0" presId="urn:microsoft.com/office/officeart/2005/8/layout/cycle2"/>
    <dgm:cxn modelId="{B3622E96-E44A-463E-AE66-AA5EBF42AECD}" type="presParOf" srcId="{63387405-9C8F-49C0-9FE3-C289A9160CAC}" destId="{D6BFB5CC-9E5E-47F2-8A7B-A1EA5CA7D4AE}" srcOrd="0" destOrd="0" presId="urn:microsoft.com/office/officeart/2005/8/layout/cycle2"/>
    <dgm:cxn modelId="{423E7DE3-F4A5-4F97-A81D-B110C794C250}" type="presParOf" srcId="{DDFF62DA-0CD1-41D9-AA8E-B6D66C4180DC}" destId="{CDA2BFC8-D313-438D-A8A1-0F26D4F0DED6}" srcOrd="6" destOrd="0" presId="urn:microsoft.com/office/officeart/2005/8/layout/cycle2"/>
    <dgm:cxn modelId="{0FD8A6FD-2972-4AB7-97DA-FACE6E43CC5A}" type="presParOf" srcId="{DDFF62DA-0CD1-41D9-AA8E-B6D66C4180DC}" destId="{FC7B6B1F-18F1-41C8-B61E-646ADF1D01C4}" srcOrd="7" destOrd="0" presId="urn:microsoft.com/office/officeart/2005/8/layout/cycle2"/>
    <dgm:cxn modelId="{AA1C4A0B-D3B1-4B42-8FA8-6CA04F7338D5}" type="presParOf" srcId="{FC7B6B1F-18F1-41C8-B61E-646ADF1D01C4}" destId="{793CCFA1-83D1-447F-AC2A-B6AD72A1F763}" srcOrd="0" destOrd="0" presId="urn:microsoft.com/office/officeart/2005/8/layout/cycle2"/>
    <dgm:cxn modelId="{F903AE45-F05A-47BE-97DC-E3EE27518D9C}" type="presParOf" srcId="{DDFF62DA-0CD1-41D9-AA8E-B6D66C4180DC}" destId="{80E3C679-1DC2-401D-ABB8-087136A82616}" srcOrd="8" destOrd="0" presId="urn:microsoft.com/office/officeart/2005/8/layout/cycle2"/>
    <dgm:cxn modelId="{F05F120D-8D04-402F-A49C-7D9DB1E89870}" type="presParOf" srcId="{DDFF62DA-0CD1-41D9-AA8E-B6D66C4180DC}" destId="{F15605DA-55C7-4B05-9309-795649A722EA}" srcOrd="9" destOrd="0" presId="urn:microsoft.com/office/officeart/2005/8/layout/cycle2"/>
    <dgm:cxn modelId="{0272F624-2E9B-4FFA-AC78-FEC137F8BD82}" type="presParOf" srcId="{F15605DA-55C7-4B05-9309-795649A722EA}" destId="{522E2200-07AA-42CA-8F69-09CF03E8C19F}" srcOrd="0" destOrd="0" presId="urn:microsoft.com/office/officeart/2005/8/layout/cycle2"/>
    <dgm:cxn modelId="{09DB0D24-FE39-46E5-95C6-FE7911EF06E2}" type="presParOf" srcId="{DDFF62DA-0CD1-41D9-AA8E-B6D66C4180DC}" destId="{9FC3673B-9D7C-4027-B2BF-D5A5055537FB}" srcOrd="10" destOrd="0" presId="urn:microsoft.com/office/officeart/2005/8/layout/cycle2"/>
    <dgm:cxn modelId="{955B5E1F-0D7E-4D21-B5A1-503793AD0969}" type="presParOf" srcId="{DDFF62DA-0CD1-41D9-AA8E-B6D66C4180DC}" destId="{35FC59B2-838C-438D-A5B2-F070D6995C82}" srcOrd="11" destOrd="0" presId="urn:microsoft.com/office/officeart/2005/8/layout/cycle2"/>
    <dgm:cxn modelId="{5E1EE4B6-37AB-4350-BE84-AB7FF31AB724}" type="presParOf" srcId="{35FC59B2-838C-438D-A5B2-F070D6995C82}" destId="{702395FA-46AC-4699-81AB-4265E1467A0E}" srcOrd="0" destOrd="0" presId="urn:microsoft.com/office/officeart/2005/8/layout/cycle2"/>
    <dgm:cxn modelId="{550C425E-B1BB-4069-989D-CC375D612CB0}" type="presParOf" srcId="{DDFF62DA-0CD1-41D9-AA8E-B6D66C4180DC}" destId="{3839FD5E-2AC2-4DD3-A37E-72D6DB8C6BF7}" srcOrd="12" destOrd="0" presId="urn:microsoft.com/office/officeart/2005/8/layout/cycle2"/>
    <dgm:cxn modelId="{2CCE4ED0-C8F7-46F2-8678-BEDE4E7A8675}" type="presParOf" srcId="{DDFF62DA-0CD1-41D9-AA8E-B6D66C4180DC}" destId="{48006D25-6F36-4196-BD33-34DEE73EF644}" srcOrd="13" destOrd="0" presId="urn:microsoft.com/office/officeart/2005/8/layout/cycle2"/>
    <dgm:cxn modelId="{862F4806-6781-4385-A6CF-7C43E00E4AB6}" type="presParOf" srcId="{48006D25-6F36-4196-BD33-34DEE73EF644}" destId="{CEE39D1A-D88C-471B-9527-7ACAF60802BA}"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7277EF7-A0B0-4B2B-8979-2FA79CA64C66}">
      <dsp:nvSpPr>
        <dsp:cNvPr id="0" name=""/>
        <dsp:cNvSpPr/>
      </dsp:nvSpPr>
      <dsp:spPr>
        <a:xfrm>
          <a:off x="3227373" y="51608"/>
          <a:ext cx="2478883" cy="2310963"/>
        </a:xfrm>
        <a:prstGeom prst="ellipse">
          <a:avLst/>
        </a:prstGeom>
        <a:gradFill rotWithShape="0">
          <a:gsLst>
            <a:gs pos="0">
              <a:schemeClr val="accent4">
                <a:hueOff val="0"/>
                <a:satOff val="0"/>
                <a:lumOff val="0"/>
                <a:alphaOff val="0"/>
                <a:tint val="75000"/>
                <a:shade val="85000"/>
                <a:satMod val="230000"/>
              </a:schemeClr>
            </a:gs>
            <a:gs pos="25000">
              <a:schemeClr val="accent4">
                <a:hueOff val="0"/>
                <a:satOff val="0"/>
                <a:lumOff val="0"/>
                <a:alphaOff val="0"/>
                <a:tint val="90000"/>
                <a:shade val="70000"/>
                <a:satMod val="220000"/>
              </a:schemeClr>
            </a:gs>
            <a:gs pos="50000">
              <a:schemeClr val="accent4">
                <a:hueOff val="0"/>
                <a:satOff val="0"/>
                <a:lumOff val="0"/>
                <a:alphaOff val="0"/>
                <a:tint val="90000"/>
                <a:shade val="58000"/>
                <a:satMod val="225000"/>
              </a:schemeClr>
            </a:gs>
            <a:gs pos="65000">
              <a:schemeClr val="accent4">
                <a:hueOff val="0"/>
                <a:satOff val="0"/>
                <a:lumOff val="0"/>
                <a:alphaOff val="0"/>
                <a:tint val="90000"/>
                <a:shade val="58000"/>
                <a:satMod val="225000"/>
              </a:schemeClr>
            </a:gs>
            <a:gs pos="80000">
              <a:schemeClr val="accent4">
                <a:hueOff val="0"/>
                <a:satOff val="0"/>
                <a:lumOff val="0"/>
                <a:alphaOff val="0"/>
                <a:tint val="90000"/>
                <a:shade val="69000"/>
                <a:satMod val="220000"/>
              </a:schemeClr>
            </a:gs>
            <a:gs pos="100000">
              <a:schemeClr val="accent4">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b="1" kern="1200" dirty="0" smtClean="0">
              <a:solidFill>
                <a:schemeClr val="tx1"/>
              </a:solidFill>
            </a:rPr>
            <a:t>педагогического коллектива и ИПДН</a:t>
          </a:r>
          <a:r>
            <a:rPr lang="ru-RU" sz="900" b="1" kern="1200" dirty="0" smtClean="0">
              <a:solidFill>
                <a:schemeClr val="tx1"/>
              </a:solidFill>
            </a:rPr>
            <a:t>. </a:t>
          </a:r>
          <a:endParaRPr lang="ru-RU" sz="900" b="1" kern="1200" dirty="0">
            <a:solidFill>
              <a:schemeClr val="tx1"/>
            </a:solidFill>
          </a:endParaRPr>
        </a:p>
      </dsp:txBody>
      <dsp:txXfrm>
        <a:off x="3227373" y="51608"/>
        <a:ext cx="2478883" cy="2310963"/>
      </dsp:txXfrm>
    </dsp:sp>
    <dsp:sp modelId="{B711298B-BAE5-428D-94C0-DFF43BF12290}">
      <dsp:nvSpPr>
        <dsp:cNvPr id="0" name=""/>
        <dsp:cNvSpPr/>
      </dsp:nvSpPr>
      <dsp:spPr>
        <a:xfrm rot="270291">
          <a:off x="5894658" y="1068368"/>
          <a:ext cx="467666" cy="539280"/>
        </a:xfrm>
        <a:prstGeom prst="rightArrow">
          <a:avLst>
            <a:gd name="adj1" fmla="val 60000"/>
            <a:gd name="adj2" fmla="val 50000"/>
          </a:avLst>
        </a:prstGeom>
        <a:gradFill rotWithShape="0">
          <a:gsLst>
            <a:gs pos="0">
              <a:schemeClr val="accent4">
                <a:hueOff val="0"/>
                <a:satOff val="0"/>
                <a:lumOff val="0"/>
                <a:alphaOff val="0"/>
                <a:tint val="75000"/>
                <a:shade val="85000"/>
                <a:satMod val="230000"/>
              </a:schemeClr>
            </a:gs>
            <a:gs pos="25000">
              <a:schemeClr val="accent4">
                <a:hueOff val="0"/>
                <a:satOff val="0"/>
                <a:lumOff val="0"/>
                <a:alphaOff val="0"/>
                <a:tint val="90000"/>
                <a:shade val="70000"/>
                <a:satMod val="220000"/>
              </a:schemeClr>
            </a:gs>
            <a:gs pos="50000">
              <a:schemeClr val="accent4">
                <a:hueOff val="0"/>
                <a:satOff val="0"/>
                <a:lumOff val="0"/>
                <a:alphaOff val="0"/>
                <a:tint val="90000"/>
                <a:shade val="58000"/>
                <a:satMod val="225000"/>
              </a:schemeClr>
            </a:gs>
            <a:gs pos="65000">
              <a:schemeClr val="accent4">
                <a:hueOff val="0"/>
                <a:satOff val="0"/>
                <a:lumOff val="0"/>
                <a:alphaOff val="0"/>
                <a:tint val="90000"/>
                <a:shade val="58000"/>
                <a:satMod val="225000"/>
              </a:schemeClr>
            </a:gs>
            <a:gs pos="80000">
              <a:schemeClr val="accent4">
                <a:hueOff val="0"/>
                <a:satOff val="0"/>
                <a:lumOff val="0"/>
                <a:alphaOff val="0"/>
                <a:tint val="90000"/>
                <a:shade val="69000"/>
                <a:satMod val="220000"/>
              </a:schemeClr>
            </a:gs>
            <a:gs pos="100000">
              <a:schemeClr val="accent4">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ru-RU" sz="2400" kern="1200"/>
        </a:p>
      </dsp:txBody>
      <dsp:txXfrm rot="270291">
        <a:off x="5894658" y="1068368"/>
        <a:ext cx="467666" cy="539280"/>
      </dsp:txXfrm>
    </dsp:sp>
    <dsp:sp modelId="{1848B1EB-1A91-4094-9300-F9B2566B9F3E}">
      <dsp:nvSpPr>
        <dsp:cNvPr id="0" name=""/>
        <dsp:cNvSpPr/>
      </dsp:nvSpPr>
      <dsp:spPr>
        <a:xfrm>
          <a:off x="6577713" y="342965"/>
          <a:ext cx="2314766" cy="2243246"/>
        </a:xfrm>
        <a:prstGeom prst="ellipse">
          <a:avLst/>
        </a:prstGeom>
        <a:gradFill rotWithShape="0">
          <a:gsLst>
            <a:gs pos="0">
              <a:schemeClr val="accent4">
                <a:hueOff val="2872647"/>
                <a:satOff val="-7267"/>
                <a:lumOff val="327"/>
                <a:alphaOff val="0"/>
                <a:tint val="75000"/>
                <a:shade val="85000"/>
                <a:satMod val="230000"/>
              </a:schemeClr>
            </a:gs>
            <a:gs pos="25000">
              <a:schemeClr val="accent4">
                <a:hueOff val="2872647"/>
                <a:satOff val="-7267"/>
                <a:lumOff val="327"/>
                <a:alphaOff val="0"/>
                <a:tint val="90000"/>
                <a:shade val="70000"/>
                <a:satMod val="220000"/>
              </a:schemeClr>
            </a:gs>
            <a:gs pos="50000">
              <a:schemeClr val="accent4">
                <a:hueOff val="2872647"/>
                <a:satOff val="-7267"/>
                <a:lumOff val="327"/>
                <a:alphaOff val="0"/>
                <a:tint val="90000"/>
                <a:shade val="58000"/>
                <a:satMod val="225000"/>
              </a:schemeClr>
            </a:gs>
            <a:gs pos="65000">
              <a:schemeClr val="accent4">
                <a:hueOff val="2872647"/>
                <a:satOff val="-7267"/>
                <a:lumOff val="327"/>
                <a:alphaOff val="0"/>
                <a:tint val="90000"/>
                <a:shade val="58000"/>
                <a:satMod val="225000"/>
              </a:schemeClr>
            </a:gs>
            <a:gs pos="80000">
              <a:schemeClr val="accent4">
                <a:hueOff val="2872647"/>
                <a:satOff val="-7267"/>
                <a:lumOff val="327"/>
                <a:alphaOff val="0"/>
                <a:tint val="90000"/>
                <a:shade val="69000"/>
                <a:satMod val="220000"/>
              </a:schemeClr>
            </a:gs>
            <a:gs pos="100000">
              <a:schemeClr val="accent4">
                <a:hueOff val="2872647"/>
                <a:satOff val="-7267"/>
                <a:lumOff val="327"/>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b="1" kern="1200" dirty="0" smtClean="0">
              <a:solidFill>
                <a:schemeClr val="tx1"/>
              </a:solidFill>
            </a:rPr>
            <a:t>воспитателя и психолога</a:t>
          </a:r>
          <a:endParaRPr lang="ru-RU" sz="1400" b="1" kern="1200" dirty="0">
            <a:solidFill>
              <a:schemeClr val="tx1"/>
            </a:solidFill>
          </a:endParaRPr>
        </a:p>
      </dsp:txBody>
      <dsp:txXfrm>
        <a:off x="6577713" y="342965"/>
        <a:ext cx="2314766" cy="2243246"/>
      </dsp:txXfrm>
    </dsp:sp>
    <dsp:sp modelId="{B87579E5-D1D2-490F-9089-6D0BAAADDE4C}">
      <dsp:nvSpPr>
        <dsp:cNvPr id="0" name=""/>
        <dsp:cNvSpPr/>
      </dsp:nvSpPr>
      <dsp:spPr>
        <a:xfrm rot="5400599">
          <a:off x="7570936" y="2616561"/>
          <a:ext cx="327824" cy="539280"/>
        </a:xfrm>
        <a:prstGeom prst="rightArrow">
          <a:avLst>
            <a:gd name="adj1" fmla="val 60000"/>
            <a:gd name="adj2" fmla="val 50000"/>
          </a:avLst>
        </a:prstGeom>
        <a:gradFill rotWithShape="0">
          <a:gsLst>
            <a:gs pos="0">
              <a:schemeClr val="accent4">
                <a:hueOff val="2872647"/>
                <a:satOff val="-7267"/>
                <a:lumOff val="327"/>
                <a:alphaOff val="0"/>
                <a:tint val="75000"/>
                <a:shade val="85000"/>
                <a:satMod val="230000"/>
              </a:schemeClr>
            </a:gs>
            <a:gs pos="25000">
              <a:schemeClr val="accent4">
                <a:hueOff val="2872647"/>
                <a:satOff val="-7267"/>
                <a:lumOff val="327"/>
                <a:alphaOff val="0"/>
                <a:tint val="90000"/>
                <a:shade val="70000"/>
                <a:satMod val="220000"/>
              </a:schemeClr>
            </a:gs>
            <a:gs pos="50000">
              <a:schemeClr val="accent4">
                <a:hueOff val="2872647"/>
                <a:satOff val="-7267"/>
                <a:lumOff val="327"/>
                <a:alphaOff val="0"/>
                <a:tint val="90000"/>
                <a:shade val="58000"/>
                <a:satMod val="225000"/>
              </a:schemeClr>
            </a:gs>
            <a:gs pos="65000">
              <a:schemeClr val="accent4">
                <a:hueOff val="2872647"/>
                <a:satOff val="-7267"/>
                <a:lumOff val="327"/>
                <a:alphaOff val="0"/>
                <a:tint val="90000"/>
                <a:shade val="58000"/>
                <a:satMod val="225000"/>
              </a:schemeClr>
            </a:gs>
            <a:gs pos="80000">
              <a:schemeClr val="accent4">
                <a:hueOff val="2872647"/>
                <a:satOff val="-7267"/>
                <a:lumOff val="327"/>
                <a:alphaOff val="0"/>
                <a:tint val="90000"/>
                <a:shade val="69000"/>
                <a:satMod val="220000"/>
              </a:schemeClr>
            </a:gs>
            <a:gs pos="100000">
              <a:schemeClr val="accent4">
                <a:hueOff val="2872647"/>
                <a:satOff val="-7267"/>
                <a:lumOff val="327"/>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ru-RU" sz="2400" kern="1200"/>
        </a:p>
      </dsp:txBody>
      <dsp:txXfrm rot="5400599">
        <a:off x="7570936" y="2616561"/>
        <a:ext cx="327824" cy="539280"/>
      </dsp:txXfrm>
    </dsp:sp>
    <dsp:sp modelId="{76607C46-3E2E-4937-B859-1B3DFE805A46}">
      <dsp:nvSpPr>
        <dsp:cNvPr id="0" name=""/>
        <dsp:cNvSpPr/>
      </dsp:nvSpPr>
      <dsp:spPr>
        <a:xfrm>
          <a:off x="6576754" y="3204747"/>
          <a:ext cx="2315725" cy="2024450"/>
        </a:xfrm>
        <a:prstGeom prst="ellipse">
          <a:avLst/>
        </a:prstGeom>
        <a:gradFill rotWithShape="0">
          <a:gsLst>
            <a:gs pos="0">
              <a:schemeClr val="accent4">
                <a:hueOff val="5745295"/>
                <a:satOff val="-14534"/>
                <a:lumOff val="653"/>
                <a:alphaOff val="0"/>
                <a:tint val="75000"/>
                <a:shade val="85000"/>
                <a:satMod val="230000"/>
              </a:schemeClr>
            </a:gs>
            <a:gs pos="25000">
              <a:schemeClr val="accent4">
                <a:hueOff val="5745295"/>
                <a:satOff val="-14534"/>
                <a:lumOff val="653"/>
                <a:alphaOff val="0"/>
                <a:tint val="90000"/>
                <a:shade val="70000"/>
                <a:satMod val="220000"/>
              </a:schemeClr>
            </a:gs>
            <a:gs pos="50000">
              <a:schemeClr val="accent4">
                <a:hueOff val="5745295"/>
                <a:satOff val="-14534"/>
                <a:lumOff val="653"/>
                <a:alphaOff val="0"/>
                <a:tint val="90000"/>
                <a:shade val="58000"/>
                <a:satMod val="225000"/>
              </a:schemeClr>
            </a:gs>
            <a:gs pos="65000">
              <a:schemeClr val="accent4">
                <a:hueOff val="5745295"/>
                <a:satOff val="-14534"/>
                <a:lumOff val="653"/>
                <a:alphaOff val="0"/>
                <a:tint val="90000"/>
                <a:shade val="58000"/>
                <a:satMod val="225000"/>
              </a:schemeClr>
            </a:gs>
            <a:gs pos="80000">
              <a:schemeClr val="accent4">
                <a:hueOff val="5745295"/>
                <a:satOff val="-14534"/>
                <a:lumOff val="653"/>
                <a:alphaOff val="0"/>
                <a:tint val="90000"/>
                <a:shade val="69000"/>
                <a:satMod val="220000"/>
              </a:schemeClr>
            </a:gs>
            <a:gs pos="100000">
              <a:schemeClr val="accent4">
                <a:hueOff val="5745295"/>
                <a:satOff val="-14534"/>
                <a:lumOff val="653"/>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b="1" kern="1200" dirty="0" smtClean="0">
              <a:solidFill>
                <a:schemeClr val="tx1"/>
              </a:solidFill>
            </a:rPr>
            <a:t>Сотрудничество с родными и близкими (патронат на время выходных дней и каникул)</a:t>
          </a:r>
          <a:endParaRPr lang="ru-RU" sz="1400" b="1" kern="1200" dirty="0">
            <a:solidFill>
              <a:schemeClr val="tx1"/>
            </a:solidFill>
          </a:endParaRPr>
        </a:p>
      </dsp:txBody>
      <dsp:txXfrm>
        <a:off x="6576754" y="3204747"/>
        <a:ext cx="2315725" cy="2024450"/>
      </dsp:txXfrm>
    </dsp:sp>
    <dsp:sp modelId="{63387405-9C8F-49C0-9FE3-C289A9160CAC}">
      <dsp:nvSpPr>
        <dsp:cNvPr id="0" name=""/>
        <dsp:cNvSpPr/>
      </dsp:nvSpPr>
      <dsp:spPr>
        <a:xfrm rot="8463870">
          <a:off x="6775632" y="4685900"/>
          <a:ext cx="89654" cy="539280"/>
        </a:xfrm>
        <a:prstGeom prst="rightArrow">
          <a:avLst>
            <a:gd name="adj1" fmla="val 60000"/>
            <a:gd name="adj2" fmla="val 50000"/>
          </a:avLst>
        </a:prstGeom>
        <a:gradFill rotWithShape="0">
          <a:gsLst>
            <a:gs pos="0">
              <a:schemeClr val="accent4">
                <a:hueOff val="5745295"/>
                <a:satOff val="-14534"/>
                <a:lumOff val="653"/>
                <a:alphaOff val="0"/>
                <a:tint val="75000"/>
                <a:shade val="85000"/>
                <a:satMod val="230000"/>
              </a:schemeClr>
            </a:gs>
            <a:gs pos="25000">
              <a:schemeClr val="accent4">
                <a:hueOff val="5745295"/>
                <a:satOff val="-14534"/>
                <a:lumOff val="653"/>
                <a:alphaOff val="0"/>
                <a:tint val="90000"/>
                <a:shade val="70000"/>
                <a:satMod val="220000"/>
              </a:schemeClr>
            </a:gs>
            <a:gs pos="50000">
              <a:schemeClr val="accent4">
                <a:hueOff val="5745295"/>
                <a:satOff val="-14534"/>
                <a:lumOff val="653"/>
                <a:alphaOff val="0"/>
                <a:tint val="90000"/>
                <a:shade val="58000"/>
                <a:satMod val="225000"/>
              </a:schemeClr>
            </a:gs>
            <a:gs pos="65000">
              <a:schemeClr val="accent4">
                <a:hueOff val="5745295"/>
                <a:satOff val="-14534"/>
                <a:lumOff val="653"/>
                <a:alphaOff val="0"/>
                <a:tint val="90000"/>
                <a:shade val="58000"/>
                <a:satMod val="225000"/>
              </a:schemeClr>
            </a:gs>
            <a:gs pos="80000">
              <a:schemeClr val="accent4">
                <a:hueOff val="5745295"/>
                <a:satOff val="-14534"/>
                <a:lumOff val="653"/>
                <a:alphaOff val="0"/>
                <a:tint val="90000"/>
                <a:shade val="69000"/>
                <a:satMod val="220000"/>
              </a:schemeClr>
            </a:gs>
            <a:gs pos="100000">
              <a:schemeClr val="accent4">
                <a:hueOff val="5745295"/>
                <a:satOff val="-14534"/>
                <a:lumOff val="653"/>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ru-RU" sz="2400" kern="1200"/>
        </a:p>
      </dsp:txBody>
      <dsp:txXfrm rot="8463870">
        <a:off x="6775632" y="4685900"/>
        <a:ext cx="89654" cy="539280"/>
      </dsp:txXfrm>
    </dsp:sp>
    <dsp:sp modelId="{CDA2BFC8-D313-438D-A8A1-0F26D4F0DED6}">
      <dsp:nvSpPr>
        <dsp:cNvPr id="0" name=""/>
        <dsp:cNvSpPr/>
      </dsp:nvSpPr>
      <dsp:spPr>
        <a:xfrm>
          <a:off x="4728535" y="4591752"/>
          <a:ext cx="2279357" cy="2266255"/>
        </a:xfrm>
        <a:prstGeom prst="ellipse">
          <a:avLst/>
        </a:prstGeom>
        <a:gradFill rotWithShape="0">
          <a:gsLst>
            <a:gs pos="0">
              <a:schemeClr val="accent4">
                <a:hueOff val="8617942"/>
                <a:satOff val="-21801"/>
                <a:lumOff val="980"/>
                <a:alphaOff val="0"/>
                <a:tint val="75000"/>
                <a:shade val="85000"/>
                <a:satMod val="230000"/>
              </a:schemeClr>
            </a:gs>
            <a:gs pos="25000">
              <a:schemeClr val="accent4">
                <a:hueOff val="8617942"/>
                <a:satOff val="-21801"/>
                <a:lumOff val="980"/>
                <a:alphaOff val="0"/>
                <a:tint val="90000"/>
                <a:shade val="70000"/>
                <a:satMod val="220000"/>
              </a:schemeClr>
            </a:gs>
            <a:gs pos="50000">
              <a:schemeClr val="accent4">
                <a:hueOff val="8617942"/>
                <a:satOff val="-21801"/>
                <a:lumOff val="980"/>
                <a:alphaOff val="0"/>
                <a:tint val="90000"/>
                <a:shade val="58000"/>
                <a:satMod val="225000"/>
              </a:schemeClr>
            </a:gs>
            <a:gs pos="65000">
              <a:schemeClr val="accent4">
                <a:hueOff val="8617942"/>
                <a:satOff val="-21801"/>
                <a:lumOff val="980"/>
                <a:alphaOff val="0"/>
                <a:tint val="90000"/>
                <a:shade val="58000"/>
                <a:satMod val="225000"/>
              </a:schemeClr>
            </a:gs>
            <a:gs pos="80000">
              <a:schemeClr val="accent4">
                <a:hueOff val="8617942"/>
                <a:satOff val="-21801"/>
                <a:lumOff val="980"/>
                <a:alphaOff val="0"/>
                <a:tint val="90000"/>
                <a:shade val="69000"/>
                <a:satMod val="220000"/>
              </a:schemeClr>
            </a:gs>
            <a:gs pos="100000">
              <a:schemeClr val="accent4">
                <a:hueOff val="8617942"/>
                <a:satOff val="-21801"/>
                <a:lumOff val="98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b="1" kern="1200" dirty="0" smtClean="0">
              <a:solidFill>
                <a:schemeClr val="tx1"/>
              </a:solidFill>
            </a:rPr>
            <a:t>воспитателя и медицинской службы</a:t>
          </a:r>
          <a:endParaRPr lang="ru-RU" sz="1400" b="1" kern="1200" dirty="0">
            <a:solidFill>
              <a:schemeClr val="tx1"/>
            </a:solidFill>
          </a:endParaRPr>
        </a:p>
      </dsp:txBody>
      <dsp:txXfrm>
        <a:off x="4728535" y="4591752"/>
        <a:ext cx="2279357" cy="2266255"/>
      </dsp:txXfrm>
    </dsp:sp>
    <dsp:sp modelId="{FC7B6B1F-18F1-41C8-B61E-646ADF1D01C4}">
      <dsp:nvSpPr>
        <dsp:cNvPr id="0" name=""/>
        <dsp:cNvSpPr/>
      </dsp:nvSpPr>
      <dsp:spPr>
        <a:xfrm rot="10721686">
          <a:off x="4454876" y="5485236"/>
          <a:ext cx="193629" cy="539280"/>
        </a:xfrm>
        <a:prstGeom prst="rightArrow">
          <a:avLst>
            <a:gd name="adj1" fmla="val 60000"/>
            <a:gd name="adj2" fmla="val 50000"/>
          </a:avLst>
        </a:prstGeom>
        <a:gradFill rotWithShape="0">
          <a:gsLst>
            <a:gs pos="0">
              <a:schemeClr val="accent4">
                <a:hueOff val="8617942"/>
                <a:satOff val="-21801"/>
                <a:lumOff val="980"/>
                <a:alphaOff val="0"/>
                <a:tint val="75000"/>
                <a:shade val="85000"/>
                <a:satMod val="230000"/>
              </a:schemeClr>
            </a:gs>
            <a:gs pos="25000">
              <a:schemeClr val="accent4">
                <a:hueOff val="8617942"/>
                <a:satOff val="-21801"/>
                <a:lumOff val="980"/>
                <a:alphaOff val="0"/>
                <a:tint val="90000"/>
                <a:shade val="70000"/>
                <a:satMod val="220000"/>
              </a:schemeClr>
            </a:gs>
            <a:gs pos="50000">
              <a:schemeClr val="accent4">
                <a:hueOff val="8617942"/>
                <a:satOff val="-21801"/>
                <a:lumOff val="980"/>
                <a:alphaOff val="0"/>
                <a:tint val="90000"/>
                <a:shade val="58000"/>
                <a:satMod val="225000"/>
              </a:schemeClr>
            </a:gs>
            <a:gs pos="65000">
              <a:schemeClr val="accent4">
                <a:hueOff val="8617942"/>
                <a:satOff val="-21801"/>
                <a:lumOff val="980"/>
                <a:alphaOff val="0"/>
                <a:tint val="90000"/>
                <a:shade val="58000"/>
                <a:satMod val="225000"/>
              </a:schemeClr>
            </a:gs>
            <a:gs pos="80000">
              <a:schemeClr val="accent4">
                <a:hueOff val="8617942"/>
                <a:satOff val="-21801"/>
                <a:lumOff val="980"/>
                <a:alphaOff val="0"/>
                <a:tint val="90000"/>
                <a:shade val="69000"/>
                <a:satMod val="220000"/>
              </a:schemeClr>
            </a:gs>
            <a:gs pos="100000">
              <a:schemeClr val="accent4">
                <a:hueOff val="8617942"/>
                <a:satOff val="-21801"/>
                <a:lumOff val="98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ru-RU" sz="2400" kern="1200"/>
        </a:p>
      </dsp:txBody>
      <dsp:txXfrm rot="10721686">
        <a:off x="4454876" y="5485236"/>
        <a:ext cx="193629" cy="539280"/>
      </dsp:txXfrm>
    </dsp:sp>
    <dsp:sp modelId="{80E3C679-1DC2-401D-ABB8-087136A82616}">
      <dsp:nvSpPr>
        <dsp:cNvPr id="0" name=""/>
        <dsp:cNvSpPr/>
      </dsp:nvSpPr>
      <dsp:spPr>
        <a:xfrm>
          <a:off x="1996258" y="4710450"/>
          <a:ext cx="2367704" cy="2151352"/>
        </a:xfrm>
        <a:prstGeom prst="ellipse">
          <a:avLst/>
        </a:prstGeom>
        <a:gradFill rotWithShape="0">
          <a:gsLst>
            <a:gs pos="0">
              <a:schemeClr val="accent4">
                <a:hueOff val="11490590"/>
                <a:satOff val="-29069"/>
                <a:lumOff val="1307"/>
                <a:alphaOff val="0"/>
                <a:tint val="75000"/>
                <a:shade val="85000"/>
                <a:satMod val="230000"/>
              </a:schemeClr>
            </a:gs>
            <a:gs pos="25000">
              <a:schemeClr val="accent4">
                <a:hueOff val="11490590"/>
                <a:satOff val="-29069"/>
                <a:lumOff val="1307"/>
                <a:alphaOff val="0"/>
                <a:tint val="90000"/>
                <a:shade val="70000"/>
                <a:satMod val="220000"/>
              </a:schemeClr>
            </a:gs>
            <a:gs pos="50000">
              <a:schemeClr val="accent4">
                <a:hueOff val="11490590"/>
                <a:satOff val="-29069"/>
                <a:lumOff val="1307"/>
                <a:alphaOff val="0"/>
                <a:tint val="90000"/>
                <a:shade val="58000"/>
                <a:satMod val="225000"/>
              </a:schemeClr>
            </a:gs>
            <a:gs pos="65000">
              <a:schemeClr val="accent4">
                <a:hueOff val="11490590"/>
                <a:satOff val="-29069"/>
                <a:lumOff val="1307"/>
                <a:alphaOff val="0"/>
                <a:tint val="90000"/>
                <a:shade val="58000"/>
                <a:satMod val="225000"/>
              </a:schemeClr>
            </a:gs>
            <a:gs pos="80000">
              <a:schemeClr val="accent4">
                <a:hueOff val="11490590"/>
                <a:satOff val="-29069"/>
                <a:lumOff val="1307"/>
                <a:alphaOff val="0"/>
                <a:tint val="90000"/>
                <a:shade val="69000"/>
                <a:satMod val="220000"/>
              </a:schemeClr>
            </a:gs>
            <a:gs pos="100000">
              <a:schemeClr val="accent4">
                <a:hueOff val="11490590"/>
                <a:satOff val="-29069"/>
                <a:lumOff val="1307"/>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b="1" kern="1200" dirty="0" smtClean="0">
              <a:solidFill>
                <a:schemeClr val="tx1"/>
              </a:solidFill>
            </a:rPr>
            <a:t>воспитателя с педагогическим коллективом</a:t>
          </a:r>
          <a:endParaRPr lang="ru-RU" sz="1400" b="1" kern="1200" dirty="0">
            <a:solidFill>
              <a:schemeClr val="tx1"/>
            </a:solidFill>
          </a:endParaRPr>
        </a:p>
      </dsp:txBody>
      <dsp:txXfrm>
        <a:off x="1996258" y="4710450"/>
        <a:ext cx="2367704" cy="2151352"/>
      </dsp:txXfrm>
    </dsp:sp>
    <dsp:sp modelId="{F15605DA-55C7-4B05-9309-795649A722EA}">
      <dsp:nvSpPr>
        <dsp:cNvPr id="0" name=""/>
        <dsp:cNvSpPr/>
      </dsp:nvSpPr>
      <dsp:spPr>
        <a:xfrm rot="13204647">
          <a:off x="2090622" y="4677204"/>
          <a:ext cx="184022" cy="539280"/>
        </a:xfrm>
        <a:prstGeom prst="rightArrow">
          <a:avLst>
            <a:gd name="adj1" fmla="val 60000"/>
            <a:gd name="adj2" fmla="val 50000"/>
          </a:avLst>
        </a:prstGeom>
        <a:gradFill rotWithShape="0">
          <a:gsLst>
            <a:gs pos="0">
              <a:schemeClr val="accent4">
                <a:hueOff val="11490590"/>
                <a:satOff val="-29069"/>
                <a:lumOff val="1307"/>
                <a:alphaOff val="0"/>
                <a:tint val="75000"/>
                <a:shade val="85000"/>
                <a:satMod val="230000"/>
              </a:schemeClr>
            </a:gs>
            <a:gs pos="25000">
              <a:schemeClr val="accent4">
                <a:hueOff val="11490590"/>
                <a:satOff val="-29069"/>
                <a:lumOff val="1307"/>
                <a:alphaOff val="0"/>
                <a:tint val="90000"/>
                <a:shade val="70000"/>
                <a:satMod val="220000"/>
              </a:schemeClr>
            </a:gs>
            <a:gs pos="50000">
              <a:schemeClr val="accent4">
                <a:hueOff val="11490590"/>
                <a:satOff val="-29069"/>
                <a:lumOff val="1307"/>
                <a:alphaOff val="0"/>
                <a:tint val="90000"/>
                <a:shade val="58000"/>
                <a:satMod val="225000"/>
              </a:schemeClr>
            </a:gs>
            <a:gs pos="65000">
              <a:schemeClr val="accent4">
                <a:hueOff val="11490590"/>
                <a:satOff val="-29069"/>
                <a:lumOff val="1307"/>
                <a:alphaOff val="0"/>
                <a:tint val="90000"/>
                <a:shade val="58000"/>
                <a:satMod val="225000"/>
              </a:schemeClr>
            </a:gs>
            <a:gs pos="80000">
              <a:schemeClr val="accent4">
                <a:hueOff val="11490590"/>
                <a:satOff val="-29069"/>
                <a:lumOff val="1307"/>
                <a:alphaOff val="0"/>
                <a:tint val="90000"/>
                <a:shade val="69000"/>
                <a:satMod val="220000"/>
              </a:schemeClr>
            </a:gs>
            <a:gs pos="100000">
              <a:schemeClr val="accent4">
                <a:hueOff val="11490590"/>
                <a:satOff val="-29069"/>
                <a:lumOff val="1307"/>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ru-RU" sz="2400" kern="1200"/>
        </a:p>
      </dsp:txBody>
      <dsp:txXfrm rot="13204647">
        <a:off x="2090622" y="4677204"/>
        <a:ext cx="184022" cy="539280"/>
      </dsp:txXfrm>
    </dsp:sp>
    <dsp:sp modelId="{9FC3673B-9D7C-4027-B2BF-D5A5055537FB}">
      <dsp:nvSpPr>
        <dsp:cNvPr id="0" name=""/>
        <dsp:cNvSpPr/>
      </dsp:nvSpPr>
      <dsp:spPr>
        <a:xfrm>
          <a:off x="0" y="2933843"/>
          <a:ext cx="2320678" cy="2305674"/>
        </a:xfrm>
        <a:prstGeom prst="ellipse">
          <a:avLst/>
        </a:prstGeom>
        <a:gradFill rotWithShape="0">
          <a:gsLst>
            <a:gs pos="0">
              <a:schemeClr val="accent4">
                <a:hueOff val="14363237"/>
                <a:satOff val="-36336"/>
                <a:lumOff val="1633"/>
                <a:alphaOff val="0"/>
                <a:tint val="75000"/>
                <a:shade val="85000"/>
                <a:satMod val="230000"/>
              </a:schemeClr>
            </a:gs>
            <a:gs pos="25000">
              <a:schemeClr val="accent4">
                <a:hueOff val="14363237"/>
                <a:satOff val="-36336"/>
                <a:lumOff val="1633"/>
                <a:alphaOff val="0"/>
                <a:tint val="90000"/>
                <a:shade val="70000"/>
                <a:satMod val="220000"/>
              </a:schemeClr>
            </a:gs>
            <a:gs pos="50000">
              <a:schemeClr val="accent4">
                <a:hueOff val="14363237"/>
                <a:satOff val="-36336"/>
                <a:lumOff val="1633"/>
                <a:alphaOff val="0"/>
                <a:tint val="90000"/>
                <a:shade val="58000"/>
                <a:satMod val="225000"/>
              </a:schemeClr>
            </a:gs>
            <a:gs pos="65000">
              <a:schemeClr val="accent4">
                <a:hueOff val="14363237"/>
                <a:satOff val="-36336"/>
                <a:lumOff val="1633"/>
                <a:alphaOff val="0"/>
                <a:tint val="90000"/>
                <a:shade val="58000"/>
                <a:satMod val="225000"/>
              </a:schemeClr>
            </a:gs>
            <a:gs pos="80000">
              <a:schemeClr val="accent4">
                <a:hueOff val="14363237"/>
                <a:satOff val="-36336"/>
                <a:lumOff val="1633"/>
                <a:alphaOff val="0"/>
                <a:tint val="90000"/>
                <a:shade val="69000"/>
                <a:satMod val="220000"/>
              </a:schemeClr>
            </a:gs>
            <a:gs pos="100000">
              <a:schemeClr val="accent4">
                <a:hueOff val="14363237"/>
                <a:satOff val="-36336"/>
                <a:lumOff val="1633"/>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b="1" kern="1200" dirty="0" smtClean="0">
              <a:solidFill>
                <a:schemeClr val="tx1"/>
              </a:solidFill>
            </a:rPr>
            <a:t>Сотрудничество с общественными  организациями</a:t>
          </a:r>
          <a:endParaRPr lang="ru-RU" sz="1400" b="1" kern="1200" dirty="0">
            <a:solidFill>
              <a:schemeClr val="tx1"/>
            </a:solidFill>
          </a:endParaRPr>
        </a:p>
      </dsp:txBody>
      <dsp:txXfrm>
        <a:off x="0" y="2933843"/>
        <a:ext cx="2320678" cy="2305674"/>
      </dsp:txXfrm>
    </dsp:sp>
    <dsp:sp modelId="{35FC59B2-838C-438D-A5B2-F070D6995C82}">
      <dsp:nvSpPr>
        <dsp:cNvPr id="0" name=""/>
        <dsp:cNvSpPr/>
      </dsp:nvSpPr>
      <dsp:spPr>
        <a:xfrm rot="16194652">
          <a:off x="1047966" y="2462397"/>
          <a:ext cx="220531" cy="539280"/>
        </a:xfrm>
        <a:prstGeom prst="rightArrow">
          <a:avLst>
            <a:gd name="adj1" fmla="val 60000"/>
            <a:gd name="adj2" fmla="val 50000"/>
          </a:avLst>
        </a:prstGeom>
        <a:gradFill rotWithShape="0">
          <a:gsLst>
            <a:gs pos="0">
              <a:schemeClr val="accent4">
                <a:hueOff val="14363237"/>
                <a:satOff val="-36336"/>
                <a:lumOff val="1633"/>
                <a:alphaOff val="0"/>
                <a:tint val="75000"/>
                <a:shade val="85000"/>
                <a:satMod val="230000"/>
              </a:schemeClr>
            </a:gs>
            <a:gs pos="25000">
              <a:schemeClr val="accent4">
                <a:hueOff val="14363237"/>
                <a:satOff val="-36336"/>
                <a:lumOff val="1633"/>
                <a:alphaOff val="0"/>
                <a:tint val="90000"/>
                <a:shade val="70000"/>
                <a:satMod val="220000"/>
              </a:schemeClr>
            </a:gs>
            <a:gs pos="50000">
              <a:schemeClr val="accent4">
                <a:hueOff val="14363237"/>
                <a:satOff val="-36336"/>
                <a:lumOff val="1633"/>
                <a:alphaOff val="0"/>
                <a:tint val="90000"/>
                <a:shade val="58000"/>
                <a:satMod val="225000"/>
              </a:schemeClr>
            </a:gs>
            <a:gs pos="65000">
              <a:schemeClr val="accent4">
                <a:hueOff val="14363237"/>
                <a:satOff val="-36336"/>
                <a:lumOff val="1633"/>
                <a:alphaOff val="0"/>
                <a:tint val="90000"/>
                <a:shade val="58000"/>
                <a:satMod val="225000"/>
              </a:schemeClr>
            </a:gs>
            <a:gs pos="80000">
              <a:schemeClr val="accent4">
                <a:hueOff val="14363237"/>
                <a:satOff val="-36336"/>
                <a:lumOff val="1633"/>
                <a:alphaOff val="0"/>
                <a:tint val="90000"/>
                <a:shade val="69000"/>
                <a:satMod val="220000"/>
              </a:schemeClr>
            </a:gs>
            <a:gs pos="100000">
              <a:schemeClr val="accent4">
                <a:hueOff val="14363237"/>
                <a:satOff val="-36336"/>
                <a:lumOff val="1633"/>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ru-RU" sz="2400" kern="1200"/>
        </a:p>
      </dsp:txBody>
      <dsp:txXfrm rot="16194652">
        <a:off x="1047966" y="2462397"/>
        <a:ext cx="220531" cy="539280"/>
      </dsp:txXfrm>
    </dsp:sp>
    <dsp:sp modelId="{3839FD5E-2AC2-4DD3-A37E-72D6DB8C6BF7}">
      <dsp:nvSpPr>
        <dsp:cNvPr id="0" name=""/>
        <dsp:cNvSpPr/>
      </dsp:nvSpPr>
      <dsp:spPr>
        <a:xfrm>
          <a:off x="0" y="416984"/>
          <a:ext cx="2312529" cy="2100764"/>
        </a:xfrm>
        <a:prstGeom prst="ellipse">
          <a:avLst/>
        </a:prstGeom>
        <a:gradFill rotWithShape="0">
          <a:gsLst>
            <a:gs pos="0">
              <a:schemeClr val="accent4">
                <a:hueOff val="17235884"/>
                <a:satOff val="-43603"/>
                <a:lumOff val="1960"/>
                <a:alphaOff val="0"/>
                <a:tint val="75000"/>
                <a:shade val="85000"/>
                <a:satMod val="230000"/>
              </a:schemeClr>
            </a:gs>
            <a:gs pos="25000">
              <a:schemeClr val="accent4">
                <a:hueOff val="17235884"/>
                <a:satOff val="-43603"/>
                <a:lumOff val="1960"/>
                <a:alphaOff val="0"/>
                <a:tint val="90000"/>
                <a:shade val="70000"/>
                <a:satMod val="220000"/>
              </a:schemeClr>
            </a:gs>
            <a:gs pos="50000">
              <a:schemeClr val="accent4">
                <a:hueOff val="17235884"/>
                <a:satOff val="-43603"/>
                <a:lumOff val="1960"/>
                <a:alphaOff val="0"/>
                <a:tint val="90000"/>
                <a:shade val="58000"/>
                <a:satMod val="225000"/>
              </a:schemeClr>
            </a:gs>
            <a:gs pos="65000">
              <a:schemeClr val="accent4">
                <a:hueOff val="17235884"/>
                <a:satOff val="-43603"/>
                <a:lumOff val="1960"/>
                <a:alphaOff val="0"/>
                <a:tint val="90000"/>
                <a:shade val="58000"/>
                <a:satMod val="225000"/>
              </a:schemeClr>
            </a:gs>
            <a:gs pos="80000">
              <a:schemeClr val="accent4">
                <a:hueOff val="17235884"/>
                <a:satOff val="-43603"/>
                <a:lumOff val="1960"/>
                <a:alphaOff val="0"/>
                <a:tint val="90000"/>
                <a:shade val="69000"/>
                <a:satMod val="220000"/>
              </a:schemeClr>
            </a:gs>
            <a:gs pos="100000">
              <a:schemeClr val="accent4">
                <a:hueOff val="17235884"/>
                <a:satOff val="-43603"/>
                <a:lumOff val="196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b="1" kern="1200" dirty="0" smtClean="0">
              <a:solidFill>
                <a:schemeClr val="tx1"/>
              </a:solidFill>
            </a:rPr>
            <a:t>педагогов с администрацией учреждения.</a:t>
          </a:r>
          <a:endParaRPr lang="ru-RU" sz="1400" b="1" kern="1200" dirty="0">
            <a:solidFill>
              <a:schemeClr val="tx1"/>
            </a:solidFill>
          </a:endParaRPr>
        </a:p>
      </dsp:txBody>
      <dsp:txXfrm>
        <a:off x="0" y="416984"/>
        <a:ext cx="2312529" cy="2100764"/>
      </dsp:txXfrm>
    </dsp:sp>
    <dsp:sp modelId="{48006D25-6F36-4196-BD33-34DEE73EF644}">
      <dsp:nvSpPr>
        <dsp:cNvPr id="0" name=""/>
        <dsp:cNvSpPr/>
      </dsp:nvSpPr>
      <dsp:spPr>
        <a:xfrm rot="21330279">
          <a:off x="2510645" y="1071944"/>
          <a:ext cx="490983" cy="539280"/>
        </a:xfrm>
        <a:prstGeom prst="rightArrow">
          <a:avLst>
            <a:gd name="adj1" fmla="val 60000"/>
            <a:gd name="adj2" fmla="val 50000"/>
          </a:avLst>
        </a:prstGeom>
        <a:gradFill rotWithShape="0">
          <a:gsLst>
            <a:gs pos="0">
              <a:schemeClr val="accent4">
                <a:hueOff val="17235884"/>
                <a:satOff val="-43603"/>
                <a:lumOff val="1960"/>
                <a:alphaOff val="0"/>
                <a:tint val="75000"/>
                <a:shade val="85000"/>
                <a:satMod val="230000"/>
              </a:schemeClr>
            </a:gs>
            <a:gs pos="25000">
              <a:schemeClr val="accent4">
                <a:hueOff val="17235884"/>
                <a:satOff val="-43603"/>
                <a:lumOff val="1960"/>
                <a:alphaOff val="0"/>
                <a:tint val="90000"/>
                <a:shade val="70000"/>
                <a:satMod val="220000"/>
              </a:schemeClr>
            </a:gs>
            <a:gs pos="50000">
              <a:schemeClr val="accent4">
                <a:hueOff val="17235884"/>
                <a:satOff val="-43603"/>
                <a:lumOff val="1960"/>
                <a:alphaOff val="0"/>
                <a:tint val="90000"/>
                <a:shade val="58000"/>
                <a:satMod val="225000"/>
              </a:schemeClr>
            </a:gs>
            <a:gs pos="65000">
              <a:schemeClr val="accent4">
                <a:hueOff val="17235884"/>
                <a:satOff val="-43603"/>
                <a:lumOff val="1960"/>
                <a:alphaOff val="0"/>
                <a:tint val="90000"/>
                <a:shade val="58000"/>
                <a:satMod val="225000"/>
              </a:schemeClr>
            </a:gs>
            <a:gs pos="80000">
              <a:schemeClr val="accent4">
                <a:hueOff val="17235884"/>
                <a:satOff val="-43603"/>
                <a:lumOff val="1960"/>
                <a:alphaOff val="0"/>
                <a:tint val="90000"/>
                <a:shade val="69000"/>
                <a:satMod val="220000"/>
              </a:schemeClr>
            </a:gs>
            <a:gs pos="100000">
              <a:schemeClr val="accent4">
                <a:hueOff val="17235884"/>
                <a:satOff val="-43603"/>
                <a:lumOff val="196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ru-RU" sz="2400" kern="1200"/>
        </a:p>
      </dsp:txBody>
      <dsp:txXfrm rot="21330279">
        <a:off x="2510645" y="1071944"/>
        <a:ext cx="490983" cy="539280"/>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07.02.2013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07.02.2013</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188640"/>
            <a:ext cx="7772400" cy="3168352"/>
          </a:xfrm>
        </p:spPr>
        <p:txBody>
          <a:bodyPr>
            <a:noAutofit/>
          </a:bodyPr>
          <a:lstStyle/>
          <a:p>
            <a:pPr algn="ctr"/>
            <a:r>
              <a:rPr lang="ru-RU" b="1" smtClean="0">
                <a:solidFill>
                  <a:srgbClr val="FF0000"/>
                </a:solidFill>
                <a:latin typeface="Monotype Corsiva" pitchFamily="66" charset="0"/>
              </a:rPr>
              <a:t>Проект:</a:t>
            </a:r>
            <a:br>
              <a:rPr lang="ru-RU" b="1" smtClean="0">
                <a:solidFill>
                  <a:srgbClr val="FF0000"/>
                </a:solidFill>
                <a:latin typeface="Monotype Corsiva" pitchFamily="66" charset="0"/>
              </a:rPr>
            </a:br>
            <a:r>
              <a:rPr lang="ru-RU" b="1" smtClean="0">
                <a:solidFill>
                  <a:srgbClr val="FF0000"/>
                </a:solidFill>
                <a:latin typeface="Monotype Corsiva" pitchFamily="66" charset="0"/>
              </a:rPr>
              <a:t>Система   </a:t>
            </a:r>
            <a:r>
              <a:rPr lang="ru-RU" b="1" dirty="0" smtClean="0">
                <a:solidFill>
                  <a:srgbClr val="FF0000"/>
                </a:solidFill>
                <a:latin typeface="Monotype Corsiva" pitchFamily="66" charset="0"/>
              </a:rPr>
              <a:t>работы  по предупреждению   и профилактике  </a:t>
            </a:r>
            <a:r>
              <a:rPr lang="ru-RU" b="1" dirty="0" err="1" smtClean="0">
                <a:solidFill>
                  <a:srgbClr val="FF0000"/>
                </a:solidFill>
                <a:latin typeface="Monotype Corsiva" pitchFamily="66" charset="0"/>
              </a:rPr>
              <a:t>девиантного</a:t>
            </a:r>
            <a:r>
              <a:rPr lang="ru-RU" b="1" dirty="0" smtClean="0">
                <a:solidFill>
                  <a:srgbClr val="FF0000"/>
                </a:solidFill>
                <a:latin typeface="Monotype Corsiva" pitchFamily="66" charset="0"/>
              </a:rPr>
              <a:t> поведения детей    и подростков, воспитывающихся   в учреждениях    интернатного типа</a:t>
            </a:r>
            <a:endParaRPr lang="ru-RU" b="1" dirty="0">
              <a:solidFill>
                <a:srgbClr val="FF0000"/>
              </a:solidFill>
              <a:latin typeface="Monotype Corsiva" pitchFamily="66" charset="0"/>
            </a:endParaRPr>
          </a:p>
        </p:txBody>
      </p:sp>
      <p:sp>
        <p:nvSpPr>
          <p:cNvPr id="3" name="Подзаголовок 2"/>
          <p:cNvSpPr>
            <a:spLocks noGrp="1"/>
          </p:cNvSpPr>
          <p:nvPr>
            <p:ph type="subTitle" idx="1"/>
          </p:nvPr>
        </p:nvSpPr>
        <p:spPr>
          <a:xfrm>
            <a:off x="3635896" y="4869160"/>
            <a:ext cx="5328592" cy="1728192"/>
          </a:xfrm>
        </p:spPr>
        <p:txBody>
          <a:bodyPr>
            <a:normAutofit fontScale="92500" lnSpcReduction="10000"/>
          </a:bodyPr>
          <a:lstStyle/>
          <a:p>
            <a:pPr algn="r"/>
            <a:r>
              <a:rPr lang="ru-RU" b="1" u="sng" dirty="0" smtClean="0">
                <a:solidFill>
                  <a:srgbClr val="002060"/>
                </a:solidFill>
                <a:latin typeface="Times New Roman" pitchFamily="18" charset="0"/>
                <a:cs typeface="Times New Roman" pitchFamily="18" charset="0"/>
              </a:rPr>
              <a:t>Автор:</a:t>
            </a:r>
          </a:p>
          <a:p>
            <a:r>
              <a:rPr lang="ru-RU" sz="3600" b="1" dirty="0" err="1" smtClean="0">
                <a:solidFill>
                  <a:srgbClr val="002060"/>
                </a:solidFill>
                <a:latin typeface="Monotype Corsiva" pitchFamily="66" charset="0"/>
              </a:rPr>
              <a:t>Разувайлова</a:t>
            </a:r>
            <a:r>
              <a:rPr lang="ru-RU" sz="3600" b="1" dirty="0" smtClean="0">
                <a:solidFill>
                  <a:srgbClr val="002060"/>
                </a:solidFill>
                <a:latin typeface="Monotype Corsiva" pitchFamily="66" charset="0"/>
              </a:rPr>
              <a:t> Наталья Ивановна</a:t>
            </a:r>
            <a:endParaRPr lang="ru-RU" sz="3600" b="1" dirty="0" smtClean="0">
              <a:solidFill>
                <a:srgbClr val="002060"/>
              </a:solidFill>
              <a:latin typeface="Monotype Corsiva" pitchFamily="66" charset="0"/>
              <a:cs typeface="Times New Roman" pitchFamily="18" charset="0"/>
            </a:endParaRPr>
          </a:p>
          <a:p>
            <a:r>
              <a:rPr lang="ru-RU" dirty="0" smtClean="0">
                <a:solidFill>
                  <a:srgbClr val="002060"/>
                </a:solidFill>
                <a:latin typeface="Times New Roman" pitchFamily="18" charset="0"/>
                <a:cs typeface="Times New Roman" pitchFamily="18" charset="0"/>
              </a:rPr>
              <a:t>Воспитатель высшей категории </a:t>
            </a:r>
          </a:p>
          <a:p>
            <a:r>
              <a:rPr lang="ru-RU" dirty="0" smtClean="0">
                <a:solidFill>
                  <a:srgbClr val="002060"/>
                </a:solidFill>
                <a:latin typeface="Times New Roman" pitchFamily="18" charset="0"/>
                <a:cs typeface="Times New Roman" pitchFamily="18" charset="0"/>
              </a:rPr>
              <a:t>ГКОУ РО детский дм №3 г.Таганрога</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1052736"/>
            <a:ext cx="8363272" cy="5073427"/>
          </a:xfrm>
        </p:spPr>
        <p:txBody>
          <a:bodyPr>
            <a:normAutofit/>
          </a:bodyPr>
          <a:lstStyle/>
          <a:p>
            <a:pPr marL="514350" indent="-514350" algn="ctr">
              <a:buNone/>
            </a:pPr>
            <a:r>
              <a:rPr lang="ru-RU" b="1" i="1" dirty="0" smtClean="0">
                <a:solidFill>
                  <a:srgbClr val="002060"/>
                </a:solidFill>
              </a:rPr>
              <a:t>1. Всестороннее изучение личности воспитанника.</a:t>
            </a:r>
          </a:p>
          <a:p>
            <a:pPr marL="514350" indent="-514350">
              <a:buNone/>
            </a:pPr>
            <a:r>
              <a:rPr lang="ru-RU" b="1" i="1" dirty="0" smtClean="0"/>
              <a:t>  </a:t>
            </a:r>
          </a:p>
          <a:p>
            <a:pPr marL="514350" indent="-514350" algn="ctr">
              <a:buNone/>
            </a:pPr>
            <a:r>
              <a:rPr lang="ru-RU" dirty="0" smtClean="0"/>
              <a:t>Проводится комплексное диагностирование личности воспитанника, выявляется круг проблем личности, что отражается в индивидуальной карте воспитанника.</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0000" lnSpcReduction="20000"/>
          </a:bodyPr>
          <a:lstStyle/>
          <a:p>
            <a:pPr>
              <a:buNone/>
            </a:pPr>
            <a:r>
              <a:rPr lang="ru-RU" b="1" i="1" dirty="0" smtClean="0">
                <a:solidFill>
                  <a:srgbClr val="002060"/>
                </a:solidFill>
              </a:rPr>
              <a:t>2. Установление контакта с ребенком</a:t>
            </a:r>
            <a:r>
              <a:rPr lang="ru-RU" dirty="0" smtClean="0">
                <a:solidFill>
                  <a:srgbClr val="002060"/>
                </a:solidFill>
              </a:rPr>
              <a:t>, </a:t>
            </a:r>
            <a:r>
              <a:rPr lang="ru-RU" dirty="0" smtClean="0"/>
              <a:t>вербализация постановки проблемы (проговаривание ее самим воспитанником), совместная оценка проблемы с точки зрения значимости ее для ребенка.</a:t>
            </a:r>
          </a:p>
          <a:p>
            <a:pPr>
              <a:buNone/>
            </a:pPr>
            <a:r>
              <a:rPr lang="ru-RU" dirty="0" smtClean="0"/>
              <a:t>При  проведении бесед на данном этапе воспитатель совместно с </a:t>
            </a:r>
            <a:r>
              <a:rPr lang="ru-RU" dirty="0" err="1" smtClean="0"/>
              <a:t>воспитанником-дезадаптантом</a:t>
            </a:r>
            <a:r>
              <a:rPr lang="ru-RU" dirty="0" smtClean="0"/>
              <a:t> должен выяснить следующие основные вопросы:</a:t>
            </a:r>
          </a:p>
          <a:p>
            <a:pPr>
              <a:buNone/>
            </a:pPr>
            <a:r>
              <a:rPr lang="ru-RU" dirty="0" smtClean="0"/>
              <a:t>1) каким воспитанник себя считает;</a:t>
            </a:r>
          </a:p>
          <a:p>
            <a:pPr>
              <a:buNone/>
            </a:pPr>
            <a:r>
              <a:rPr lang="ru-RU" dirty="0" smtClean="0"/>
              <a:t>2) каким он хочет быть в оценке окружающих;</a:t>
            </a:r>
          </a:p>
          <a:p>
            <a:pPr>
              <a:buNone/>
            </a:pPr>
            <a:r>
              <a:rPr lang="ru-RU" dirty="0" smtClean="0"/>
              <a:t>3) каким его считают другие;</a:t>
            </a:r>
          </a:p>
          <a:p>
            <a:pPr>
              <a:buNone/>
            </a:pPr>
            <a:r>
              <a:rPr lang="ru-RU" dirty="0" smtClean="0"/>
              <a:t>4) каков он на самом деле;</a:t>
            </a:r>
          </a:p>
          <a:p>
            <a:pPr>
              <a:buNone/>
            </a:pPr>
            <a:r>
              <a:rPr lang="ru-RU" dirty="0" smtClean="0"/>
              <a:t>5) какой ущерб приносит ему неправильное поведение.</a:t>
            </a:r>
          </a:p>
          <a:p>
            <a:pPr>
              <a:buNone/>
            </a:pPr>
            <a:r>
              <a:rPr lang="ru-RU" dirty="0" smtClean="0"/>
              <a:t>В результате у воспитанника формируются адекватные самооценка, уровень притязаний и отношение к себе.</a:t>
            </a:r>
          </a:p>
          <a:p>
            <a:endParaRPr lang="ru-RU" dirty="0" smtClean="0"/>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ctr">
              <a:buNone/>
            </a:pPr>
            <a:r>
              <a:rPr lang="ru-RU" b="1" i="1" dirty="0" smtClean="0">
                <a:solidFill>
                  <a:srgbClr val="002060"/>
                </a:solidFill>
              </a:rPr>
              <a:t>3. Анализ информации</a:t>
            </a:r>
            <a:r>
              <a:rPr lang="ru-RU" dirty="0" smtClean="0"/>
              <a:t>, полученной в ходе комплексной диагностики и в ходе бесед с воспитанником. По результатам этого анализа разрабатывается индивидуальная стратегия по профилактике и преодолению дезадаптации воспитанника</a:t>
            </a: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ctr">
              <a:buNone/>
            </a:pPr>
            <a:r>
              <a:rPr lang="ru-RU" b="1" i="1" dirty="0" smtClean="0">
                <a:solidFill>
                  <a:srgbClr val="002060"/>
                </a:solidFill>
              </a:rPr>
              <a:t>4. Проектирование действий педагога и ребенка</a:t>
            </a:r>
            <a:r>
              <a:rPr lang="ru-RU" b="1" i="1" dirty="0" smtClean="0"/>
              <a:t> </a:t>
            </a:r>
            <a:r>
              <a:rPr lang="ru-RU" dirty="0" smtClean="0"/>
              <a:t>(разделение функций и ответственности по решению проблемы). Обсуждение возможных вариантов решения проблемы, обсуждаются позитивные и негативные стороны разных решений.</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lnSpcReduction="10000"/>
          </a:bodyPr>
          <a:lstStyle/>
          <a:p>
            <a:pPr>
              <a:buNone/>
            </a:pPr>
            <a:r>
              <a:rPr lang="ru-RU" b="1" i="1" dirty="0" smtClean="0">
                <a:solidFill>
                  <a:srgbClr val="002060"/>
                </a:solidFill>
              </a:rPr>
              <a:t>5. Осуществление плана работы по реализации  индивидуального воспитательного подхода. </a:t>
            </a:r>
          </a:p>
          <a:p>
            <a:pPr>
              <a:buNone/>
            </a:pPr>
            <a:r>
              <a:rPr lang="ru-RU" dirty="0" smtClean="0"/>
              <a:t>Основная функция этого блока заключается в том, чтобы в результате целенаправленного воздействия на личность </a:t>
            </a:r>
            <a:r>
              <a:rPr lang="ru-RU" dirty="0" err="1" smtClean="0"/>
              <a:t>воспитанника-дезадаптанта</a:t>
            </a:r>
            <a:r>
              <a:rPr lang="ru-RU" dirty="0" smtClean="0"/>
              <a:t> посредством комплекса воспитательных, правовых, общественных, мер и образовательного процесса изменить его асоциальные установки, ценностные ориентации, скорректировать поведение.</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ctr">
              <a:buNone/>
            </a:pPr>
            <a:r>
              <a:rPr lang="ru-RU" b="1" i="1" dirty="0" smtClean="0">
                <a:solidFill>
                  <a:srgbClr val="002060"/>
                </a:solidFill>
              </a:rPr>
              <a:t>6. Анализ результатов и оценка деятельности по реализации плана индивидуальной воспитательной работы. </a:t>
            </a:r>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420888"/>
            <a:ext cx="8435280" cy="1642194"/>
          </a:xfrm>
        </p:spPr>
        <p:txBody>
          <a:bodyPr>
            <a:noAutofit/>
          </a:bodyPr>
          <a:lstStyle/>
          <a:p>
            <a:r>
              <a:rPr lang="en-US" sz="2800" b="1" dirty="0" smtClean="0"/>
              <a:t>II</a:t>
            </a:r>
            <a:r>
              <a:rPr lang="ru-RU" sz="2800" b="1" dirty="0" smtClean="0"/>
              <a:t>. Алгоритм групповой работы воспитателя по формированию нормативного поведения воспитанников группы.</a:t>
            </a:r>
            <a:r>
              <a:rPr lang="ru-RU" sz="2800" dirty="0" smtClean="0"/>
              <a:t/>
            </a:r>
            <a:br>
              <a:rPr lang="ru-RU" sz="2800" dirty="0" smtClean="0"/>
            </a:br>
            <a:endParaRPr lang="ru-RU" sz="2800" dirty="0"/>
          </a:p>
        </p:txBody>
      </p:sp>
      <p:sp>
        <p:nvSpPr>
          <p:cNvPr id="3" name="Содержимое 2"/>
          <p:cNvSpPr>
            <a:spLocks noGrp="1"/>
          </p:cNvSpPr>
          <p:nvPr>
            <p:ph idx="1"/>
          </p:nvPr>
        </p:nvSpPr>
        <p:spPr/>
        <p:txBody>
          <a:bodyPr>
            <a:normAutofit/>
          </a:bodyPr>
          <a:lstStyle/>
          <a:p>
            <a:endParaRPr lang="ru-RU" dirty="0" smtClean="0"/>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FF0000"/>
                </a:solidFill>
              </a:rPr>
              <a:t>1 этап  - Когнитивный. </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7500" lnSpcReduction="20000"/>
          </a:bodyPr>
          <a:lstStyle/>
          <a:p>
            <a:pPr>
              <a:buNone/>
            </a:pPr>
            <a:r>
              <a:rPr lang="ru-RU" dirty="0" smtClean="0"/>
              <a:t>	Формируются представления о нормах социального поведения. Разъясняются способы выполнения данных норм. Воспитывается интерес к альтернативным формам досуга. Даются элементарные правовые знания. Изучаются правила общения. Раскрывается со­держание понятий, связанных с нормативным поведением (норма, правила, обязанность, право, закон и др.)</a:t>
            </a:r>
          </a:p>
          <a:p>
            <a:pPr>
              <a:buNone/>
            </a:pPr>
            <a:r>
              <a:rPr lang="ru-RU" b="1" i="1" dirty="0" smtClean="0"/>
              <a:t>Ведущие методы</a:t>
            </a:r>
            <a:r>
              <a:rPr lang="ru-RU" i="1" dirty="0" smtClean="0"/>
              <a:t>:</a:t>
            </a:r>
            <a:r>
              <a:rPr lang="ru-RU" dirty="0" smtClean="0"/>
              <a:t> Убеждение, рассказ на этическую тему, разъяснение, этическая беседа, пример, упражнение, метод воспитывающих ситуаций, поощрение, метод естественных последствий, метод возмещения, творче­ский труд, совместная продуктивная деятель­ность, сравнение по когни­тивному признаку.</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1628800"/>
            <a:ext cx="8640960" cy="4497363"/>
          </a:xfrm>
        </p:spPr>
        <p:txBody>
          <a:bodyPr>
            <a:normAutofit fontScale="77500" lnSpcReduction="20000"/>
          </a:bodyPr>
          <a:lstStyle/>
          <a:p>
            <a:pPr>
              <a:buNone/>
            </a:pPr>
            <a:r>
              <a:rPr lang="ru-RU" dirty="0" smtClean="0"/>
              <a:t>В практической деятельности: специально организованной, </a:t>
            </a:r>
            <a:r>
              <a:rPr lang="ru-RU" dirty="0" err="1" smtClean="0"/>
              <a:t>досуговой</a:t>
            </a:r>
            <a:r>
              <a:rPr lang="ru-RU" dirty="0" smtClean="0"/>
              <a:t>, свободной, ребенок получает возможность закреплять, отрабатывать, исправлять способы нормативного поведения. Педагог при использовании методов с коррекционной направленностью способствует тому, что воспитанник начинает не просто выполнять нормы социального поведения, но и осознавать их. Происходят «пробы» противостояния безнравственным, аморальным действиям других людей.</a:t>
            </a:r>
          </a:p>
          <a:p>
            <a:pPr>
              <a:buNone/>
            </a:pPr>
            <a:r>
              <a:rPr lang="ru-RU" b="1" i="1" dirty="0" smtClean="0"/>
              <a:t>Ведущие методы:</a:t>
            </a:r>
            <a:r>
              <a:rPr lang="ru-RU" b="1" dirty="0" smtClean="0"/>
              <a:t> </a:t>
            </a:r>
            <a:r>
              <a:rPr lang="ru-RU" dirty="0" smtClean="0"/>
              <a:t>Упражнение, приучение, поручение, требование, </a:t>
            </a:r>
            <a:r>
              <a:rPr lang="ru-RU" dirty="0" err="1" smtClean="0"/>
              <a:t>игротерапия</a:t>
            </a:r>
            <a:r>
              <a:rPr lang="ru-RU" dirty="0" smtClean="0"/>
              <a:t>,  проведение праздников, трудотерапия, дилеммы </a:t>
            </a:r>
            <a:r>
              <a:rPr lang="ru-RU" dirty="0" err="1" smtClean="0"/>
              <a:t>Л.Колберга</a:t>
            </a:r>
            <a:r>
              <a:rPr lang="ru-RU" dirty="0" smtClean="0"/>
              <a:t>, поощрение, встречи с интересными людьми.</a:t>
            </a:r>
          </a:p>
          <a:p>
            <a:endParaRPr lang="ru-RU" dirty="0"/>
          </a:p>
        </p:txBody>
      </p:sp>
      <p:sp>
        <p:nvSpPr>
          <p:cNvPr id="4" name="TextBox 3"/>
          <p:cNvSpPr txBox="1"/>
          <p:nvPr/>
        </p:nvSpPr>
        <p:spPr>
          <a:xfrm>
            <a:off x="251520" y="260648"/>
            <a:ext cx="9189443" cy="584775"/>
          </a:xfrm>
          <a:prstGeom prst="rect">
            <a:avLst/>
          </a:prstGeom>
          <a:noFill/>
        </p:spPr>
        <p:txBody>
          <a:bodyPr wrap="square" rtlCol="0">
            <a:spAutoFit/>
          </a:bodyPr>
          <a:lstStyle/>
          <a:p>
            <a:r>
              <a:rPr lang="ru-RU" sz="3200" b="1" dirty="0" smtClean="0">
                <a:solidFill>
                  <a:srgbClr val="FF0000"/>
                </a:solidFill>
              </a:rPr>
              <a:t>2 этап </a:t>
            </a:r>
            <a:r>
              <a:rPr lang="ru-RU" sz="3200" b="1" dirty="0" err="1" smtClean="0">
                <a:solidFill>
                  <a:srgbClr val="FF0000"/>
                </a:solidFill>
              </a:rPr>
              <a:t>Деятельностно-практический</a:t>
            </a:r>
            <a:r>
              <a:rPr lang="ru-RU" sz="3200" b="1" dirty="0" smtClean="0">
                <a:solidFill>
                  <a:srgbClr val="FF0000"/>
                </a:solidFill>
              </a:rPr>
              <a:t>.</a:t>
            </a:r>
            <a:endParaRPr lang="ru-RU" sz="3200" b="1" dirty="0">
              <a:solidFill>
                <a:srgbClr val="FF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3 этап</a:t>
            </a:r>
            <a:r>
              <a:rPr lang="ru-RU" dirty="0" smtClean="0">
                <a:solidFill>
                  <a:srgbClr val="FF0000"/>
                </a:solidFill>
              </a:rPr>
              <a:t> – Рефлексивный</a:t>
            </a:r>
            <a:endParaRPr lang="ru-RU" dirty="0">
              <a:solidFill>
                <a:srgbClr val="FF0000"/>
              </a:solidFill>
            </a:endParaRPr>
          </a:p>
        </p:txBody>
      </p:sp>
      <p:sp>
        <p:nvSpPr>
          <p:cNvPr id="3" name="Содержимое 2"/>
          <p:cNvSpPr>
            <a:spLocks noGrp="1"/>
          </p:cNvSpPr>
          <p:nvPr>
            <p:ph idx="1"/>
          </p:nvPr>
        </p:nvSpPr>
        <p:spPr/>
        <p:txBody>
          <a:bodyPr>
            <a:normAutofit fontScale="92500" lnSpcReduction="20000"/>
          </a:bodyPr>
          <a:lstStyle/>
          <a:p>
            <a:pPr>
              <a:buNone/>
            </a:pPr>
            <a:r>
              <a:rPr lang="ru-RU" dirty="0" smtClean="0"/>
              <a:t>Формируется умение оценивать, контролировать свое поведение, принимать верные решения в</a:t>
            </a:r>
            <a:r>
              <a:rPr lang="ru-RU" b="1" dirty="0" smtClean="0"/>
              <a:t> </a:t>
            </a:r>
            <a:r>
              <a:rPr lang="ru-RU" dirty="0" smtClean="0"/>
              <a:t>различных жизненных ситуациях. С помощью методов опосредованного влияния происходит осознание и «присвоение» норм поведения. Ребенок осознает эти нормы и сообщает: «хочу поступать так!». Формируется четкая установка на законопослушание.</a:t>
            </a:r>
          </a:p>
          <a:p>
            <a:pPr>
              <a:buNone/>
            </a:pPr>
            <a:r>
              <a:rPr lang="ru-RU" b="1" dirty="0" smtClean="0"/>
              <a:t> </a:t>
            </a:r>
            <a:r>
              <a:rPr lang="ru-RU" b="1" i="1" dirty="0" smtClean="0"/>
              <a:t>Ведущие методы</a:t>
            </a:r>
            <a:r>
              <a:rPr lang="ru-RU" i="1" dirty="0" smtClean="0"/>
              <a:t>:</a:t>
            </a:r>
            <a:r>
              <a:rPr lang="ru-RU" dirty="0" smtClean="0"/>
              <a:t> Сравнение по эмо­циональному призна­ку, соревнование, рефлексия, дилеммы Л. </a:t>
            </a:r>
            <a:r>
              <a:rPr lang="ru-RU" dirty="0" err="1" smtClean="0"/>
              <a:t>Колберга</a:t>
            </a:r>
            <a:r>
              <a:rPr lang="ru-RU" dirty="0" smtClean="0"/>
              <a:t>.</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Актуальность проблемы</a:t>
            </a:r>
            <a:endParaRPr lang="ru-RU" dirty="0"/>
          </a:p>
        </p:txBody>
      </p:sp>
      <p:sp>
        <p:nvSpPr>
          <p:cNvPr id="3" name="Содержимое 2"/>
          <p:cNvSpPr>
            <a:spLocks noGrp="1"/>
          </p:cNvSpPr>
          <p:nvPr>
            <p:ph idx="1"/>
          </p:nvPr>
        </p:nvSpPr>
        <p:spPr/>
        <p:txBody>
          <a:bodyPr>
            <a:normAutofit fontScale="85000" lnSpcReduction="10000"/>
          </a:bodyPr>
          <a:lstStyle/>
          <a:p>
            <a:pPr>
              <a:buNone/>
            </a:pPr>
            <a:r>
              <a:rPr lang="ru-RU" dirty="0" smtClean="0"/>
              <a:t>Поведение, отклоняющееся от нормы среди детей и подростков, попавших в трудную жизненную ситуацию в настоящий момент далеко не редкость.</a:t>
            </a:r>
          </a:p>
          <a:p>
            <a:pPr>
              <a:buNone/>
            </a:pPr>
            <a:r>
              <a:rPr lang="ru-RU" dirty="0" smtClean="0"/>
              <a:t>От трудностей в социализации такими детьми растут проблемы как личного характера, касающихся ребенка, так и всего общества. Ребенок, вошедший во взрослую жизнь с отрицательным опытом и недостаточно сформированными нравственными ценностями, часто превращается в социально-опасного человека.</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980728"/>
            <a:ext cx="8147248" cy="5145435"/>
          </a:xfrm>
        </p:spPr>
        <p:txBody>
          <a:bodyPr>
            <a:normAutofit fontScale="92500"/>
          </a:bodyPr>
          <a:lstStyle/>
          <a:p>
            <a:pPr algn="ctr">
              <a:buNone/>
            </a:pPr>
            <a:r>
              <a:rPr lang="ru-RU" dirty="0" smtClean="0"/>
              <a:t>Выше приведенный  алгоритм и методы работы воспитателя по преодолению отклоняющегося поведения воспитанников, как показывает практика, позволяют достичь положительных результатов, т.к. способствуют удовлетворению воспитанниками своих интересов, реализации своих потребностей, дают возможность найти оптимальный вариант взаимоотношений со сверстниками, выбрать приемлемую форму  поведения.</a:t>
            </a:r>
          </a:p>
          <a:p>
            <a:pPr algn="ct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8686800" cy="838200"/>
          </a:xfrm>
        </p:spPr>
        <p:txBody>
          <a:bodyPr/>
          <a:lstStyle/>
          <a:p>
            <a:r>
              <a:rPr lang="ru-RU" dirty="0" smtClean="0"/>
              <a:t>литература</a:t>
            </a:r>
            <a:endParaRPr lang="ru-RU" dirty="0"/>
          </a:p>
        </p:txBody>
      </p:sp>
      <p:sp>
        <p:nvSpPr>
          <p:cNvPr id="3" name="Содержимое 2"/>
          <p:cNvSpPr>
            <a:spLocks noGrp="1"/>
          </p:cNvSpPr>
          <p:nvPr>
            <p:ph idx="1"/>
          </p:nvPr>
        </p:nvSpPr>
        <p:spPr>
          <a:xfrm>
            <a:off x="0" y="764704"/>
            <a:ext cx="8991600" cy="6093296"/>
          </a:xfrm>
        </p:spPr>
        <p:txBody>
          <a:bodyPr>
            <a:noAutofit/>
          </a:bodyPr>
          <a:lstStyle/>
          <a:p>
            <a:pPr marL="252000" lvl="1">
              <a:spcBef>
                <a:spcPts val="0"/>
              </a:spcBef>
            </a:pPr>
            <a:r>
              <a:rPr lang="ru-RU" sz="1600" b="1" dirty="0" smtClean="0">
                <a:latin typeface="Times New Roman" pitchFamily="18" charset="0"/>
                <a:cs typeface="Times New Roman" pitchFamily="18" charset="0"/>
              </a:rPr>
              <a:t>Глинский Я.И., Афанасьев В.С. </a:t>
            </a:r>
            <a:r>
              <a:rPr lang="ru-RU" sz="1600" dirty="0" smtClean="0">
                <a:latin typeface="Times New Roman" pitchFamily="18" charset="0"/>
                <a:cs typeface="Times New Roman" pitchFamily="18" charset="0"/>
              </a:rPr>
              <a:t>Социология </a:t>
            </a:r>
            <a:r>
              <a:rPr lang="ru-RU" sz="1600" dirty="0" err="1" smtClean="0">
                <a:latin typeface="Times New Roman" pitchFamily="18" charset="0"/>
                <a:cs typeface="Times New Roman" pitchFamily="18" charset="0"/>
              </a:rPr>
              <a:t>девиантного</a:t>
            </a:r>
            <a:r>
              <a:rPr lang="ru-RU" sz="1600" dirty="0" smtClean="0">
                <a:latin typeface="Times New Roman" pitchFamily="18" charset="0"/>
                <a:cs typeface="Times New Roman" pitchFamily="18" charset="0"/>
              </a:rPr>
              <a:t> поведения. – СПб., 1993.</a:t>
            </a:r>
          </a:p>
          <a:p>
            <a:pPr marL="252000" lvl="1">
              <a:spcBef>
                <a:spcPts val="0"/>
              </a:spcBef>
            </a:pPr>
            <a:r>
              <a:rPr lang="ru-RU" sz="1600" b="1" dirty="0" err="1" smtClean="0">
                <a:latin typeface="Times New Roman" pitchFamily="18" charset="0"/>
                <a:cs typeface="Times New Roman" pitchFamily="18" charset="0"/>
              </a:rPr>
              <a:t>Змановская</a:t>
            </a:r>
            <a:r>
              <a:rPr lang="ru-RU" sz="1600" b="1" dirty="0" smtClean="0">
                <a:latin typeface="Times New Roman" pitchFamily="18" charset="0"/>
                <a:cs typeface="Times New Roman" pitchFamily="18" charset="0"/>
              </a:rPr>
              <a:t> Е.В</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Девиантология</a:t>
            </a:r>
            <a:r>
              <a:rPr lang="ru-RU" sz="1600" dirty="0" smtClean="0">
                <a:latin typeface="Times New Roman" pitchFamily="18" charset="0"/>
                <a:cs typeface="Times New Roman" pitchFamily="18" charset="0"/>
              </a:rPr>
              <a:t>: (Психология отклоняющегося поведения): Учеб пособие для студ. </a:t>
            </a:r>
            <a:r>
              <a:rPr lang="ru-RU" sz="1600" dirty="0" err="1" smtClean="0">
                <a:latin typeface="Times New Roman" pitchFamily="18" charset="0"/>
                <a:cs typeface="Times New Roman" pitchFamily="18" charset="0"/>
              </a:rPr>
              <a:t>высш</a:t>
            </a:r>
            <a:r>
              <a:rPr lang="ru-RU" sz="1600" dirty="0" smtClean="0">
                <a:latin typeface="Times New Roman" pitchFamily="18" charset="0"/>
                <a:cs typeface="Times New Roman" pitchFamily="18" charset="0"/>
              </a:rPr>
              <a:t>. учеб. заведений. – 2-е изд., </a:t>
            </a:r>
            <a:r>
              <a:rPr lang="ru-RU" sz="1600" dirty="0" err="1" smtClean="0">
                <a:latin typeface="Times New Roman" pitchFamily="18" charset="0"/>
                <a:cs typeface="Times New Roman" pitchFamily="18" charset="0"/>
              </a:rPr>
              <a:t>испр</a:t>
            </a:r>
            <a:r>
              <a:rPr lang="ru-RU" sz="1600" dirty="0" smtClean="0">
                <a:latin typeface="Times New Roman" pitchFamily="18" charset="0"/>
                <a:cs typeface="Times New Roman" pitchFamily="18" charset="0"/>
              </a:rPr>
              <a:t>. – М.: Издательский центр «Академия», 2004.</a:t>
            </a:r>
          </a:p>
          <a:p>
            <a:pPr marL="252000" lvl="1">
              <a:spcBef>
                <a:spcPts val="0"/>
              </a:spcBef>
            </a:pPr>
            <a:r>
              <a:rPr lang="ru-RU" sz="1600" dirty="0" smtClean="0">
                <a:latin typeface="Times New Roman" pitchFamily="18" charset="0"/>
                <a:cs typeface="Times New Roman" pitchFamily="18" charset="0"/>
              </a:rPr>
              <a:t>Комплексное сопровождение и коррекция развития детей-сирот: социально-эмоциональные проблемы / Под </a:t>
            </a:r>
            <a:r>
              <a:rPr lang="ru-RU" sz="1600" dirty="0" err="1" smtClean="0">
                <a:latin typeface="Times New Roman" pitchFamily="18" charset="0"/>
                <a:cs typeface="Times New Roman" pitchFamily="18" charset="0"/>
              </a:rPr>
              <a:t>науч</a:t>
            </a:r>
            <a:r>
              <a:rPr lang="ru-RU" sz="1600" dirty="0" smtClean="0">
                <a:latin typeface="Times New Roman" pitchFamily="18" charset="0"/>
                <a:cs typeface="Times New Roman" pitchFamily="18" charset="0"/>
              </a:rPr>
              <a:t>. ред. </a:t>
            </a:r>
            <a:r>
              <a:rPr lang="ru-RU" sz="1600" b="1" dirty="0" smtClean="0">
                <a:latin typeface="Times New Roman" pitchFamily="18" charset="0"/>
                <a:cs typeface="Times New Roman" pitchFamily="18" charset="0"/>
              </a:rPr>
              <a:t>Л.М. </a:t>
            </a:r>
            <a:r>
              <a:rPr lang="ru-RU" sz="1600" b="1" dirty="0" err="1" smtClean="0">
                <a:latin typeface="Times New Roman" pitchFamily="18" charset="0"/>
                <a:cs typeface="Times New Roman" pitchFamily="18" charset="0"/>
              </a:rPr>
              <a:t>Шипицыной</a:t>
            </a:r>
            <a:r>
              <a:rPr lang="ru-RU" sz="1600" b="1" dirty="0" smtClean="0">
                <a:latin typeface="Times New Roman" pitchFamily="18" charset="0"/>
                <a:cs typeface="Times New Roman" pitchFamily="18" charset="0"/>
              </a:rPr>
              <a:t> и Е.И. Казаковой.</a:t>
            </a:r>
            <a:r>
              <a:rPr lang="ru-RU" sz="1600" dirty="0" smtClean="0">
                <a:latin typeface="Times New Roman" pitchFamily="18" charset="0"/>
                <a:cs typeface="Times New Roman" pitchFamily="18" charset="0"/>
              </a:rPr>
              <a:t> – СПб.: Институт специальной педагогики и психологии, 2000.</a:t>
            </a:r>
          </a:p>
          <a:p>
            <a:pPr marL="252000" lvl="1">
              <a:spcBef>
                <a:spcPts val="0"/>
              </a:spcBef>
            </a:pPr>
            <a:r>
              <a:rPr lang="ru-RU" sz="1600" dirty="0" smtClean="0">
                <a:latin typeface="Times New Roman" pitchFamily="18" charset="0"/>
                <a:cs typeface="Times New Roman" pitchFamily="18" charset="0"/>
              </a:rPr>
              <a:t>Осложненное поведение подростков: Причины, психолого-педагогическое сопровождение, коррекция: Справочные материалы/ </a:t>
            </a:r>
            <a:r>
              <a:rPr lang="ru-RU" sz="1600" b="1" dirty="0" smtClean="0">
                <a:latin typeface="Times New Roman" pitchFamily="18" charset="0"/>
                <a:cs typeface="Times New Roman" pitchFamily="18" charset="0"/>
              </a:rPr>
              <a:t>Авт. –сост. Т.А. </a:t>
            </a:r>
            <a:r>
              <a:rPr lang="ru-RU" sz="1600" b="1" dirty="0" err="1" smtClean="0">
                <a:latin typeface="Times New Roman" pitchFamily="18" charset="0"/>
                <a:cs typeface="Times New Roman" pitchFamily="18" charset="0"/>
              </a:rPr>
              <a:t>Шишковец</a:t>
            </a:r>
            <a:r>
              <a:rPr lang="ru-RU" sz="1600" dirty="0" smtClean="0">
                <a:latin typeface="Times New Roman" pitchFamily="18" charset="0"/>
                <a:cs typeface="Times New Roman" pitchFamily="18" charset="0"/>
              </a:rPr>
              <a:t>. – М.: 5 за знание, 2006.</a:t>
            </a:r>
          </a:p>
          <a:p>
            <a:pPr marL="252000" lvl="1">
              <a:spcBef>
                <a:spcPts val="0"/>
              </a:spcBef>
            </a:pPr>
            <a:r>
              <a:rPr lang="ru-RU" sz="1600" dirty="0" smtClean="0">
                <a:latin typeface="Times New Roman" pitchFamily="18" charset="0"/>
                <a:cs typeface="Times New Roman" pitchFamily="18" charset="0"/>
              </a:rPr>
              <a:t>Программа социально-психологического тренинга для несовершеннолетних правонарушителей «Я и закон»// Программы психологического сопровождения подростков с нарушениями социальной адаптации. Ростов </a:t>
            </a:r>
            <a:r>
              <a:rPr lang="ru-RU" sz="1600" dirty="0" err="1" smtClean="0">
                <a:latin typeface="Times New Roman" pitchFamily="18" charset="0"/>
                <a:cs typeface="Times New Roman" pitchFamily="18" charset="0"/>
              </a:rPr>
              <a:t>н</a:t>
            </a:r>
            <a:r>
              <a:rPr lang="ru-RU" sz="1600" dirty="0" smtClean="0">
                <a:latin typeface="Times New Roman" pitchFamily="18" charset="0"/>
                <a:cs typeface="Times New Roman" pitchFamily="18" charset="0"/>
              </a:rPr>
              <a:t>/Д, Обл. психолого-педагогический и медико-социальный центр,  2002.</a:t>
            </a:r>
          </a:p>
          <a:p>
            <a:pPr marL="252000" lvl="1">
              <a:spcBef>
                <a:spcPts val="0"/>
              </a:spcBef>
            </a:pPr>
            <a:r>
              <a:rPr lang="ru-RU" sz="1600" b="1" smtClean="0">
                <a:latin typeface="Times New Roman" pitchFamily="18" charset="0"/>
                <a:cs typeface="Times New Roman" pitchFamily="18" charset="0"/>
              </a:rPr>
              <a:t>Селевко</a:t>
            </a:r>
            <a:r>
              <a:rPr lang="ru-RU" sz="1600" b="1" dirty="0" smtClean="0">
                <a:latin typeface="Times New Roman" pitchFamily="18" charset="0"/>
                <a:cs typeface="Times New Roman" pitchFamily="18" charset="0"/>
              </a:rPr>
              <a:t> Г.К</a:t>
            </a:r>
            <a:r>
              <a:rPr lang="ru-RU" sz="1600" dirty="0" smtClean="0">
                <a:latin typeface="Times New Roman" pitchFamily="18" charset="0"/>
                <a:cs typeface="Times New Roman" pitchFamily="18" charset="0"/>
              </a:rPr>
              <a:t>. Технологии воспитания и обучения детей с проблемами. М.: НИИ школьных технологий (Серия «Энциклопедия образовательных технологий»), 2005.</a:t>
            </a:r>
          </a:p>
          <a:p>
            <a:pPr marL="252000" lvl="1">
              <a:spcBef>
                <a:spcPts val="0"/>
              </a:spcBef>
            </a:pPr>
            <a:r>
              <a:rPr lang="ru-RU" sz="1600" b="1" dirty="0" err="1" smtClean="0">
                <a:latin typeface="Times New Roman" pitchFamily="18" charset="0"/>
                <a:cs typeface="Times New Roman" pitchFamily="18" charset="0"/>
              </a:rPr>
              <a:t>Сибирцова</a:t>
            </a:r>
            <a:r>
              <a:rPr lang="ru-RU" sz="1600" b="1" dirty="0" smtClean="0">
                <a:latin typeface="Times New Roman" pitchFamily="18" charset="0"/>
                <a:cs typeface="Times New Roman" pitchFamily="18" charset="0"/>
              </a:rPr>
              <a:t> Г.Н</a:t>
            </a:r>
            <a:r>
              <a:rPr lang="ru-RU" sz="1600" dirty="0" smtClean="0">
                <a:latin typeface="Times New Roman" pitchFamily="18" charset="0"/>
                <a:cs typeface="Times New Roman" pitchFamily="18" charset="0"/>
              </a:rPr>
              <a:t>. Настольная книга зам. директора школы по воспитательной работе //Нормативно-правовые и программно-методические основы системы социально-педагогического обеспечения воспитания. Ростов </a:t>
            </a:r>
            <a:r>
              <a:rPr lang="ru-RU" sz="1600" dirty="0" err="1" smtClean="0">
                <a:latin typeface="Times New Roman" pitchFamily="18" charset="0"/>
                <a:cs typeface="Times New Roman" pitchFamily="18" charset="0"/>
              </a:rPr>
              <a:t>н</a:t>
            </a:r>
            <a:r>
              <a:rPr lang="ru-RU" sz="1600" dirty="0" smtClean="0">
                <a:latin typeface="Times New Roman" pitchFamily="18" charset="0"/>
                <a:cs typeface="Times New Roman" pitchFamily="18" charset="0"/>
              </a:rPr>
              <a:t>/Д: Феникс, 2004.</a:t>
            </a:r>
          </a:p>
          <a:p>
            <a:pPr marL="252000" lvl="1">
              <a:spcBef>
                <a:spcPts val="0"/>
              </a:spcBef>
            </a:pPr>
            <a:r>
              <a:rPr lang="ru-RU" sz="1600" b="1" dirty="0" smtClean="0">
                <a:latin typeface="Times New Roman" pitchFamily="18" charset="0"/>
                <a:cs typeface="Times New Roman" pitchFamily="18" charset="0"/>
              </a:rPr>
              <a:t>Соколова Е. В., Гуляева К.Ю. </a:t>
            </a:r>
            <a:r>
              <a:rPr lang="ru-RU" sz="1600" dirty="0" smtClean="0">
                <a:latin typeface="Times New Roman" pitchFamily="18" charset="0"/>
                <a:cs typeface="Times New Roman" pitchFamily="18" charset="0"/>
              </a:rPr>
              <a:t>Предупреждение и коррекция поведенческих расстройств у детей: Учебно-методическое  пособие. – Новосибирск: Изд. НГИ, 2003.</a:t>
            </a:r>
          </a:p>
          <a:p>
            <a:pPr marL="252000" lvl="1">
              <a:spcBef>
                <a:spcPts val="0"/>
              </a:spcBef>
            </a:pPr>
            <a:r>
              <a:rPr lang="ru-RU" sz="1600" b="1" dirty="0" smtClean="0">
                <a:latin typeface="Times New Roman" pitchFamily="18" charset="0"/>
                <a:cs typeface="Times New Roman" pitchFamily="18" charset="0"/>
              </a:rPr>
              <a:t>Черноусова Ф.П. </a:t>
            </a:r>
            <a:r>
              <a:rPr lang="ru-RU" sz="1600" dirty="0" smtClean="0">
                <a:latin typeface="Times New Roman" pitchFamily="18" charset="0"/>
                <a:cs typeface="Times New Roman" pitchFamily="18" charset="0"/>
              </a:rPr>
              <a:t>Направление, содержание, формы и методы воспитательной работы классного руководителя (методические рекомендации). М.: Центр «Педагогический поиск», 2004.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600201"/>
            <a:ext cx="8229600" cy="4205064"/>
          </a:xfrm>
        </p:spPr>
        <p:txBody>
          <a:bodyPr>
            <a:normAutofit fontScale="70000" lnSpcReduction="20000"/>
          </a:bodyPr>
          <a:lstStyle/>
          <a:p>
            <a:pPr algn="just">
              <a:buNone/>
            </a:pPr>
            <a:r>
              <a:rPr lang="ru-RU" dirty="0" smtClean="0"/>
              <a:t>Проведенный нами анализ  психолого-педагогической литературы, результатов научных исследований по проблеме </a:t>
            </a:r>
            <a:r>
              <a:rPr lang="ru-RU" dirty="0" err="1" smtClean="0"/>
              <a:t>девиантного</a:t>
            </a:r>
            <a:r>
              <a:rPr lang="ru-RU" dirty="0" smtClean="0"/>
              <a:t> поведения детей и подростков, воспитывающихся в учреждениях интернатного типа, а также на основании собственного опыта работы показал, что большинство воспитанников детских домов во всех возрастных группах имеют значительные проблемы в развитии личности. </a:t>
            </a:r>
          </a:p>
          <a:p>
            <a:pPr algn="just">
              <a:buNone/>
            </a:pPr>
            <a:r>
              <a:rPr lang="ru-RU" dirty="0" smtClean="0"/>
              <a:t>Наибольшие трудности и отклонения от нормального становления личности наблюдаются в эмоционально-волевой сфере, в нарушении социального взаимодействия, неуверенности в себе, снижении </a:t>
            </a:r>
            <a:r>
              <a:rPr lang="ru-RU" dirty="0" err="1" smtClean="0"/>
              <a:t>самоорганизованности</a:t>
            </a:r>
            <a:r>
              <a:rPr lang="ru-RU" dirty="0" smtClean="0"/>
              <a:t> и целеустремленности, не умению контролировать свое поведении, что приводит к значительному ослаблению "силы личности", приводящему к отклоняющемуся поведению.</a:t>
            </a:r>
          </a:p>
          <a:p>
            <a:pPr algn="just">
              <a:buNone/>
            </a:pP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0000" lnSpcReduction="20000"/>
          </a:bodyPr>
          <a:lstStyle/>
          <a:p>
            <a:pPr algn="just">
              <a:buNone/>
            </a:pPr>
            <a:r>
              <a:rPr lang="ru-RU" dirty="0" smtClean="0"/>
              <a:t>Эти дети с раннего возраста нуждаются  в специально организованной комплексной помощи, обеспечивающей воспитание каждого из них в соответствии с его возрастными и индивидуальными особенностями.  </a:t>
            </a:r>
          </a:p>
          <a:p>
            <a:pPr algn="just">
              <a:buNone/>
            </a:pPr>
            <a:r>
              <a:rPr lang="ru-RU" dirty="0" smtClean="0"/>
              <a:t>Подводя итоги вышеизложенному,  еще раз хотелось бы отметить, что только системный подход к проблеме предупреждения и коррекции </a:t>
            </a:r>
            <a:r>
              <a:rPr lang="ru-RU" dirty="0" err="1" smtClean="0"/>
              <a:t>девиантного</a:t>
            </a:r>
            <a:r>
              <a:rPr lang="ru-RU" dirty="0" smtClean="0"/>
              <a:t> поведения у детей и подростков может оказаться действенным средством помощи этой категории детей. И представленная модель рассматривается нами как единая система элементов в их взаимосвязи и постоянном развитии, с возможностью коррекции целей и задач на каждом этапе реализации с учетом постоянно меняющегося контингента воспитанников и других условий функционирования образовательной системы интернатного учреждения, способствующая успешному исправлению девиаций поведения воспитанников.</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200" b="1" dirty="0" err="1" smtClean="0">
                <a:solidFill>
                  <a:srgbClr val="002060"/>
                </a:solidFill>
                <a:latin typeface="Times New Roman" pitchFamily="18" charset="0"/>
                <a:cs typeface="Times New Roman" pitchFamily="18" charset="0"/>
              </a:rPr>
              <a:t>Змановская</a:t>
            </a:r>
            <a:r>
              <a:rPr lang="ru-RU" sz="2200" b="1" dirty="0" smtClean="0">
                <a:solidFill>
                  <a:srgbClr val="002060"/>
                </a:solidFill>
                <a:latin typeface="Times New Roman" pitchFamily="18" charset="0"/>
                <a:cs typeface="Times New Roman" pitchFamily="18" charset="0"/>
              </a:rPr>
              <a:t> Е.В. выделяет следующие специфические особенности отклоняющегося поведения личности:</a:t>
            </a:r>
            <a:br>
              <a:rPr lang="ru-RU" sz="2200" b="1" dirty="0" smtClean="0">
                <a:solidFill>
                  <a:srgbClr val="002060"/>
                </a:solidFill>
                <a:latin typeface="Times New Roman" pitchFamily="18" charset="0"/>
                <a:cs typeface="Times New Roman" pitchFamily="18" charset="0"/>
              </a:rPr>
            </a:br>
            <a:endParaRPr lang="ru-RU" b="1" dirty="0">
              <a:solidFill>
                <a:srgbClr val="002060"/>
              </a:solidFill>
              <a:latin typeface="Times New Roman" pitchFamily="18" charset="0"/>
              <a:cs typeface="Times New Roman" pitchFamily="18" charset="0"/>
            </a:endParaRPr>
          </a:p>
        </p:txBody>
      </p:sp>
      <p:sp>
        <p:nvSpPr>
          <p:cNvPr id="3" name="Содержимое 2"/>
          <p:cNvSpPr>
            <a:spLocks noGrp="1"/>
          </p:cNvSpPr>
          <p:nvPr>
            <p:ph idx="1"/>
          </p:nvPr>
        </p:nvSpPr>
        <p:spPr>
          <a:xfrm>
            <a:off x="0" y="1124744"/>
            <a:ext cx="9144000" cy="5733256"/>
          </a:xfrm>
        </p:spPr>
        <p:txBody>
          <a:bodyPr>
            <a:noAutofit/>
          </a:bodyPr>
          <a:lstStyle/>
          <a:p>
            <a:pPr lvl="0"/>
            <a:r>
              <a:rPr lang="ru-RU" sz="2000" dirty="0" smtClean="0">
                <a:latin typeface="Times New Roman" pitchFamily="18" charset="0"/>
                <a:cs typeface="Times New Roman" pitchFamily="18" charset="0"/>
              </a:rPr>
              <a:t>Отклоняющееся поведение личности – это поведение, которое не соответствует общепринятым или официально установленным социальным нормам.</a:t>
            </a:r>
          </a:p>
          <a:p>
            <a:pPr lvl="0"/>
            <a:r>
              <a:rPr lang="ru-RU" sz="2000" dirty="0" err="1" smtClean="0">
                <a:latin typeface="Times New Roman" pitchFamily="18" charset="0"/>
                <a:cs typeface="Times New Roman" pitchFamily="18" charset="0"/>
              </a:rPr>
              <a:t>Девиантное</a:t>
            </a:r>
            <a:r>
              <a:rPr lang="ru-RU" sz="2000" dirty="0" smtClean="0">
                <a:latin typeface="Times New Roman" pitchFamily="18" charset="0"/>
                <a:cs typeface="Times New Roman" pitchFamily="18" charset="0"/>
              </a:rPr>
              <a:t> поведение и личность, его проявляющая, вызывают негативную оценку со стороны других людей.</a:t>
            </a:r>
          </a:p>
          <a:p>
            <a:pPr lvl="0"/>
            <a:r>
              <a:rPr lang="ru-RU" sz="2000" dirty="0" smtClean="0">
                <a:latin typeface="Times New Roman" pitchFamily="18" charset="0"/>
                <a:cs typeface="Times New Roman" pitchFamily="18" charset="0"/>
              </a:rPr>
              <a:t>Особенностью отклоняющегося поведения является то, что оно </a:t>
            </a:r>
            <a:r>
              <a:rPr lang="ru-RU" sz="2000" i="1" dirty="0" smtClean="0">
                <a:latin typeface="Times New Roman" pitchFamily="18" charset="0"/>
                <a:cs typeface="Times New Roman" pitchFamily="18" charset="0"/>
              </a:rPr>
              <a:t>наносит реальный ущерб самой личности или окружающим людям</a:t>
            </a:r>
            <a:r>
              <a:rPr lang="ru-RU" sz="2000" dirty="0" smtClean="0">
                <a:latin typeface="Times New Roman" pitchFamily="18" charset="0"/>
                <a:cs typeface="Times New Roman" pitchFamily="18" charset="0"/>
              </a:rPr>
              <a:t>.</a:t>
            </a:r>
          </a:p>
          <a:p>
            <a:pPr lvl="0"/>
            <a:r>
              <a:rPr lang="ru-RU" sz="2000" dirty="0" smtClean="0">
                <a:latin typeface="Times New Roman" pitchFamily="18" charset="0"/>
                <a:cs typeface="Times New Roman" pitchFamily="18" charset="0"/>
              </a:rPr>
              <a:t>Рассматриваемое поведение преимущественно можно охарактеризовать как стойко повторяющееся.</a:t>
            </a:r>
          </a:p>
          <a:p>
            <a:pPr lvl="0"/>
            <a:r>
              <a:rPr lang="ru-RU" sz="2000" dirty="0" smtClean="0">
                <a:latin typeface="Times New Roman" pitchFamily="18" charset="0"/>
                <a:cs typeface="Times New Roman" pitchFamily="18" charset="0"/>
              </a:rPr>
              <a:t>Для того, чтобы поведение можно было квалифицировать как отклоняющееся, оно должно согласовываться с общей направленностью личности.</a:t>
            </a:r>
          </a:p>
          <a:p>
            <a:pPr lvl="0"/>
            <a:r>
              <a:rPr lang="ru-RU" sz="2000" dirty="0" smtClean="0">
                <a:latin typeface="Times New Roman" pitchFamily="18" charset="0"/>
                <a:cs typeface="Times New Roman" pitchFamily="18" charset="0"/>
              </a:rPr>
              <a:t>Особенностью отклоняющегося поведения является то, что оно рассматривается в пределах медицинской нормы.</a:t>
            </a:r>
          </a:p>
          <a:p>
            <a:pPr lvl="0"/>
            <a:r>
              <a:rPr lang="ru-RU" sz="2000" dirty="0" smtClean="0">
                <a:latin typeface="Times New Roman" pitchFamily="18" charset="0"/>
                <a:cs typeface="Times New Roman" pitchFamily="18" charset="0"/>
              </a:rPr>
              <a:t>Особенностью отклоняющегося поведения является то, что оно сопровождается различными проявлениями социальной дезадаптации.</a:t>
            </a:r>
          </a:p>
          <a:p>
            <a:r>
              <a:rPr lang="ru-RU" sz="2000" dirty="0" smtClean="0">
                <a:latin typeface="Times New Roman" pitchFamily="18" charset="0"/>
                <a:cs typeface="Times New Roman" pitchFamily="18" charset="0"/>
              </a:rPr>
              <a:t>Отклоняющееся поведение имеет выраженное индивидуальное и </a:t>
            </a:r>
            <a:r>
              <a:rPr lang="ru-RU" sz="2000" dirty="0" err="1" smtClean="0">
                <a:latin typeface="Times New Roman" pitchFamily="18" charset="0"/>
                <a:cs typeface="Times New Roman" pitchFamily="18" charset="0"/>
              </a:rPr>
              <a:t>возростно-половое</a:t>
            </a:r>
            <a:r>
              <a:rPr lang="ru-RU" sz="2000" dirty="0" smtClean="0">
                <a:latin typeface="Times New Roman" pitchFamily="18" charset="0"/>
                <a:cs typeface="Times New Roman" pitchFamily="18" charset="0"/>
              </a:rPr>
              <a:t> своеобразие</a:t>
            </a:r>
            <a:endParaRPr lang="ru-RU" sz="20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8812088" cy="1106760"/>
          </a:xfrm>
          <a:ln>
            <a:solidFill>
              <a:srgbClr val="00B0F0"/>
            </a:solidFill>
          </a:ln>
        </p:spPr>
        <p:style>
          <a:lnRef idx="1">
            <a:schemeClr val="accent5"/>
          </a:lnRef>
          <a:fillRef idx="3">
            <a:schemeClr val="accent5"/>
          </a:fillRef>
          <a:effectRef idx="2">
            <a:schemeClr val="accent5"/>
          </a:effectRef>
          <a:fontRef idx="minor">
            <a:schemeClr val="lt1"/>
          </a:fontRef>
        </p:style>
        <p:txBody>
          <a:bodyPr>
            <a:normAutofit fontScale="90000"/>
          </a:bodyPr>
          <a:lstStyle/>
          <a:p>
            <a:pPr algn="ctr"/>
            <a:r>
              <a:rPr lang="ru-RU" sz="2700" i="1" cap="none" dirty="0" smtClean="0">
                <a:ln w="18415" cmpd="sng">
                  <a:solidFill>
                    <a:srgbClr val="FFFFFF"/>
                  </a:solidFill>
                  <a:prstDash val="solid"/>
                </a:ln>
                <a:solidFill>
                  <a:srgbClr val="FFFF00"/>
                </a:solidFill>
                <a:effectLst>
                  <a:outerShdw blurRad="63500" dir="3600000" algn="tl" rotWithShape="0">
                    <a:srgbClr val="000000">
                      <a:alpha val="70000"/>
                    </a:srgbClr>
                  </a:outerShdw>
                </a:effectLst>
              </a:rPr>
              <a:t>основные причины нарушенного поведения воспитанников </a:t>
            </a:r>
            <a:r>
              <a:rPr lang="ru-RU" sz="2700" i="1" cap="none" dirty="0" err="1" smtClean="0">
                <a:ln w="18415" cmpd="sng">
                  <a:solidFill>
                    <a:srgbClr val="FFFFFF"/>
                  </a:solidFill>
                  <a:prstDash val="solid"/>
                </a:ln>
                <a:solidFill>
                  <a:srgbClr val="FFFF00"/>
                </a:solidFill>
                <a:effectLst>
                  <a:outerShdw blurRad="63500" dir="3600000" algn="tl" rotWithShape="0">
                    <a:srgbClr val="000000">
                      <a:alpha val="70000"/>
                    </a:srgbClr>
                  </a:outerShdw>
                </a:effectLst>
              </a:rPr>
              <a:t>интернатных</a:t>
            </a:r>
            <a:r>
              <a:rPr lang="ru-RU" sz="2700" i="1" cap="none" dirty="0" smtClean="0">
                <a:ln w="18415" cmpd="sng">
                  <a:solidFill>
                    <a:srgbClr val="FFFFFF"/>
                  </a:solidFill>
                  <a:prstDash val="solid"/>
                </a:ln>
                <a:solidFill>
                  <a:srgbClr val="FFFF00"/>
                </a:solidFill>
                <a:effectLst>
                  <a:outerShdw blurRad="63500" dir="3600000" algn="tl" rotWithShape="0">
                    <a:srgbClr val="000000">
                      <a:alpha val="70000"/>
                    </a:srgbClr>
                  </a:outerShdw>
                </a:effectLst>
              </a:rPr>
              <a:t> учреждений:</a:t>
            </a:r>
            <a:r>
              <a:rPr lang="ru-RU" sz="2700" cap="none" dirty="0" smtClean="0">
                <a:ln w="18415" cmpd="sng">
                  <a:solidFill>
                    <a:srgbClr val="FFFFFF"/>
                  </a:solidFill>
                  <a:prstDash val="solid"/>
                </a:ln>
                <a:solidFill>
                  <a:srgbClr val="FFFF00"/>
                </a:solidFill>
                <a:effectLst>
                  <a:outerShdw blurRad="63500" dir="3600000" algn="tl" rotWithShape="0">
                    <a:srgbClr val="000000">
                      <a:alpha val="70000"/>
                    </a:srgbClr>
                  </a:outerShdw>
                </a:effectLst>
              </a:rPr>
              <a:t> </a:t>
            </a:r>
            <a:r>
              <a:rPr lang="ru-RU" sz="3100" dirty="0" smtClean="0"/>
              <a:t/>
            </a:r>
            <a:br>
              <a:rPr lang="ru-RU" sz="3100" dirty="0" smtClean="0"/>
            </a:br>
            <a:endParaRPr lang="ru-RU" dirty="0"/>
          </a:p>
        </p:txBody>
      </p:sp>
      <p:sp>
        <p:nvSpPr>
          <p:cNvPr id="3" name="Содержимое 2"/>
          <p:cNvSpPr>
            <a:spLocks noGrp="1"/>
          </p:cNvSpPr>
          <p:nvPr>
            <p:ph idx="1"/>
          </p:nvPr>
        </p:nvSpPr>
        <p:spPr/>
        <p:txBody>
          <a:bodyPr>
            <a:normAutofit fontScale="70000" lnSpcReduction="20000"/>
          </a:bodyPr>
          <a:lstStyle/>
          <a:p>
            <a:r>
              <a:rPr lang="ru-RU" dirty="0" smtClean="0"/>
              <a:t>1. Врожденно-наследственные факторы и анатомо-физиологические нарушения центральной нервной системы (наследственная отягощенность алкоголизмом, наркоманией и т.д.). </a:t>
            </a:r>
          </a:p>
          <a:p>
            <a:r>
              <a:rPr lang="ru-RU" dirty="0" smtClean="0"/>
              <a:t>2. Проблемы внутриутробного развития ребенка: вынашивание нежелательной беременности потенциальными "</a:t>
            </a:r>
            <a:r>
              <a:rPr lang="ru-RU" dirty="0" err="1" smtClean="0"/>
              <a:t>отказницами</a:t>
            </a:r>
            <a:r>
              <a:rPr lang="ru-RU" dirty="0" smtClean="0"/>
              <a:t>", искажение жизненно важного взаимодействия во время внутриутробного развития между матерью и ребенком.</a:t>
            </a:r>
          </a:p>
          <a:p>
            <a:r>
              <a:rPr lang="ru-RU" dirty="0" smtClean="0"/>
              <a:t>3. Различные виды </a:t>
            </a:r>
            <a:r>
              <a:rPr lang="ru-RU" dirty="0" err="1" smtClean="0"/>
              <a:t>депривации</a:t>
            </a:r>
            <a:r>
              <a:rPr lang="ru-RU" dirty="0" smtClean="0"/>
              <a:t> (материнская, двигательная, сенсорная, психическая, эмоциональная, социальная). </a:t>
            </a:r>
          </a:p>
          <a:p>
            <a:r>
              <a:rPr lang="ru-RU" dirty="0" smtClean="0"/>
              <a:t>4. Средовые влияния (</a:t>
            </a:r>
            <a:r>
              <a:rPr lang="ru-RU" dirty="0" err="1" smtClean="0"/>
              <a:t>соц.-педагогическая</a:t>
            </a:r>
            <a:r>
              <a:rPr lang="ru-RU" dirty="0" smtClean="0"/>
              <a:t> запущенность). </a:t>
            </a:r>
          </a:p>
          <a:p>
            <a:r>
              <a:rPr lang="ru-RU" dirty="0" smtClean="0"/>
              <a:t>5. Насильственный отрыв от семьи и помещение в </a:t>
            </a:r>
            <a:r>
              <a:rPr lang="ru-RU" dirty="0" err="1" smtClean="0"/>
              <a:t>интернатное</a:t>
            </a:r>
            <a:r>
              <a:rPr lang="ru-RU" dirty="0" smtClean="0"/>
              <a:t> учреждение.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ctr">
              <a:buNone/>
            </a:pPr>
            <a:r>
              <a:rPr lang="ru-RU" dirty="0" smtClean="0"/>
              <a:t>Взаимодействие всех структурных подразделений отвечает эффективность и положительную динамику в работе с </a:t>
            </a:r>
            <a:r>
              <a:rPr lang="ru-RU" dirty="0" err="1" smtClean="0"/>
              <a:t>дезадаптантами</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p:cNvGraphicFramePr/>
          <p:nvPr/>
        </p:nvGraphicFramePr>
        <p:xfrm>
          <a:off x="251520" y="0"/>
          <a:ext cx="889248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Овал 6"/>
          <p:cNvSpPr/>
          <p:nvPr/>
        </p:nvSpPr>
        <p:spPr>
          <a:xfrm>
            <a:off x="2915816" y="2492896"/>
            <a:ext cx="3312368" cy="15121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800" dirty="0" smtClean="0"/>
              <a:t> </a:t>
            </a:r>
            <a:r>
              <a:rPr lang="ru-RU" sz="2000" b="1" dirty="0" smtClean="0">
                <a:solidFill>
                  <a:schemeClr val="tx1"/>
                </a:solidFill>
              </a:rPr>
              <a:t>Взаимодействие </a:t>
            </a:r>
            <a:endParaRPr lang="ru-RU" b="1" dirty="0" smtClean="0">
              <a:solidFill>
                <a:schemeClr val="tx1"/>
              </a:solidFill>
            </a:endParaRPr>
          </a:p>
          <a:p>
            <a:pPr algn="ct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02634"/>
          </a:xfrm>
        </p:spPr>
        <p:txBody>
          <a:bodyPr>
            <a:normAutofit/>
          </a:bodyPr>
          <a:lstStyle/>
          <a:p>
            <a:pPr algn="ctr"/>
            <a:r>
              <a:rPr lang="en-US" b="1" dirty="0" smtClean="0"/>
              <a:t>I</a:t>
            </a:r>
            <a:r>
              <a:rPr lang="ru-RU" b="1" dirty="0" smtClean="0"/>
              <a:t>. Алгоритм индивидуальной работы воспитателя с </a:t>
            </a:r>
            <a:r>
              <a:rPr lang="ru-RU" b="1" dirty="0" err="1" smtClean="0"/>
              <a:t>воспитанником-дезадаптантом</a:t>
            </a:r>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70</TotalTime>
  <Words>1303</Words>
  <Application>Microsoft Office PowerPoint</Application>
  <PresentationFormat>Экран (4:3)</PresentationFormat>
  <Paragraphs>74</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Трек</vt:lpstr>
      <vt:lpstr>Проект: Система   работы  по предупреждению   и профилактике  девиантного поведения детей    и подростков, воспитывающихся   в учреждениях    интернатного типа</vt:lpstr>
      <vt:lpstr>Актуальность проблемы</vt:lpstr>
      <vt:lpstr>Слайд 3</vt:lpstr>
      <vt:lpstr>Слайд 4</vt:lpstr>
      <vt:lpstr>Змановская Е.В. выделяет следующие специфические особенности отклоняющегося поведения личности: </vt:lpstr>
      <vt:lpstr>основные причины нарушенного поведения воспитанников интернатных учреждений:  </vt:lpstr>
      <vt:lpstr>Слайд 7</vt:lpstr>
      <vt:lpstr>Слайд 8</vt:lpstr>
      <vt:lpstr>I. Алгоритм индивидуальной работы воспитателя с воспитанником-дезадаптантом</vt:lpstr>
      <vt:lpstr>Слайд 10</vt:lpstr>
      <vt:lpstr>Слайд 11</vt:lpstr>
      <vt:lpstr>Слайд 12</vt:lpstr>
      <vt:lpstr>Слайд 13</vt:lpstr>
      <vt:lpstr>Слайд 14</vt:lpstr>
      <vt:lpstr>Слайд 15</vt:lpstr>
      <vt:lpstr>II. Алгоритм групповой работы воспитателя по формированию нормативного поведения воспитанников группы. </vt:lpstr>
      <vt:lpstr>1 этап  - Когнитивный.  </vt:lpstr>
      <vt:lpstr>Слайд 18</vt:lpstr>
      <vt:lpstr>3 этап – Рефлексивный</vt:lpstr>
      <vt:lpstr>Слайд 20</vt:lpstr>
      <vt:lpstr>литература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Занятие творчеством</dc:title>
  <dc:creator>911</dc:creator>
  <cp:lastModifiedBy>пк</cp:lastModifiedBy>
  <cp:revision>11</cp:revision>
  <dcterms:created xsi:type="dcterms:W3CDTF">2013-02-01T19:35:10Z</dcterms:created>
  <dcterms:modified xsi:type="dcterms:W3CDTF">2013-02-06T21:00:54Z</dcterms:modified>
</cp:coreProperties>
</file>