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9" r:id="rId5"/>
    <p:sldId id="259" r:id="rId6"/>
    <p:sldId id="260" r:id="rId7"/>
    <p:sldId id="262" r:id="rId8"/>
    <p:sldId id="267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3333FF"/>
    <a:srgbClr val="FFFF00"/>
    <a:srgbClr val="66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242DE7-F027-484B-9854-8912FF782585}" type="datetime1">
              <a:rPr lang="ru-RU"/>
              <a:pPr/>
              <a:t>07.02.2013</a:t>
            </a:fld>
            <a:endParaRPr lang="ru-RU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8D81D1-66E0-4575-9780-56D2C40FE11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8446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1F6C4E-4F56-4F64-945F-17143A264C48}" type="datetime1">
              <a:rPr lang="ru-RU"/>
              <a:pPr/>
              <a:t>07.02.2013</a:t>
            </a:fld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7A372DA-813B-4B43-BABD-BF0A302FC8C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522184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529C324-D9A7-4697-A1B8-63199DF25811}" type="datetime1">
              <a:rPr lang="ru-RU"/>
              <a:pPr/>
              <a:t>07.02.2013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1F07-0216-4370-9BE0-3BB82C7F42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42C-8ED2-4F83-A743-E794F0B0F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681D-2F3F-4EC4-B887-3F1E3EDC6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A9EFD98-FA23-4EBA-B6FD-D30970B7014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960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0AAC-9A26-4F9B-8072-7C071E5B5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18454-CB8E-4AEA-877A-9AD11EF28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75D87-109E-405C-99E2-77488DB0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B23AC-F649-4BE4-800F-8F259F376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94EE7-9A30-459C-A56F-D101DA005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F143C-8A49-4533-9FF1-00F781045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C68-3D2D-4330-89A4-AE0A68685D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DFB3-07BF-4474-952D-AAA33EF94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3479A64-DDFD-43F8-B02D-463AE14A1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emiart.ru/forum/uploads3/post-18029-1238656930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44675"/>
            <a:ext cx="5004048" cy="2736453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chemeClr val="hlink"/>
                </a:solidFill>
                <a:latin typeface="Monotype Corsiva" pitchFamily="66" charset="0"/>
              </a:rPr>
              <a:t>Типы алгоритмов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70525" y="6381750"/>
            <a:ext cx="3673475" cy="312738"/>
          </a:xfrm>
        </p:spPr>
        <p:txBody>
          <a:bodyPr/>
          <a:lstStyle/>
          <a:p>
            <a:pPr algn="r"/>
            <a:endParaRPr lang="ru-RU" sz="1400" b="1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830888" y="4724400"/>
            <a:ext cx="331311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latin typeface="Monotype Corsiva" pitchFamily="66" charset="0"/>
              </a:rPr>
              <a:t>Презентация </a:t>
            </a:r>
            <a:r>
              <a:rPr lang="ru-RU" sz="2400" smtClean="0">
                <a:latin typeface="Monotype Corsiva" pitchFamily="66" charset="0"/>
              </a:rPr>
              <a:t>ученицы </a:t>
            </a:r>
            <a:r>
              <a:rPr lang="ru-RU" sz="2400" smtClean="0">
                <a:latin typeface="Monotype Corsiva" pitchFamily="66" charset="0"/>
              </a:rPr>
              <a:t>8 </a:t>
            </a:r>
            <a:r>
              <a:rPr lang="ru-RU" sz="2400" dirty="0" smtClean="0">
                <a:latin typeface="Monotype Corsiva" pitchFamily="66" charset="0"/>
              </a:rPr>
              <a:t>«А» класса Полянской Валерии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4067175" y="2205038"/>
            <a:ext cx="2233613" cy="914400"/>
          </a:xfrm>
          <a:prstGeom prst="flowChartDecision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Условие</a:t>
            </a:r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4427538" y="4005263"/>
            <a:ext cx="1600200" cy="914400"/>
          </a:xfrm>
          <a:prstGeom prst="flowChartProcess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 Действие 1</a:t>
            </a:r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6804025" y="4005263"/>
            <a:ext cx="1600200" cy="914400"/>
          </a:xfrm>
          <a:prstGeom prst="flowChartProcess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 Действие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219700" y="3141663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5148263" y="4941888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 flipH="1">
            <a:off x="2771775" y="5661025"/>
            <a:ext cx="2376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5219700" y="981075"/>
            <a:ext cx="0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2771775" y="1484313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6300788" y="2636838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7596188" y="2636838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2771775" y="1484313"/>
            <a:ext cx="0" cy="4176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5219700" y="3213100"/>
            <a:ext cx="1008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2700338" y="0"/>
            <a:ext cx="4816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tx2"/>
                </a:solidFill>
              </a:rPr>
              <a:t>Структура цикла</a:t>
            </a: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7596188" y="4941888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63738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268538" y="333375"/>
            <a:ext cx="6264275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  <a:latin typeface="Monotype Corsiva" pitchFamily="66" charset="0"/>
              </a:rPr>
              <a:t>Алгоритм</a:t>
            </a:r>
            <a:r>
              <a:rPr lang="ru-RU" sz="3200">
                <a:solidFill>
                  <a:schemeClr val="hlink"/>
                </a:solidFill>
                <a:latin typeface="Monotype Corsiva" pitchFamily="66" charset="0"/>
              </a:rPr>
              <a:t>-</a:t>
            </a:r>
            <a:r>
              <a:rPr lang="ru-RU" sz="3200">
                <a:latin typeface="Monotype Corsiva" pitchFamily="66" charset="0"/>
              </a:rPr>
              <a:t> </a:t>
            </a:r>
            <a:r>
              <a:rPr lang="ru-RU" sz="2800" b="1">
                <a:latin typeface="Monotype Corsiva" pitchFamily="66" charset="0"/>
              </a:rPr>
              <a:t>это четкое последовательное описание действий исполнителя, которое приводит к желаемому результату.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655763" y="2205038"/>
            <a:ext cx="7488237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Слово «</a:t>
            </a:r>
            <a:r>
              <a:rPr lang="ru-RU" sz="2800" b="1">
                <a:solidFill>
                  <a:schemeClr val="hlink"/>
                </a:solidFill>
              </a:rPr>
              <a:t>алгоритм</a:t>
            </a:r>
            <a:r>
              <a:rPr lang="ru-RU" sz="2800" b="1"/>
              <a:t>» появилось в результате искаженного перевода с арабского на европейские языки имени узбекского ученого </a:t>
            </a:r>
            <a:r>
              <a:rPr lang="en-US" sz="2800" b="1"/>
              <a:t>IX </a:t>
            </a:r>
            <a:r>
              <a:rPr lang="ru-RU" sz="2800" b="1"/>
              <a:t> века </a:t>
            </a:r>
            <a:r>
              <a:rPr lang="ru-RU" sz="2800" b="1">
                <a:solidFill>
                  <a:schemeClr val="hlink"/>
                </a:solidFill>
              </a:rPr>
              <a:t>Аль-Хорезми</a:t>
            </a:r>
            <a:r>
              <a:rPr lang="ru-RU" sz="2800" b="1"/>
              <a:t>, который изложил правила арифметических действий над числами в позиционной десятичной системе. Эти правила и назвали алгоритмами (</a:t>
            </a:r>
            <a:r>
              <a:rPr lang="ru-RU" sz="2800" b="1">
                <a:solidFill>
                  <a:schemeClr val="hlink"/>
                </a:solidFill>
              </a:rPr>
              <a:t>Альхорезми</a:t>
            </a:r>
            <a:r>
              <a:rPr lang="ru-RU" sz="2800" b="1"/>
              <a:t> «имя»+ </a:t>
            </a:r>
            <a:r>
              <a:rPr lang="ru-RU" sz="2800" b="1">
                <a:solidFill>
                  <a:schemeClr val="hlink"/>
                </a:solidFill>
              </a:rPr>
              <a:t>Аритмос</a:t>
            </a:r>
            <a:r>
              <a:rPr lang="ru-RU" sz="2800" b="1"/>
              <a:t> «число»= </a:t>
            </a:r>
            <a:r>
              <a:rPr lang="ru-RU" sz="2800" b="1">
                <a:solidFill>
                  <a:schemeClr val="hlink"/>
                </a:solidFill>
              </a:rPr>
              <a:t>алгоритм</a:t>
            </a:r>
            <a:r>
              <a:rPr lang="ru-RU" sz="2800" b="1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1913" y="981075"/>
            <a:ext cx="7561262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Алгоритмы можно описать: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/>
              <a:t>словесно;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/>
              <a:t> таблично;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/>
              <a:t>с помощью программы;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/>
              <a:t>графически.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sz="2400" b="1"/>
          </a:p>
          <a:p>
            <a:pPr>
              <a:spcBef>
                <a:spcPct val="50000"/>
              </a:spcBef>
              <a:buFontTx/>
              <a:buChar char="•"/>
            </a:pPr>
            <a:endParaRPr lang="ru-RU" sz="2400"/>
          </a:p>
          <a:p>
            <a:pPr>
              <a:spcBef>
                <a:spcPct val="50000"/>
              </a:spcBef>
            </a:pPr>
            <a:r>
              <a:rPr lang="ru-RU" sz="2400" b="1"/>
              <a:t>В информатике чаще всего используется графический способ описания алгоритмов –с помощью</a:t>
            </a:r>
            <a:r>
              <a:rPr lang="ru-RU" sz="2400" b="1">
                <a:solidFill>
                  <a:schemeClr val="hlink"/>
                </a:solidFill>
              </a:rPr>
              <a:t> </a:t>
            </a:r>
            <a:r>
              <a:rPr lang="ru-RU" sz="3200" b="1">
                <a:solidFill>
                  <a:schemeClr val="hlink"/>
                </a:solidFill>
              </a:rPr>
              <a:t>блок-схем</a:t>
            </a:r>
            <a:r>
              <a:rPr lang="ru-RU" sz="2400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827088" y="1052513"/>
            <a:ext cx="2087562" cy="504825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755650" y="2205038"/>
            <a:ext cx="2303463" cy="647700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827088" y="3429000"/>
            <a:ext cx="2160587" cy="792163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539750" y="4652963"/>
            <a:ext cx="2520950" cy="792162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827088" y="333375"/>
            <a:ext cx="7775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Стандартные графические объекты блок-схем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708400" y="1052513"/>
            <a:ext cx="2879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Указание на начало и конец алгоритма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563938" y="2276475"/>
            <a:ext cx="4032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Организация ввода и вывода данных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3779838" y="3500438"/>
            <a:ext cx="45354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Выполнение действий или группы действий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3635375" y="4724400"/>
            <a:ext cx="50403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Выбор направления выполнения алгоритма в зависимости от выполнения условия</a:t>
            </a:r>
          </a:p>
        </p:txBody>
      </p:sp>
      <p:sp>
        <p:nvSpPr>
          <p:cNvPr id="18445" name="AutoShape 13"/>
          <p:cNvSpPr>
            <a:spLocks noChangeArrowheads="1"/>
          </p:cNvSpPr>
          <p:nvPr/>
        </p:nvSpPr>
        <p:spPr bwMode="auto">
          <a:xfrm>
            <a:off x="900113" y="5734050"/>
            <a:ext cx="2232025" cy="790575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708400" y="5734050"/>
            <a:ext cx="4321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Использование вспомогательных алгоритмов</a:t>
            </a:r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2987675" y="134143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2916238" y="25654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3059113" y="3789363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>
            <a:off x="3132138" y="50133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2" name="Line 20"/>
          <p:cNvSpPr>
            <a:spLocks noChangeShapeType="1"/>
          </p:cNvSpPr>
          <p:nvPr/>
        </p:nvSpPr>
        <p:spPr bwMode="auto">
          <a:xfrm>
            <a:off x="3203575" y="609282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8438" grpId="0" animBg="1"/>
      <p:bldP spid="18439" grpId="0" animBg="1"/>
      <p:bldP spid="18441" grpId="0"/>
      <p:bldP spid="18442" grpId="0"/>
      <p:bldP spid="18443" grpId="0"/>
      <p:bldP spid="18444" grpId="0"/>
      <p:bldP spid="18445" grpId="0" animBg="1"/>
      <p:bldP spid="18446" grpId="0"/>
      <p:bldP spid="18447" grpId="0" animBg="1"/>
      <p:bldP spid="18448" grpId="0" animBg="1"/>
      <p:bldP spid="18449" grpId="0" animBg="1"/>
      <p:bldP spid="18451" grpId="0" animBg="1"/>
      <p:bldP spid="184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2987675" y="549275"/>
            <a:ext cx="3609975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Виды алгоритмов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250825" y="2349500"/>
            <a:ext cx="2133600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8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Линейный</a:t>
            </a: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2700338" y="3573463"/>
            <a:ext cx="3800475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8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Разветвляющийся</a:t>
            </a:r>
          </a:p>
        </p:txBody>
      </p:sp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>
            <a:off x="6011863" y="2349500"/>
            <a:ext cx="2724150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8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Циклический</a:t>
            </a: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H="1">
            <a:off x="1476375" y="1268413"/>
            <a:ext cx="1366838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4787900" y="1196975"/>
            <a:ext cx="0" cy="2303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6443663" y="1341438"/>
            <a:ext cx="11525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6" grpId="0" animBg="1"/>
      <p:bldP spid="5127" grpId="0" animBg="1"/>
      <p:bldP spid="5132" grpId="0" animBg="1"/>
      <p:bldP spid="5133" grpId="0" animBg="1"/>
      <p:bldP spid="51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2627313" y="333375"/>
            <a:ext cx="4105275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9966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Линейный алгоритм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23850" y="981075"/>
            <a:ext cx="7129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Линейный алгоритм - это алгоритм, где строго последовательно выполняются действия.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9750" y="1989138"/>
            <a:ext cx="34559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Линейный алгоритм встречаем в сказке Шарля Перро «Красная Шапочка»</a:t>
            </a:r>
          </a:p>
        </p:txBody>
      </p:sp>
      <p:pic>
        <p:nvPicPr>
          <p:cNvPr id="6151" name="Picture 7" descr="шапк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555" r="17703"/>
          <a:stretch>
            <a:fillRect/>
          </a:stretch>
        </p:blipFill>
        <p:spPr bwMode="auto">
          <a:xfrm>
            <a:off x="3203575" y="2797175"/>
            <a:ext cx="1935163" cy="406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6156325" y="2852738"/>
            <a:ext cx="1655763" cy="576262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действие1</a:t>
            </a: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6156325" y="3716338"/>
            <a:ext cx="1655763" cy="576262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действие2</a:t>
            </a: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6156325" y="4508500"/>
            <a:ext cx="1655763" cy="576263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действие </a:t>
            </a:r>
            <a:r>
              <a:rPr lang="en-US"/>
              <a:t>N</a:t>
            </a:r>
            <a:endParaRPr lang="ru-RU"/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6084888" y="5373688"/>
            <a:ext cx="1728787" cy="431800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/>
              <a:t>Вывод</a:t>
            </a:r>
          </a:p>
          <a:p>
            <a:pPr algn="ctr"/>
            <a:r>
              <a:rPr lang="ru-RU" sz="1400"/>
              <a:t> результата</a:t>
            </a:r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6084888" y="2060575"/>
            <a:ext cx="1944687" cy="503238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/>
              <a:t>Ввод </a:t>
            </a:r>
          </a:p>
          <a:p>
            <a:pPr algn="ctr"/>
            <a:r>
              <a:rPr lang="ru-RU" sz="1400"/>
              <a:t>исходных данных</a:t>
            </a: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6300788" y="1341438"/>
            <a:ext cx="1800225" cy="433387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начало</a:t>
            </a:r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>
            <a:off x="6227763" y="6165850"/>
            <a:ext cx="1800225" cy="433388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конец</a:t>
            </a:r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7092950" y="17732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>
            <a:off x="7092950" y="25654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>
            <a:off x="7092950" y="34290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>
            <a:off x="7092950" y="42926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>
            <a:off x="7092950" y="508476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>
            <a:off x="7092950" y="580548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53" grpId="0" animBg="1"/>
      <p:bldP spid="6154" grpId="0" animBg="1"/>
      <p:bldP spid="6155" grpId="0" animBg="1"/>
      <p:bldP spid="6158" grpId="0" animBg="1"/>
      <p:bldP spid="6159" grpId="0" animBg="1"/>
      <p:bldP spid="6161" grpId="0" animBg="1"/>
      <p:bldP spid="6162" grpId="0" animBg="1"/>
      <p:bldP spid="6163" grpId="0" animBg="1"/>
      <p:bldP spid="6164" grpId="0" animBg="1"/>
      <p:bldP spid="6165" grpId="0" animBg="1"/>
      <p:bldP spid="6166" grpId="0" animBg="1"/>
      <p:bldP spid="6167" grpId="0" animBg="1"/>
      <p:bldP spid="61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979613" y="404813"/>
            <a:ext cx="5772150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8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Разветвляющийся алгоритм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0825" y="1341438"/>
            <a:ext cx="71786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i="1"/>
              <a:t>Разветвляющийся алгоритм - это алгоритм,</a:t>
            </a:r>
          </a:p>
          <a:p>
            <a:r>
              <a:rPr lang="ru-RU" i="1"/>
              <a:t> в котором в зависимости от условия выполняется либо одна, </a:t>
            </a:r>
          </a:p>
          <a:p>
            <a:r>
              <a:rPr lang="ru-RU" i="1"/>
              <a:t>либо другая последовательность действий</a:t>
            </a:r>
            <a:r>
              <a:rPr lang="ru-RU"/>
              <a:t>.</a:t>
            </a:r>
          </a:p>
        </p:txBody>
      </p:sp>
      <p:pic>
        <p:nvPicPr>
          <p:cNvPr id="8200" name="Picture 8" descr="Картинка 28 из 28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28956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276600" y="2852738"/>
            <a:ext cx="5399088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Разветвляющийся алгоритм наблюдаем в поэме А.С. Пушкина «Руслан и Людмила»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3635375" y="3860800"/>
            <a:ext cx="2801938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b="1">
                <a:latin typeface="Monotype Corsiva" pitchFamily="66" charset="0"/>
              </a:rPr>
              <a:t>У лукоморья дуб зелёный;</a:t>
            </a:r>
            <a:br>
              <a:rPr lang="ru-RU" b="1">
                <a:latin typeface="Monotype Corsiva" pitchFamily="66" charset="0"/>
              </a:rPr>
            </a:br>
            <a:r>
              <a:rPr lang="ru-RU" b="1">
                <a:latin typeface="Monotype Corsiva" pitchFamily="66" charset="0"/>
              </a:rPr>
              <a:t>Златая цепь на дубе том:</a:t>
            </a:r>
            <a:br>
              <a:rPr lang="ru-RU" b="1">
                <a:latin typeface="Monotype Corsiva" pitchFamily="66" charset="0"/>
              </a:rPr>
            </a:br>
            <a:r>
              <a:rPr lang="ru-RU" b="1">
                <a:latin typeface="Monotype Corsiva" pitchFamily="66" charset="0"/>
              </a:rPr>
              <a:t>И днём и ночью кот учёный</a:t>
            </a:r>
            <a:br>
              <a:rPr lang="ru-RU" b="1">
                <a:latin typeface="Monotype Corsiva" pitchFamily="66" charset="0"/>
              </a:rPr>
            </a:br>
            <a:r>
              <a:rPr lang="ru-RU" b="1">
                <a:latin typeface="Monotype Corsiva" pitchFamily="66" charset="0"/>
              </a:rPr>
              <a:t>Всё ходит по цепи кругом;</a:t>
            </a:r>
            <a:br>
              <a:rPr lang="ru-RU" b="1">
                <a:latin typeface="Monotype Corsiva" pitchFamily="66" charset="0"/>
              </a:rPr>
            </a:br>
            <a:r>
              <a:rPr lang="ru-RU" b="1">
                <a:solidFill>
                  <a:srgbClr val="3333FF"/>
                </a:solidFill>
                <a:latin typeface="Monotype Corsiva" pitchFamily="66" charset="0"/>
              </a:rPr>
              <a:t>Идёт направо - песнь заводит,</a:t>
            </a:r>
            <a:br>
              <a:rPr lang="ru-RU" b="1">
                <a:solidFill>
                  <a:srgbClr val="3333FF"/>
                </a:solidFill>
                <a:latin typeface="Monotype Corsiva" pitchFamily="66" charset="0"/>
              </a:rPr>
            </a:br>
            <a:r>
              <a:rPr lang="ru-RU" b="1">
                <a:solidFill>
                  <a:srgbClr val="3333FF"/>
                </a:solidFill>
                <a:latin typeface="Monotype Corsiva" pitchFamily="66" charset="0"/>
              </a:rPr>
              <a:t>Налево - сказку говорит.</a:t>
            </a:r>
            <a:br>
              <a:rPr lang="ru-RU" b="1">
                <a:solidFill>
                  <a:srgbClr val="3333FF"/>
                </a:solidFill>
                <a:latin typeface="Monotype Corsiva" pitchFamily="66" charset="0"/>
              </a:rPr>
            </a:br>
            <a:endParaRPr lang="ru-RU" b="1">
              <a:solidFill>
                <a:srgbClr val="3333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48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4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Структура ветвления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/>
        </p:nvSpPr>
        <p:spPr bwMode="auto">
          <a:xfrm>
            <a:off x="457200" y="22098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ru-RU" sz="2800">
              <a:latin typeface="Tahoma" pitchFamily="34" charset="0"/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1295400" y="2667000"/>
            <a:ext cx="2133600" cy="914400"/>
          </a:xfrm>
          <a:prstGeom prst="flowChartDecision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Условие</a:t>
            </a: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533400" y="4038600"/>
            <a:ext cx="1600200" cy="914400"/>
          </a:xfrm>
          <a:prstGeom prst="flowChartProcess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Действие 1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2667000" y="4038600"/>
            <a:ext cx="1600200" cy="914400"/>
          </a:xfrm>
          <a:prstGeom prst="flowChartProcess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Действие 2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914400" y="3124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3429000" y="3124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914400" y="3124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3810000" y="3124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23622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>
            <a:off x="838200" y="4953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3810000" y="4953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838200" y="54102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>
            <a:off x="23622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685800" y="27432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Да 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3352800" y="26670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Нет </a:t>
            </a:r>
          </a:p>
        </p:txBody>
      </p:sp>
      <p:sp>
        <p:nvSpPr>
          <p:cNvPr id="13330" name="Rectangle 18"/>
          <p:cNvSpPr>
            <a:spLocks noGrp="1" noChangeArrowheads="1"/>
          </p:cNvSpPr>
          <p:nvPr/>
        </p:nvSpPr>
        <p:spPr bwMode="auto">
          <a:xfrm>
            <a:off x="4876800" y="21336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ru-RU" sz="2800">
              <a:latin typeface="Tahoma" pitchFamily="34" charset="0"/>
            </a:endParaRPr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>
            <a:off x="5638800" y="2667000"/>
            <a:ext cx="2133600" cy="914400"/>
          </a:xfrm>
          <a:prstGeom prst="flowChartDecision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Условие</a:t>
            </a:r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>
            <a:off x="4876800" y="4038600"/>
            <a:ext cx="1600200" cy="914400"/>
          </a:xfrm>
          <a:prstGeom prst="flowChartProcess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 Действие</a:t>
            </a:r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>
            <a:off x="5257800" y="3124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>
            <a:off x="7772400" y="3124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35" name="Line 23"/>
          <p:cNvSpPr>
            <a:spLocks noChangeShapeType="1"/>
          </p:cNvSpPr>
          <p:nvPr/>
        </p:nvSpPr>
        <p:spPr bwMode="auto">
          <a:xfrm>
            <a:off x="5257800" y="3124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36" name="Line 24"/>
          <p:cNvSpPr>
            <a:spLocks noChangeShapeType="1"/>
          </p:cNvSpPr>
          <p:nvPr/>
        </p:nvSpPr>
        <p:spPr bwMode="auto">
          <a:xfrm>
            <a:off x="8153400" y="31242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37" name="Line 25"/>
          <p:cNvSpPr>
            <a:spLocks noChangeShapeType="1"/>
          </p:cNvSpPr>
          <p:nvPr/>
        </p:nvSpPr>
        <p:spPr bwMode="auto">
          <a:xfrm>
            <a:off x="67056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38" name="Line 26"/>
          <p:cNvSpPr>
            <a:spLocks noChangeShapeType="1"/>
          </p:cNvSpPr>
          <p:nvPr/>
        </p:nvSpPr>
        <p:spPr bwMode="auto">
          <a:xfrm>
            <a:off x="5181600" y="4953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>
            <a:off x="5181600" y="54102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40" name="Line 28"/>
          <p:cNvSpPr>
            <a:spLocks noChangeShapeType="1"/>
          </p:cNvSpPr>
          <p:nvPr/>
        </p:nvSpPr>
        <p:spPr bwMode="auto">
          <a:xfrm>
            <a:off x="67056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5029200" y="27432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Да </a:t>
            </a:r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7696200" y="26670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Нет </a:t>
            </a:r>
          </a:p>
        </p:txBody>
      </p:sp>
      <p:sp>
        <p:nvSpPr>
          <p:cNvPr id="13343" name="AutoShape 31"/>
          <p:cNvSpPr>
            <a:spLocks noChangeArrowheads="1"/>
          </p:cNvSpPr>
          <p:nvPr/>
        </p:nvSpPr>
        <p:spPr bwMode="auto">
          <a:xfrm>
            <a:off x="6934200" y="1219200"/>
            <a:ext cx="2209800" cy="1295400"/>
          </a:xfrm>
          <a:prstGeom prst="cloudCallout">
            <a:avLst>
              <a:gd name="adj1" fmla="val -57616"/>
              <a:gd name="adj2" fmla="val 43014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000">
                <a:latin typeface="Times New Roman" pitchFamily="18" charset="0"/>
              </a:rPr>
              <a:t>Неполная форма</a:t>
            </a:r>
          </a:p>
        </p:txBody>
      </p:sp>
      <p:sp>
        <p:nvSpPr>
          <p:cNvPr id="13344" name="AutoShape 32"/>
          <p:cNvSpPr>
            <a:spLocks noChangeArrowheads="1"/>
          </p:cNvSpPr>
          <p:nvPr/>
        </p:nvSpPr>
        <p:spPr bwMode="auto">
          <a:xfrm flipH="1">
            <a:off x="0" y="1295400"/>
            <a:ext cx="2286000" cy="1143000"/>
          </a:xfrm>
          <a:prstGeom prst="cloudCallout">
            <a:avLst>
              <a:gd name="adj1" fmla="val -50069"/>
              <a:gd name="adj2" fmla="val 50551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000">
                <a:latin typeface="Times New Roman" pitchFamily="18" charset="0"/>
              </a:rPr>
              <a:t>Полная форма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3" grpId="0" animBg="1" autoUpdateAnimBg="0"/>
      <p:bldP spid="1334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979613" y="404813"/>
            <a:ext cx="5772150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8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Циклический алгоритм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84213" y="1412875"/>
            <a:ext cx="79200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Циклический алгоритм-это многократное повторение одних и тех же действий при различных параметрах</a:t>
            </a:r>
          </a:p>
        </p:txBody>
      </p:sp>
      <p:pic>
        <p:nvPicPr>
          <p:cNvPr id="10246" name="Picture 6" descr="skaz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3716338"/>
            <a:ext cx="3924300" cy="293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11188" y="2420938"/>
            <a:ext cx="71294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Циклический алгоритм выполняет старик у А.С. Пушкина в «Сказке о рыбаке и рыбке»</a:t>
            </a:r>
          </a:p>
        </p:txBody>
      </p:sp>
      <p:pic>
        <p:nvPicPr>
          <p:cNvPr id="10251" name="Picture 11" descr="fish3-1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0200" y="5300663"/>
            <a:ext cx="15525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</p:bld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844</TotalTime>
  <Words>277</Words>
  <Application>Microsoft Office PowerPoint</Application>
  <PresentationFormat>Экран (4:3)</PresentationFormat>
  <Paragraphs>61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Паркет</vt:lpstr>
      <vt:lpstr>Типы алгоритмов</vt:lpstr>
      <vt:lpstr>Слайд 2</vt:lpstr>
      <vt:lpstr>Слайд 3</vt:lpstr>
      <vt:lpstr>Слайд 4</vt:lpstr>
      <vt:lpstr>Слайд 5</vt:lpstr>
      <vt:lpstr>Слайд 6</vt:lpstr>
      <vt:lpstr>Слайд 7</vt:lpstr>
      <vt:lpstr>Структура ветвления</vt:lpstr>
      <vt:lpstr>Слайд 9</vt:lpstr>
      <vt:lpstr>Слайд 10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алгоритмов</dc:title>
  <dc:creator>Класс</dc:creator>
  <cp:lastModifiedBy>Болдырева А.М.</cp:lastModifiedBy>
  <cp:revision>50</cp:revision>
  <dcterms:created xsi:type="dcterms:W3CDTF">2009-12-21T07:49:30Z</dcterms:created>
  <dcterms:modified xsi:type="dcterms:W3CDTF">2013-02-07T05:29:37Z</dcterms:modified>
</cp:coreProperties>
</file>