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:\графика\asadal\scool\scool\38 [Converted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357813"/>
            <a:ext cx="3286125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:\графика\asadal\scool\scool\23\10101010.png"/>
          <p:cNvPicPr>
            <a:picLocks noChangeAspect="1" noChangeArrowheads="1"/>
          </p:cNvPicPr>
          <p:nvPr/>
        </p:nvPicPr>
        <p:blipFill>
          <a:blip r:embed="rId3"/>
          <a:srcRect r="11858"/>
          <a:stretch>
            <a:fillRect/>
          </a:stretch>
        </p:blipFill>
        <p:spPr bwMode="auto">
          <a:xfrm>
            <a:off x="8215313" y="5175250"/>
            <a:ext cx="928687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4290"/>
            <a:ext cx="9144000" cy="1143008"/>
          </a:xfrm>
          <a:gradFill>
            <a:gsLst>
              <a:gs pos="0">
                <a:schemeClr val="accent6">
                  <a:lumMod val="20000"/>
                  <a:lumOff val="80000"/>
                  <a:alpha val="0"/>
                </a:schemeClr>
              </a:gs>
              <a:gs pos="39999">
                <a:schemeClr val="accent6">
                  <a:lumMod val="60000"/>
                  <a:lumOff val="40000"/>
                  <a:alpha val="0"/>
                </a:schemeClr>
              </a:gs>
              <a:gs pos="70000">
                <a:schemeClr val="accent6">
                  <a:lumMod val="75000"/>
                  <a:alpha val="67000"/>
                </a:schemeClr>
              </a:gs>
              <a:gs pos="100000">
                <a:srgbClr val="FF0000">
                  <a:alpha val="60000"/>
                </a:srgbClr>
              </a:gs>
            </a:gsLst>
            <a:lin ang="5400000" scaled="0"/>
          </a:gradFill>
        </p:spPr>
        <p:txBody>
          <a:bodyPr/>
          <a:lstStyle>
            <a:lvl1pPr>
              <a:defRPr b="1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2143116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Garamond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fld id="{6F2F0009-CDDD-4CEB-8A3F-BA6FBD111C41}" type="datetimeFigureOut">
              <a:rPr lang="ru-RU" smtClean="0"/>
              <a:pPr/>
              <a:t>05.04.2012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1662113" cy="365125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fld id="{E6346615-A68A-4ABE-95E8-FBE60E1669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2F0009-CDDD-4CEB-8A3F-BA6FBD111C41}" type="datetimeFigureOut">
              <a:rPr lang="ru-RU" smtClean="0"/>
              <a:pPr/>
              <a:t>05.04.2012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346615-A68A-4ABE-95E8-FBE60E1669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2F0009-CDDD-4CEB-8A3F-BA6FBD111C41}" type="datetimeFigureOut">
              <a:rPr lang="ru-RU" smtClean="0"/>
              <a:pPr/>
              <a:t>05.04.2012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346615-A68A-4ABE-95E8-FBE60E1669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 rtlCol="0">
            <a:normAutofit/>
          </a:bodyPr>
          <a:lstStyle/>
          <a:p>
            <a:pPr lvl="0"/>
            <a:r>
              <a:rPr lang="ru-RU" noProof="0" smtClean="0"/>
              <a:t>Вставка клипа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2F0009-CDDD-4CEB-8A3F-BA6FBD111C41}" type="datetimeFigureOut">
              <a:rPr lang="ru-RU" smtClean="0"/>
              <a:pPr/>
              <a:t>05.04.2012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346615-A68A-4ABE-95E8-FBE60E1669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2F0009-CDDD-4CEB-8A3F-BA6FBD111C41}" type="datetimeFigureOut">
              <a:rPr lang="ru-RU" smtClean="0"/>
              <a:pPr/>
              <a:t>05.04.2012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346615-A68A-4ABE-95E8-FBE60E1669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C000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2F0009-CDDD-4CEB-8A3F-BA6FBD111C41}" type="datetimeFigureOut">
              <a:rPr lang="ru-RU" smtClean="0"/>
              <a:pPr/>
              <a:t>05.04.2012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346615-A68A-4ABE-95E8-FBE60E1669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2F0009-CDDD-4CEB-8A3F-BA6FBD111C41}" type="datetimeFigureOut">
              <a:rPr lang="ru-RU" smtClean="0"/>
              <a:pPr/>
              <a:t>05.04.2012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346615-A68A-4ABE-95E8-FBE60E1669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2F0009-CDDD-4CEB-8A3F-BA6FBD111C41}" type="datetimeFigureOut">
              <a:rPr lang="ru-RU" smtClean="0"/>
              <a:pPr/>
              <a:t>05.04.2012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346615-A68A-4ABE-95E8-FBE60E1669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2F0009-CDDD-4CEB-8A3F-BA6FBD111C41}" type="datetimeFigureOut">
              <a:rPr lang="ru-RU" smtClean="0"/>
              <a:pPr/>
              <a:t>05.04.2012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346615-A68A-4ABE-95E8-FBE60E1669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2F0009-CDDD-4CEB-8A3F-BA6FBD111C41}" type="datetimeFigureOut">
              <a:rPr lang="ru-RU" smtClean="0"/>
              <a:pPr/>
              <a:t>05.04.2012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346615-A68A-4ABE-95E8-FBE60E1669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2F0009-CDDD-4CEB-8A3F-BA6FBD111C41}" type="datetimeFigureOut">
              <a:rPr lang="ru-RU" smtClean="0"/>
              <a:pPr/>
              <a:t>05.04.2012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346615-A68A-4ABE-95E8-FBE60E1669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2F0009-CDDD-4CEB-8A3F-BA6FBD111C41}" type="datetimeFigureOut">
              <a:rPr lang="ru-RU" smtClean="0"/>
              <a:pPr/>
              <a:t>05.04.2012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346615-A68A-4ABE-95E8-FBE60E1669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 descr="H:\графика\asadal\scool\scool\38 [Converted]111.png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0" y="0"/>
            <a:ext cx="9144000" cy="14287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7" name="Picture 3" descr="H:\графика\asadal\scool\scool\38 [Converted].png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0" y="5357813"/>
            <a:ext cx="3286125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2" descr="H:\графика\asadal\scool\scool\23\10101010.png"/>
          <p:cNvPicPr>
            <a:picLocks noChangeAspect="1" noChangeArrowheads="1"/>
          </p:cNvPicPr>
          <p:nvPr/>
        </p:nvPicPr>
        <p:blipFill>
          <a:blip r:embed="rId17"/>
          <a:srcRect r="11858"/>
          <a:stretch>
            <a:fillRect/>
          </a:stretch>
        </p:blipFill>
        <p:spPr bwMode="auto">
          <a:xfrm>
            <a:off x="8215313" y="5175250"/>
            <a:ext cx="928687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313"/>
            <a:ext cx="9144000" cy="1143000"/>
          </a:xfrm>
          <a:prstGeom prst="rect">
            <a:avLst/>
          </a:prstGeom>
          <a:gradFill>
            <a:gsLst>
              <a:gs pos="0">
                <a:schemeClr val="accent6">
                  <a:lumMod val="20000"/>
                  <a:lumOff val="80000"/>
                  <a:alpha val="0"/>
                </a:schemeClr>
              </a:gs>
              <a:gs pos="39999">
                <a:schemeClr val="accent6">
                  <a:lumMod val="60000"/>
                  <a:lumOff val="40000"/>
                  <a:alpha val="0"/>
                </a:schemeClr>
              </a:gs>
              <a:gs pos="70000">
                <a:schemeClr val="accent6">
                  <a:lumMod val="75000"/>
                  <a:alpha val="67000"/>
                </a:schemeClr>
              </a:gs>
              <a:gs pos="100000">
                <a:srgbClr val="FF0000">
                  <a:alpha val="60000"/>
                </a:srgbClr>
              </a:gs>
            </a:gsLst>
            <a:lin ang="5400000" scaled="0"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30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571625"/>
            <a:ext cx="8229600" cy="455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2F0009-CDDD-4CEB-8A3F-BA6FBD111C41}" type="datetimeFigureOut">
              <a:rPr lang="ru-RU" smtClean="0"/>
              <a:pPr/>
              <a:t>05.04.2012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46615-A68A-4ABE-95E8-FBE60E1669C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>
    <p:wip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rgbClr val="F2F2F2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mbria" pitchFamily="18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2F2F2"/>
          </a:solidFill>
          <a:latin typeface="Cambria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2F2F2"/>
          </a:solidFill>
          <a:latin typeface="Cambria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2F2F2"/>
          </a:solidFill>
          <a:latin typeface="Cambria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2F2F2"/>
          </a:solidFill>
          <a:latin typeface="Cambri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2F2F2"/>
          </a:solidFill>
          <a:latin typeface="Cambria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2F2F2"/>
          </a:solidFill>
          <a:latin typeface="Cambria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2F2F2"/>
          </a:solidFill>
          <a:latin typeface="Cambria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2F2F2"/>
          </a:solidFill>
          <a:latin typeface="Cambria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kopiyafizminutki2.ppt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Урок первокласснику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исунок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523" y="1214422"/>
            <a:ext cx="8590477" cy="4571429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Знаете ли вы?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Рисунок16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643050"/>
            <a:ext cx="3191321" cy="3829585"/>
          </a:xfrm>
        </p:spPr>
      </p:pic>
      <p:pic>
        <p:nvPicPr>
          <p:cNvPr id="6" name="Рисунок 5" descr="Рисунок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6050" y="1428736"/>
            <a:ext cx="1953930" cy="2357454"/>
          </a:xfrm>
          <a:prstGeom prst="rect">
            <a:avLst/>
          </a:prstGeom>
        </p:spPr>
      </p:pic>
      <p:pic>
        <p:nvPicPr>
          <p:cNvPr id="12" name="Рисунок 11" descr="фывфываы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2066" y="2000240"/>
            <a:ext cx="1714512" cy="1740102"/>
          </a:xfrm>
          <a:prstGeom prst="rect">
            <a:avLst/>
          </a:prstGeom>
        </p:spPr>
      </p:pic>
      <p:pic>
        <p:nvPicPr>
          <p:cNvPr id="13" name="Рисунок 12" descr="3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8993" y="4286255"/>
            <a:ext cx="3107552" cy="2071701"/>
          </a:xfrm>
          <a:prstGeom prst="rect">
            <a:avLst/>
          </a:prstGeom>
        </p:spPr>
      </p:pic>
      <p:pic>
        <p:nvPicPr>
          <p:cNvPr id="14" name="Рисунок 13" descr="11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783939">
            <a:off x="6881598" y="2437893"/>
            <a:ext cx="1679263" cy="2928948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1500174"/>
            <a:ext cx="3143272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2000" b="1" dirty="0">
                <a:solidFill>
                  <a:schemeClr val="tx2"/>
                </a:solidFill>
              </a:rPr>
              <a:t>Буква О известна всем, </a:t>
            </a:r>
          </a:p>
          <a:p>
            <a:r>
              <a:rPr lang="ru-RU" sz="2000" b="1" dirty="0">
                <a:solidFill>
                  <a:schemeClr val="tx2"/>
                </a:solidFill>
              </a:rPr>
              <a:t/>
            </a:r>
            <a:br>
              <a:rPr lang="ru-RU" sz="2000" b="1" dirty="0">
                <a:solidFill>
                  <a:schemeClr val="tx2"/>
                </a:solidFill>
              </a:rPr>
            </a:br>
            <a:r>
              <a:rPr lang="ru-RU" sz="2000" b="1" dirty="0">
                <a:solidFill>
                  <a:schemeClr val="tx2"/>
                </a:solidFill>
              </a:rPr>
              <a:t>Без неё нельзя совсем,</a:t>
            </a:r>
            <a:br>
              <a:rPr lang="ru-RU" sz="2000" b="1" dirty="0">
                <a:solidFill>
                  <a:schemeClr val="tx2"/>
                </a:solidFill>
              </a:rPr>
            </a:br>
            <a:r>
              <a:rPr lang="ru-RU" sz="2000" b="1" dirty="0">
                <a:solidFill>
                  <a:schemeClr val="tx2"/>
                </a:solidFill>
              </a:rPr>
              <a:t>Уберите букву О</a:t>
            </a:r>
            <a:br>
              <a:rPr lang="ru-RU" sz="2000" b="1" dirty="0">
                <a:solidFill>
                  <a:schemeClr val="tx2"/>
                </a:solidFill>
              </a:rPr>
            </a:br>
            <a:r>
              <a:rPr lang="ru-RU" sz="2000" b="1" dirty="0">
                <a:solidFill>
                  <a:schemeClr val="tx2"/>
                </a:solidFill>
              </a:rPr>
              <a:t>И пойдете без </a:t>
            </a:r>
            <a:r>
              <a:rPr lang="ru-RU" sz="2000" b="1" dirty="0" err="1">
                <a:solidFill>
                  <a:schemeClr val="tx2"/>
                </a:solidFill>
              </a:rPr>
              <a:t>пальт</a:t>
            </a:r>
            <a:r>
              <a:rPr lang="ru-RU" sz="2000" b="1" dirty="0" smtClean="0">
                <a:solidFill>
                  <a:schemeClr val="tx2"/>
                </a:solidFill>
              </a:rPr>
              <a:t>….</a:t>
            </a:r>
          </a:p>
          <a:p>
            <a:r>
              <a:rPr lang="ru-RU" sz="2000" b="1" dirty="0" err="1" smtClean="0">
                <a:solidFill>
                  <a:schemeClr val="tx2"/>
                </a:solidFill>
              </a:rPr>
              <a:t>К-т</a:t>
            </a:r>
            <a:r>
              <a:rPr lang="ru-RU" sz="2000" b="1" dirty="0">
                <a:solidFill>
                  <a:schemeClr val="tx2"/>
                </a:solidFill>
              </a:rPr>
              <a:t>  исчезнет, </a:t>
            </a:r>
            <a:r>
              <a:rPr lang="ru-RU" sz="2000" b="1" dirty="0" err="1">
                <a:solidFill>
                  <a:schemeClr val="tx2"/>
                </a:solidFill>
              </a:rPr>
              <a:t>д-м</a:t>
            </a:r>
            <a:r>
              <a:rPr lang="ru-RU" sz="2000" b="1" dirty="0">
                <a:solidFill>
                  <a:schemeClr val="tx2"/>
                </a:solidFill>
              </a:rPr>
              <a:t> и </a:t>
            </a:r>
            <a:r>
              <a:rPr lang="ru-RU" sz="2000" b="1" dirty="0" err="1" smtClean="0">
                <a:solidFill>
                  <a:schemeClr val="tx2"/>
                </a:solidFill>
              </a:rPr>
              <a:t>с-м</a:t>
            </a:r>
            <a:r>
              <a:rPr lang="ru-RU" sz="2000" b="1" dirty="0">
                <a:solidFill>
                  <a:schemeClr val="tx2"/>
                </a:solidFill>
              </a:rPr>
              <a:t/>
            </a:r>
            <a:br>
              <a:rPr lang="ru-RU" sz="2000" b="1" dirty="0">
                <a:solidFill>
                  <a:schemeClr val="tx2"/>
                </a:solidFill>
              </a:rPr>
            </a:br>
            <a:r>
              <a:rPr lang="ru-RU" sz="2000" b="1" dirty="0">
                <a:solidFill>
                  <a:schemeClr val="tx2"/>
                </a:solidFill>
              </a:rPr>
              <a:t>Не покатишь </a:t>
            </a:r>
            <a:endParaRPr lang="ru-RU" sz="2000" b="1" dirty="0" smtClean="0">
              <a:solidFill>
                <a:schemeClr val="tx2"/>
              </a:solidFill>
            </a:endParaRPr>
          </a:p>
          <a:p>
            <a:r>
              <a:rPr lang="ru-RU" sz="2000" b="1" dirty="0" smtClean="0">
                <a:solidFill>
                  <a:schemeClr val="tx2"/>
                </a:solidFill>
              </a:rPr>
              <a:t>снежный </a:t>
            </a:r>
            <a:r>
              <a:rPr lang="ru-RU" sz="2000" b="1" dirty="0" err="1" smtClean="0">
                <a:solidFill>
                  <a:schemeClr val="tx2"/>
                </a:solidFill>
              </a:rPr>
              <a:t>к-м</a:t>
            </a:r>
            <a:r>
              <a:rPr lang="ru-RU" sz="2000" b="1" dirty="0">
                <a:solidFill>
                  <a:schemeClr val="tx2"/>
                </a:solidFill>
              </a:rPr>
              <a:t/>
            </a:r>
            <a:br>
              <a:rPr lang="ru-RU" sz="2000" b="1" dirty="0">
                <a:solidFill>
                  <a:schemeClr val="tx2"/>
                </a:solidFill>
              </a:rPr>
            </a:br>
            <a:r>
              <a:rPr lang="ru-RU" sz="2000" b="1" dirty="0">
                <a:solidFill>
                  <a:schemeClr val="tx2"/>
                </a:solidFill>
              </a:rPr>
              <a:t>Не найдешь в лесу  .</a:t>
            </a:r>
            <a:r>
              <a:rPr lang="ru-RU" sz="2000" b="1" dirty="0" err="1">
                <a:solidFill>
                  <a:schemeClr val="tx2"/>
                </a:solidFill>
              </a:rPr>
              <a:t>рех</a:t>
            </a:r>
            <a:r>
              <a:rPr lang="ru-RU" sz="2000" b="1" dirty="0" smtClean="0">
                <a:solidFill>
                  <a:schemeClr val="tx2"/>
                </a:solidFill>
              </a:rPr>
              <a:t>,</a:t>
            </a:r>
            <a:r>
              <a:rPr lang="ru-RU" sz="2000" b="1" dirty="0">
                <a:solidFill>
                  <a:schemeClr val="tx2"/>
                </a:solidFill>
              </a:rPr>
              <a:t/>
            </a:r>
            <a:br>
              <a:rPr lang="ru-RU" sz="2000" b="1" dirty="0">
                <a:solidFill>
                  <a:schemeClr val="tx2"/>
                </a:solidFill>
              </a:rPr>
            </a:br>
            <a:r>
              <a:rPr lang="ru-RU" sz="2000" b="1" dirty="0">
                <a:solidFill>
                  <a:schemeClr val="tx2"/>
                </a:solidFill>
              </a:rPr>
              <a:t>Без неё один лишь смех</a:t>
            </a:r>
            <a:r>
              <a:rPr lang="ru-RU" b="1" dirty="0">
                <a:solidFill>
                  <a:schemeClr val="tx2"/>
                </a:solidFill>
              </a:rPr>
              <a:t>.</a:t>
            </a:r>
            <a:br>
              <a:rPr lang="ru-RU" b="1" dirty="0">
                <a:solidFill>
                  <a:schemeClr val="tx2"/>
                </a:solidFill>
              </a:rPr>
            </a:b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85918" y="5429264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А. Тесленко</a:t>
            </a: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6" name="Рисунок 5" descr="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7619" y="2500306"/>
            <a:ext cx="3887997" cy="2928958"/>
          </a:xfrm>
          <a:prstGeom prst="rect">
            <a:avLst/>
          </a:prstGeom>
        </p:spPr>
      </p:pic>
      <p:pic>
        <p:nvPicPr>
          <p:cNvPr id="7" name="Рисунок 6" descr="DS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9058" y="2357430"/>
            <a:ext cx="3429019" cy="3429019"/>
          </a:xfrm>
          <a:prstGeom prst="rect">
            <a:avLst/>
          </a:prstGeom>
        </p:spPr>
      </p:pic>
      <p:pic>
        <p:nvPicPr>
          <p:cNvPr id="8" name="Рисунок 7" descr="1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4744" y="2285992"/>
            <a:ext cx="3595708" cy="3852544"/>
          </a:xfrm>
          <a:prstGeom prst="rect">
            <a:avLst/>
          </a:prstGeom>
        </p:spPr>
      </p:pic>
      <p:pic>
        <p:nvPicPr>
          <p:cNvPr id="9" name="Рисунок 8" descr="13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86182" y="2214554"/>
            <a:ext cx="5000660" cy="3929090"/>
          </a:xfrm>
          <a:prstGeom prst="rect">
            <a:avLst/>
          </a:prstGeom>
        </p:spPr>
      </p:pic>
      <p:pic>
        <p:nvPicPr>
          <p:cNvPr id="10" name="Рисунок 9" descr="IJKJNK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43372" y="2214554"/>
            <a:ext cx="4357713" cy="4357713"/>
          </a:xfrm>
          <a:prstGeom prst="rect">
            <a:avLst/>
          </a:prstGeom>
        </p:spPr>
      </p:pic>
      <p:pic>
        <p:nvPicPr>
          <p:cNvPr id="11" name="Рисунок 10" descr="JBJN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57620" y="2228376"/>
            <a:ext cx="4643470" cy="4358670"/>
          </a:xfrm>
          <a:prstGeom prst="rect">
            <a:avLst/>
          </a:prstGeom>
        </p:spPr>
      </p:pic>
      <p:pic>
        <p:nvPicPr>
          <p:cNvPr id="12" name="Рисунок 11" descr="CBDFCB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43372" y="2357426"/>
            <a:ext cx="4143404" cy="4143404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Работа в группах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4" name="Содержимое 3" descr="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643050"/>
            <a:ext cx="3429019" cy="2286013"/>
          </a:xfrm>
        </p:spPr>
      </p:pic>
      <p:pic>
        <p:nvPicPr>
          <p:cNvPr id="5" name="Рисунок 4" descr="Рисунок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4744" y="1714488"/>
            <a:ext cx="4533334" cy="4819048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Физминутка</a:t>
            </a:r>
            <a:endParaRPr lang="ru-RU" dirty="0"/>
          </a:p>
        </p:txBody>
      </p:sp>
      <p:pic>
        <p:nvPicPr>
          <p:cNvPr id="4" name="Рисунок 3" descr="Рисунок3.png">
            <a:hlinkClick r:id="rId2" action="ppaction://hlinkpres?slideindex=1&amp;slidetitle=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1670" y="1214422"/>
            <a:ext cx="5152381" cy="5247619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Работа в парах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6" name="Содержимое 5" descr="Рисунок18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5984" y="1571612"/>
            <a:ext cx="5000660" cy="4554538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Дом\Pictures\517763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643174" y="2357430"/>
            <a:ext cx="4357718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solidFill>
                  <a:srgbClr val="00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Молодцы!</a:t>
            </a:r>
          </a:p>
        </p:txBody>
      </p:sp>
      <p:pic>
        <p:nvPicPr>
          <p:cNvPr id="4" name="Содержимое 3" descr="188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428828" cy="321471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le_20110626092925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портфолио</Template>
  <TotalTime>73</TotalTime>
  <Words>18</Words>
  <Application>Microsoft Office PowerPoint</Application>
  <PresentationFormat>Экран (4:3)</PresentationFormat>
  <Paragraphs>11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file_20110626092925</vt:lpstr>
      <vt:lpstr>Урок первокласснику</vt:lpstr>
      <vt:lpstr>Знаете ли вы?</vt:lpstr>
      <vt:lpstr>Слайд 3</vt:lpstr>
      <vt:lpstr>Работа в группах</vt:lpstr>
      <vt:lpstr>Физминутка</vt:lpstr>
      <vt:lpstr>Работа в парах</vt:lpstr>
      <vt:lpstr>Слайд 7</vt:lpstr>
    </vt:vector>
  </TitlesOfParts>
  <Company>WORKGROUP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первокласснику</dc:title>
  <dc:creator>UserXP</dc:creator>
  <cp:lastModifiedBy>UserXP</cp:lastModifiedBy>
  <cp:revision>9</cp:revision>
  <dcterms:created xsi:type="dcterms:W3CDTF">2012-04-05T10:51:24Z</dcterms:created>
  <dcterms:modified xsi:type="dcterms:W3CDTF">2012-04-05T12:05:59Z</dcterms:modified>
</cp:coreProperties>
</file>