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57" r:id="rId2"/>
    <p:sldId id="258" r:id="rId3"/>
    <p:sldId id="259" r:id="rId4"/>
    <p:sldId id="260" r:id="rId5"/>
    <p:sldId id="262" r:id="rId6"/>
    <p:sldId id="261" r:id="rId7"/>
    <p:sldId id="263" r:id="rId8"/>
    <p:sldId id="264" r:id="rId9"/>
    <p:sldId id="266"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17"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07.02.2013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gif"/><Relationship Id="rId13" Type="http://schemas.openxmlformats.org/officeDocument/2006/relationships/image" Target="../media/image17.gif"/><Relationship Id="rId3" Type="http://schemas.openxmlformats.org/officeDocument/2006/relationships/image" Target="../media/image7.gif"/><Relationship Id="rId7" Type="http://schemas.openxmlformats.org/officeDocument/2006/relationships/image" Target="../media/image11.gif"/><Relationship Id="rId12" Type="http://schemas.openxmlformats.org/officeDocument/2006/relationships/image" Target="../media/image16.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gif"/><Relationship Id="rId11" Type="http://schemas.openxmlformats.org/officeDocument/2006/relationships/image" Target="../media/image15.gif"/><Relationship Id="rId5" Type="http://schemas.openxmlformats.org/officeDocument/2006/relationships/image" Target="../media/image9.gif"/><Relationship Id="rId10" Type="http://schemas.openxmlformats.org/officeDocument/2006/relationships/image" Target="../media/image14.gif"/><Relationship Id="rId4" Type="http://schemas.openxmlformats.org/officeDocument/2006/relationships/image" Target="../media/image8.gif"/><Relationship Id="rId9" Type="http://schemas.openxmlformats.org/officeDocument/2006/relationships/image" Target="../media/image13.gif"/></Relationships>
</file>

<file path=ppt/slides/_rels/slide5.xml.rels><?xml version="1.0" encoding="UTF-8" standalone="yes"?>
<Relationships xmlns="http://schemas.openxmlformats.org/package/2006/relationships"><Relationship Id="rId8" Type="http://schemas.openxmlformats.org/officeDocument/2006/relationships/image" Target="../media/image24.gif"/><Relationship Id="rId13" Type="http://schemas.openxmlformats.org/officeDocument/2006/relationships/image" Target="../media/image29.gif"/><Relationship Id="rId3" Type="http://schemas.openxmlformats.org/officeDocument/2006/relationships/image" Target="../media/image19.gif"/><Relationship Id="rId7" Type="http://schemas.openxmlformats.org/officeDocument/2006/relationships/image" Target="../media/image23.gif"/><Relationship Id="rId12" Type="http://schemas.openxmlformats.org/officeDocument/2006/relationships/image" Target="../media/image28.gif"/><Relationship Id="rId2" Type="http://schemas.openxmlformats.org/officeDocument/2006/relationships/image" Target="../media/image18.gif"/><Relationship Id="rId1" Type="http://schemas.openxmlformats.org/officeDocument/2006/relationships/slideLayout" Target="../slideLayouts/slideLayout2.xml"/><Relationship Id="rId6" Type="http://schemas.openxmlformats.org/officeDocument/2006/relationships/image" Target="../media/image22.gif"/><Relationship Id="rId11" Type="http://schemas.openxmlformats.org/officeDocument/2006/relationships/image" Target="../media/image27.gif"/><Relationship Id="rId5" Type="http://schemas.openxmlformats.org/officeDocument/2006/relationships/image" Target="../media/image21.gif"/><Relationship Id="rId15" Type="http://schemas.openxmlformats.org/officeDocument/2006/relationships/image" Target="../media/image31.gif"/><Relationship Id="rId10" Type="http://schemas.openxmlformats.org/officeDocument/2006/relationships/image" Target="../media/image26.gif"/><Relationship Id="rId4" Type="http://schemas.openxmlformats.org/officeDocument/2006/relationships/image" Target="../media/image20.gif"/><Relationship Id="rId9" Type="http://schemas.openxmlformats.org/officeDocument/2006/relationships/image" Target="../media/image25.gif"/><Relationship Id="rId14" Type="http://schemas.openxmlformats.org/officeDocument/2006/relationships/image" Target="../media/image30.gif"/></Relationships>
</file>

<file path=ppt/slides/_rels/slide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686800" cy="838200"/>
          </a:xfrm>
        </p:spPr>
        <p:txBody>
          <a:bodyPr>
            <a:normAutofit fontScale="90000"/>
          </a:bodyPr>
          <a:lstStyle/>
          <a:p>
            <a:r>
              <a:rPr lang="ru-RU" dirty="0" smtClean="0"/>
              <a:t>  </a:t>
            </a:r>
            <a:r>
              <a:rPr lang="en-US" dirty="0" smtClean="0"/>
              <a:t>                 </a:t>
            </a:r>
            <a:r>
              <a:rPr lang="ru-RU" dirty="0" smtClean="0"/>
              <a:t>   </a:t>
            </a:r>
            <a:r>
              <a:rPr lang="en-US" sz="7200" dirty="0" smtClean="0"/>
              <a:t>I`m A FAN</a:t>
            </a:r>
            <a:endParaRPr lang="ru-RU" sz="7200" dirty="0"/>
          </a:p>
        </p:txBody>
      </p:sp>
      <p:pic>
        <p:nvPicPr>
          <p:cNvPr id="4" name="Содержимое 3" descr="rus-fans.jpg"/>
          <p:cNvPicPr>
            <a:picLocks noGrp="1" noChangeAspect="1"/>
          </p:cNvPicPr>
          <p:nvPr>
            <p:ph idx="1"/>
          </p:nvPr>
        </p:nvPicPr>
        <p:blipFill>
          <a:blip r:embed="rId2" cstate="print"/>
          <a:stretch>
            <a:fillRect/>
          </a:stretch>
        </p:blipFill>
        <p:spPr>
          <a:xfrm>
            <a:off x="1790700" y="1912144"/>
            <a:ext cx="5715000" cy="3810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323528" y="5805264"/>
            <a:ext cx="8496944" cy="830997"/>
          </a:xfrm>
          <a:prstGeom prst="rect">
            <a:avLst/>
          </a:prstGeom>
          <a:noFill/>
        </p:spPr>
        <p:txBody>
          <a:bodyPr wrap="square" rtlCol="0">
            <a:spAutoFit/>
          </a:bodyPr>
          <a:lstStyle/>
          <a:p>
            <a:r>
              <a:rPr lang="en-US" sz="2400" dirty="0" smtClean="0"/>
              <a:t>People from all over the world come to see our unforgettable </a:t>
            </a:r>
            <a:r>
              <a:rPr lang="en-US" sz="2400" dirty="0" err="1" smtClean="0"/>
              <a:t>perfomance</a:t>
            </a:r>
            <a:r>
              <a:rPr lang="en-US" sz="2400" dirty="0" smtClean="0"/>
              <a:t>.</a:t>
            </a:r>
            <a:endParaRPr lang="ru-RU" sz="2400"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88640"/>
            <a:ext cx="8280920" cy="1938992"/>
          </a:xfrm>
          <a:prstGeom prst="rect">
            <a:avLst/>
          </a:prstGeom>
          <a:noFill/>
        </p:spPr>
        <p:txBody>
          <a:bodyPr wrap="square" rtlCol="0">
            <a:spAutoFit/>
          </a:bodyPr>
          <a:lstStyle/>
          <a:p>
            <a:r>
              <a:rPr lang="en-US" sz="2400" dirty="0" smtClean="0"/>
              <a:t>My greatest  wish for all sportsmen is to win  gold medals. We must try our chance to win. Russia is famous for great sportsmen. I hope we will prove that our Russian team is strong and independent. I believe Russia will be the first and have a great success. </a:t>
            </a:r>
            <a:endParaRPr lang="ru-RU" sz="2400" dirty="0"/>
          </a:p>
        </p:txBody>
      </p:sp>
      <p:pic>
        <p:nvPicPr>
          <p:cNvPr id="2" name="Рисунок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298066" y="2348880"/>
            <a:ext cx="6619875" cy="440055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d15_original.jpg"/>
          <p:cNvPicPr>
            <a:picLocks noGrp="1" noChangeAspect="1"/>
          </p:cNvPicPr>
          <p:nvPr>
            <p:ph idx="1"/>
          </p:nvPr>
        </p:nvPicPr>
        <p:blipFill>
          <a:blip r:embed="rId2" cstate="print"/>
          <a:stretch>
            <a:fillRect/>
          </a:stretch>
        </p:blipFill>
        <p:spPr>
          <a:xfrm>
            <a:off x="838200" y="1674019"/>
            <a:ext cx="7620000" cy="4286250"/>
          </a:xfrm>
          <a:prstGeom prst="rect">
            <a:avLst/>
          </a:prstGeom>
          <a:ln w="228600" cap="sq" cmpd="thickThin">
            <a:solidFill>
              <a:srgbClr val="000000"/>
            </a:solidFill>
            <a:prstDash val="solid"/>
            <a:miter lim="800000"/>
          </a:ln>
          <a:effectLst>
            <a:innerShdw blurRad="76200">
              <a:srgbClr val="000000"/>
            </a:innerShdw>
          </a:effectLst>
        </p:spPr>
      </p:pic>
      <p:sp>
        <p:nvSpPr>
          <p:cNvPr id="5" name="TextBox 4"/>
          <p:cNvSpPr txBox="1"/>
          <p:nvPr/>
        </p:nvSpPr>
        <p:spPr>
          <a:xfrm>
            <a:off x="431032" y="0"/>
            <a:ext cx="8712968" cy="1569660"/>
          </a:xfrm>
          <a:prstGeom prst="rect">
            <a:avLst/>
          </a:prstGeom>
          <a:noFill/>
        </p:spPr>
        <p:txBody>
          <a:bodyPr wrap="square" rtlCol="0">
            <a:spAutoFit/>
          </a:bodyPr>
          <a:lstStyle/>
          <a:p>
            <a:r>
              <a:rPr lang="en-US" sz="3200" dirty="0" smtClean="0"/>
              <a:t>The 27</a:t>
            </a:r>
            <a:r>
              <a:rPr lang="en-US" sz="3200" baseline="30000" dirty="0" smtClean="0"/>
              <a:t>th</a:t>
            </a:r>
            <a:r>
              <a:rPr lang="en-US" sz="3200" dirty="0" smtClean="0"/>
              <a:t> summer </a:t>
            </a:r>
            <a:r>
              <a:rPr lang="en-US" sz="3200" dirty="0" err="1" smtClean="0"/>
              <a:t>Universiade</a:t>
            </a:r>
            <a:r>
              <a:rPr lang="en-US" sz="3200" dirty="0" smtClean="0"/>
              <a:t> will be in Kazan in 2013</a:t>
            </a:r>
          </a:p>
          <a:p>
            <a:r>
              <a:rPr lang="en-US" sz="3200" dirty="0" smtClean="0"/>
              <a:t>The motto of </a:t>
            </a:r>
            <a:r>
              <a:rPr lang="en-US" sz="3200" dirty="0" err="1" smtClean="0"/>
              <a:t>Universiade</a:t>
            </a:r>
            <a:r>
              <a:rPr lang="en-US" sz="3200" dirty="0" smtClean="0"/>
              <a:t> – ”U are the world”</a:t>
            </a:r>
            <a:endParaRPr lang="ru-RU" sz="3200" dirty="0"/>
          </a:p>
        </p:txBody>
      </p:sp>
      <p:sp>
        <p:nvSpPr>
          <p:cNvPr id="8" name="TextBox 7"/>
          <p:cNvSpPr txBox="1"/>
          <p:nvPr/>
        </p:nvSpPr>
        <p:spPr>
          <a:xfrm>
            <a:off x="395536" y="6237312"/>
            <a:ext cx="8424936" cy="461665"/>
          </a:xfrm>
          <a:prstGeom prst="rect">
            <a:avLst/>
          </a:prstGeom>
          <a:noFill/>
        </p:spPr>
        <p:txBody>
          <a:bodyPr wrap="square" rtlCol="0">
            <a:spAutoFit/>
          </a:bodyPr>
          <a:lstStyle/>
          <a:p>
            <a:r>
              <a:rPr lang="en-US" sz="2400" dirty="0" smtClean="0"/>
              <a:t>                      It will take place in the Olympic village</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5524.jpg"/>
          <p:cNvPicPr>
            <a:picLocks noGrp="1" noChangeAspect="1"/>
          </p:cNvPicPr>
          <p:nvPr>
            <p:ph idx="1"/>
          </p:nvPr>
        </p:nvPicPr>
        <p:blipFill>
          <a:blip r:embed="rId2" cstate="print"/>
          <a:stretch>
            <a:fillRect/>
          </a:stretch>
        </p:blipFill>
        <p:spPr>
          <a:xfrm>
            <a:off x="1619672" y="2420888"/>
            <a:ext cx="6098949" cy="4090987"/>
          </a:xfrm>
          <a:prstGeom prst="rect">
            <a:avLst/>
          </a:prstGeom>
          <a:ln>
            <a:noFill/>
          </a:ln>
          <a:effectLst>
            <a:softEdge rad="112500"/>
          </a:effectLst>
        </p:spPr>
      </p:pic>
      <p:sp>
        <p:nvSpPr>
          <p:cNvPr id="4" name="TextBox 3"/>
          <p:cNvSpPr txBox="1"/>
          <p:nvPr/>
        </p:nvSpPr>
        <p:spPr>
          <a:xfrm>
            <a:off x="395536" y="260648"/>
            <a:ext cx="8352928" cy="1938992"/>
          </a:xfrm>
          <a:prstGeom prst="rect">
            <a:avLst/>
          </a:prstGeom>
          <a:noFill/>
        </p:spPr>
        <p:txBody>
          <a:bodyPr wrap="square" rtlCol="0">
            <a:spAutoFit/>
          </a:bodyPr>
          <a:lstStyle/>
          <a:p>
            <a:r>
              <a:rPr lang="en-US" sz="2400" dirty="0" smtClean="0"/>
              <a:t>Almost 10000 athletes from 170 countries will participate in 27 different sports.</a:t>
            </a:r>
          </a:p>
          <a:p>
            <a:r>
              <a:rPr lang="en-US" sz="2400" dirty="0" smtClean="0"/>
              <a:t>There will be 13 compulsory sports and 14 optional sports. They are included into the sports and physical culture </a:t>
            </a:r>
            <a:r>
              <a:rPr lang="en-US" sz="2400" dirty="0" err="1" smtClean="0"/>
              <a:t>programmes</a:t>
            </a:r>
            <a:r>
              <a:rPr lang="en-US" sz="2400" dirty="0" smtClean="0"/>
              <a:t> of many countries.</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t>             COMPULSORY SPORTS</a:t>
            </a:r>
            <a:endParaRPr lang="ru-RU" dirty="0"/>
          </a:p>
        </p:txBody>
      </p:sp>
      <p:pic>
        <p:nvPicPr>
          <p:cNvPr id="7" name="Рисунок 6" descr="sports-uni-110x85-at-46add1c446ac4f45d2e4d01ea765d46d.gif"/>
          <p:cNvPicPr>
            <a:picLocks noChangeAspect="1"/>
          </p:cNvPicPr>
          <p:nvPr/>
        </p:nvPicPr>
        <p:blipFill>
          <a:blip r:embed="rId2" cstate="print"/>
          <a:stretch>
            <a:fillRect/>
          </a:stretch>
        </p:blipFill>
        <p:spPr>
          <a:xfrm>
            <a:off x="179512" y="1628800"/>
            <a:ext cx="1397802" cy="1080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sports-uni-110x85-bk-6eb26ca6c3a7384da5be79e5f2aa9462.gif"/>
          <p:cNvPicPr>
            <a:picLocks noChangeAspect="1"/>
          </p:cNvPicPr>
          <p:nvPr/>
        </p:nvPicPr>
        <p:blipFill>
          <a:blip r:embed="rId3" cstate="print"/>
          <a:stretch>
            <a:fillRect/>
          </a:stretch>
        </p:blipFill>
        <p:spPr>
          <a:xfrm>
            <a:off x="1907704" y="1628800"/>
            <a:ext cx="1397802" cy="1080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sports-uni-110x85-fb-d8dc23fc03c678331683594cf129b476.gif"/>
          <p:cNvPicPr>
            <a:picLocks noChangeAspect="1"/>
          </p:cNvPicPr>
          <p:nvPr/>
        </p:nvPicPr>
        <p:blipFill>
          <a:blip r:embed="rId4" cstate="print"/>
          <a:stretch>
            <a:fillRect/>
          </a:stretch>
        </p:blipFill>
        <p:spPr>
          <a:xfrm>
            <a:off x="3635896" y="1628800"/>
            <a:ext cx="1397803" cy="1080120"/>
          </a:xfrm>
          <a:prstGeom prst="rect">
            <a:avLst/>
          </a:prstGeom>
        </p:spPr>
      </p:pic>
      <p:pic>
        <p:nvPicPr>
          <p:cNvPr id="10" name="Рисунок 9" descr="sports-uni-110x85-ga-aba388c8e6754b4d0b511871511b4c79.gif"/>
          <p:cNvPicPr>
            <a:picLocks noChangeAspect="1"/>
          </p:cNvPicPr>
          <p:nvPr/>
        </p:nvPicPr>
        <p:blipFill>
          <a:blip r:embed="rId5" cstate="print"/>
          <a:stretch>
            <a:fillRect/>
          </a:stretch>
        </p:blipFill>
        <p:spPr>
          <a:xfrm>
            <a:off x="1907704" y="3501008"/>
            <a:ext cx="1397802" cy="1080120"/>
          </a:xfrm>
          <a:prstGeom prst="rect">
            <a:avLst/>
          </a:prstGeom>
        </p:spPr>
      </p:pic>
      <p:pic>
        <p:nvPicPr>
          <p:cNvPr id="11" name="Рисунок 10" descr="sports-uni-110x85-ju-d6f8ed0f0c1ca750c6982f085d24320c.gif"/>
          <p:cNvPicPr>
            <a:picLocks noChangeAspect="1"/>
          </p:cNvPicPr>
          <p:nvPr/>
        </p:nvPicPr>
        <p:blipFill>
          <a:blip r:embed="rId6" cstate="print"/>
          <a:stretch>
            <a:fillRect/>
          </a:stretch>
        </p:blipFill>
        <p:spPr>
          <a:xfrm>
            <a:off x="5580112" y="1628800"/>
            <a:ext cx="1397802" cy="1080120"/>
          </a:xfrm>
          <a:prstGeom prst="rect">
            <a:avLst/>
          </a:prstGeom>
        </p:spPr>
      </p:pic>
      <p:pic>
        <p:nvPicPr>
          <p:cNvPr id="12" name="Рисунок 11" descr="sports-uni-110x85-sw-49b76d44c75250f18837388c074aff96.gif"/>
          <p:cNvPicPr>
            <a:picLocks noChangeAspect="1"/>
          </p:cNvPicPr>
          <p:nvPr/>
        </p:nvPicPr>
        <p:blipFill>
          <a:blip r:embed="rId7" cstate="print"/>
          <a:stretch>
            <a:fillRect/>
          </a:stretch>
        </p:blipFill>
        <p:spPr>
          <a:xfrm>
            <a:off x="7452320" y="1628800"/>
            <a:ext cx="1397802" cy="1080120"/>
          </a:xfrm>
          <a:prstGeom prst="rect">
            <a:avLst/>
          </a:prstGeom>
        </p:spPr>
      </p:pic>
      <p:pic>
        <p:nvPicPr>
          <p:cNvPr id="13" name="Рисунок 12" descr="sports-uni-110x85-te-f1532fc3ade3313c2e6d64ee02ca930b.gif"/>
          <p:cNvPicPr>
            <a:picLocks noChangeAspect="1"/>
          </p:cNvPicPr>
          <p:nvPr/>
        </p:nvPicPr>
        <p:blipFill>
          <a:blip r:embed="rId8" cstate="print"/>
          <a:stretch>
            <a:fillRect/>
          </a:stretch>
        </p:blipFill>
        <p:spPr>
          <a:xfrm>
            <a:off x="179512" y="3501008"/>
            <a:ext cx="1397803" cy="1080120"/>
          </a:xfrm>
          <a:prstGeom prst="rect">
            <a:avLst/>
          </a:prstGeom>
        </p:spPr>
      </p:pic>
      <p:pic>
        <p:nvPicPr>
          <p:cNvPr id="14" name="Рисунок 13" descr="sports-uni-110x85-vo-57a10e3b47e89dfcde25fbf4e7ff3d4f.gif"/>
          <p:cNvPicPr>
            <a:picLocks noChangeAspect="1"/>
          </p:cNvPicPr>
          <p:nvPr/>
        </p:nvPicPr>
        <p:blipFill>
          <a:blip r:embed="rId9" cstate="print"/>
          <a:stretch>
            <a:fillRect/>
          </a:stretch>
        </p:blipFill>
        <p:spPr>
          <a:xfrm>
            <a:off x="2555776" y="5229200"/>
            <a:ext cx="1397802" cy="1080120"/>
          </a:xfrm>
          <a:prstGeom prst="rect">
            <a:avLst/>
          </a:prstGeom>
        </p:spPr>
      </p:pic>
      <p:pic>
        <p:nvPicPr>
          <p:cNvPr id="15" name="Рисунок 14" descr="sports-uni-110x85-dv-64c38f0f5484d5223bf52b401b4de6b3.gif"/>
          <p:cNvPicPr>
            <a:picLocks noChangeAspect="1"/>
          </p:cNvPicPr>
          <p:nvPr/>
        </p:nvPicPr>
        <p:blipFill>
          <a:blip r:embed="rId10" cstate="print"/>
          <a:stretch>
            <a:fillRect/>
          </a:stretch>
        </p:blipFill>
        <p:spPr>
          <a:xfrm>
            <a:off x="7452320" y="3501008"/>
            <a:ext cx="1397802" cy="1080120"/>
          </a:xfrm>
          <a:prstGeom prst="rect">
            <a:avLst/>
          </a:prstGeom>
        </p:spPr>
      </p:pic>
      <p:pic>
        <p:nvPicPr>
          <p:cNvPr id="16" name="Рисунок 15" descr="sports-uni-110x85-fe-686553d8f9f0f24c44be154cdcd142e5.gif"/>
          <p:cNvPicPr>
            <a:picLocks noChangeAspect="1"/>
          </p:cNvPicPr>
          <p:nvPr/>
        </p:nvPicPr>
        <p:blipFill>
          <a:blip r:embed="rId11" cstate="print"/>
          <a:stretch>
            <a:fillRect/>
          </a:stretch>
        </p:blipFill>
        <p:spPr>
          <a:xfrm>
            <a:off x="5724128" y="3501008"/>
            <a:ext cx="1397802" cy="1080120"/>
          </a:xfrm>
          <a:prstGeom prst="rect">
            <a:avLst/>
          </a:prstGeom>
        </p:spPr>
      </p:pic>
      <p:pic>
        <p:nvPicPr>
          <p:cNvPr id="17" name="Рисунок 16" descr="sports-uni-110x85-gr-ea3aeac5e596515ed0eacb876be075b2.gif"/>
          <p:cNvPicPr>
            <a:picLocks noChangeAspect="1"/>
          </p:cNvPicPr>
          <p:nvPr/>
        </p:nvPicPr>
        <p:blipFill>
          <a:blip r:embed="rId12" cstate="print"/>
          <a:stretch>
            <a:fillRect/>
          </a:stretch>
        </p:blipFill>
        <p:spPr>
          <a:xfrm>
            <a:off x="4716016" y="5229200"/>
            <a:ext cx="1397802" cy="1080120"/>
          </a:xfrm>
          <a:prstGeom prst="rect">
            <a:avLst/>
          </a:prstGeom>
        </p:spPr>
      </p:pic>
      <p:pic>
        <p:nvPicPr>
          <p:cNvPr id="18" name="Рисунок 17" descr="sports-uni-110x85-wp-290237eb4ff3fa2f50196eb102b75c4c.gif"/>
          <p:cNvPicPr>
            <a:picLocks noChangeAspect="1"/>
          </p:cNvPicPr>
          <p:nvPr/>
        </p:nvPicPr>
        <p:blipFill>
          <a:blip r:embed="rId13" cstate="print"/>
          <a:stretch>
            <a:fillRect/>
          </a:stretch>
        </p:blipFill>
        <p:spPr>
          <a:xfrm>
            <a:off x="3779912" y="3501008"/>
            <a:ext cx="1397802" cy="1080120"/>
          </a:xfrm>
          <a:prstGeom prst="rect">
            <a:avLst/>
          </a:prstGeom>
        </p:spPr>
      </p:pic>
      <p:sp>
        <p:nvSpPr>
          <p:cNvPr id="20" name="TextBox 19"/>
          <p:cNvSpPr txBox="1"/>
          <p:nvPr/>
        </p:nvSpPr>
        <p:spPr>
          <a:xfrm>
            <a:off x="1907704" y="2780928"/>
            <a:ext cx="1368152" cy="369332"/>
          </a:xfrm>
          <a:prstGeom prst="rect">
            <a:avLst/>
          </a:prstGeom>
          <a:noFill/>
        </p:spPr>
        <p:txBody>
          <a:bodyPr wrap="square" rtlCol="0">
            <a:spAutoFit/>
          </a:bodyPr>
          <a:lstStyle/>
          <a:p>
            <a:r>
              <a:rPr lang="en-US" dirty="0" smtClean="0"/>
              <a:t>Basketball</a:t>
            </a:r>
            <a:endParaRPr lang="ru-RU" dirty="0"/>
          </a:p>
        </p:txBody>
      </p:sp>
      <p:sp>
        <p:nvSpPr>
          <p:cNvPr id="21" name="TextBox 20"/>
          <p:cNvSpPr txBox="1"/>
          <p:nvPr/>
        </p:nvSpPr>
        <p:spPr>
          <a:xfrm>
            <a:off x="3851920" y="2780928"/>
            <a:ext cx="1368152" cy="369332"/>
          </a:xfrm>
          <a:prstGeom prst="rect">
            <a:avLst/>
          </a:prstGeom>
          <a:noFill/>
        </p:spPr>
        <p:txBody>
          <a:bodyPr wrap="square" rtlCol="0">
            <a:spAutoFit/>
          </a:bodyPr>
          <a:lstStyle/>
          <a:p>
            <a:r>
              <a:rPr lang="en-US" dirty="0" smtClean="0"/>
              <a:t>Football</a:t>
            </a:r>
            <a:endParaRPr lang="ru-RU" dirty="0"/>
          </a:p>
        </p:txBody>
      </p:sp>
      <p:sp>
        <p:nvSpPr>
          <p:cNvPr id="22" name="TextBox 21"/>
          <p:cNvSpPr txBox="1"/>
          <p:nvPr/>
        </p:nvSpPr>
        <p:spPr>
          <a:xfrm>
            <a:off x="5940152" y="2780928"/>
            <a:ext cx="1080120" cy="369332"/>
          </a:xfrm>
          <a:prstGeom prst="rect">
            <a:avLst/>
          </a:prstGeom>
          <a:noFill/>
        </p:spPr>
        <p:txBody>
          <a:bodyPr wrap="square" rtlCol="0">
            <a:spAutoFit/>
          </a:bodyPr>
          <a:lstStyle/>
          <a:p>
            <a:r>
              <a:rPr lang="en-US" dirty="0" smtClean="0"/>
              <a:t>Judo</a:t>
            </a:r>
            <a:endParaRPr lang="ru-RU" dirty="0"/>
          </a:p>
        </p:txBody>
      </p:sp>
      <p:sp>
        <p:nvSpPr>
          <p:cNvPr id="23" name="TextBox 22"/>
          <p:cNvSpPr txBox="1"/>
          <p:nvPr/>
        </p:nvSpPr>
        <p:spPr>
          <a:xfrm>
            <a:off x="7596336" y="2780928"/>
            <a:ext cx="1296144" cy="369332"/>
          </a:xfrm>
          <a:prstGeom prst="rect">
            <a:avLst/>
          </a:prstGeom>
          <a:noFill/>
        </p:spPr>
        <p:txBody>
          <a:bodyPr wrap="square" rtlCol="0">
            <a:spAutoFit/>
          </a:bodyPr>
          <a:lstStyle/>
          <a:p>
            <a:r>
              <a:rPr lang="en-US" dirty="0" smtClean="0"/>
              <a:t>Swimming</a:t>
            </a:r>
            <a:endParaRPr lang="ru-RU" dirty="0"/>
          </a:p>
        </p:txBody>
      </p:sp>
      <p:sp>
        <p:nvSpPr>
          <p:cNvPr id="24" name="TextBox 23"/>
          <p:cNvSpPr txBox="1"/>
          <p:nvPr/>
        </p:nvSpPr>
        <p:spPr>
          <a:xfrm>
            <a:off x="395536" y="4653136"/>
            <a:ext cx="1008112" cy="369332"/>
          </a:xfrm>
          <a:prstGeom prst="rect">
            <a:avLst/>
          </a:prstGeom>
          <a:noFill/>
        </p:spPr>
        <p:txBody>
          <a:bodyPr wrap="square" rtlCol="0">
            <a:spAutoFit/>
          </a:bodyPr>
          <a:lstStyle/>
          <a:p>
            <a:r>
              <a:rPr lang="en-US" dirty="0" smtClean="0"/>
              <a:t>Tennis</a:t>
            </a:r>
            <a:endParaRPr lang="ru-RU" dirty="0"/>
          </a:p>
        </p:txBody>
      </p:sp>
      <p:sp>
        <p:nvSpPr>
          <p:cNvPr id="25" name="TextBox 24"/>
          <p:cNvSpPr txBox="1"/>
          <p:nvPr/>
        </p:nvSpPr>
        <p:spPr>
          <a:xfrm>
            <a:off x="7703840" y="4653136"/>
            <a:ext cx="1440160" cy="369332"/>
          </a:xfrm>
          <a:prstGeom prst="rect">
            <a:avLst/>
          </a:prstGeom>
          <a:noFill/>
        </p:spPr>
        <p:txBody>
          <a:bodyPr wrap="square" rtlCol="0">
            <a:spAutoFit/>
          </a:bodyPr>
          <a:lstStyle/>
          <a:p>
            <a:r>
              <a:rPr lang="en-US" dirty="0" smtClean="0"/>
              <a:t>Diving</a:t>
            </a:r>
            <a:endParaRPr lang="ru-RU" dirty="0"/>
          </a:p>
        </p:txBody>
      </p:sp>
      <p:sp>
        <p:nvSpPr>
          <p:cNvPr id="26" name="TextBox 25"/>
          <p:cNvSpPr txBox="1"/>
          <p:nvPr/>
        </p:nvSpPr>
        <p:spPr>
          <a:xfrm>
            <a:off x="3851920" y="4581128"/>
            <a:ext cx="1224136" cy="369332"/>
          </a:xfrm>
          <a:prstGeom prst="rect">
            <a:avLst/>
          </a:prstGeom>
          <a:noFill/>
        </p:spPr>
        <p:txBody>
          <a:bodyPr wrap="square" rtlCol="0">
            <a:spAutoFit/>
          </a:bodyPr>
          <a:lstStyle/>
          <a:p>
            <a:r>
              <a:rPr lang="en-US" dirty="0" smtClean="0"/>
              <a:t>Water polo</a:t>
            </a:r>
            <a:endParaRPr lang="ru-RU" dirty="0"/>
          </a:p>
        </p:txBody>
      </p:sp>
      <p:sp>
        <p:nvSpPr>
          <p:cNvPr id="27" name="TextBox 26"/>
          <p:cNvSpPr txBox="1"/>
          <p:nvPr/>
        </p:nvSpPr>
        <p:spPr>
          <a:xfrm>
            <a:off x="5868144" y="4581128"/>
            <a:ext cx="1368152" cy="369332"/>
          </a:xfrm>
          <a:prstGeom prst="rect">
            <a:avLst/>
          </a:prstGeom>
          <a:noFill/>
        </p:spPr>
        <p:txBody>
          <a:bodyPr wrap="square" rtlCol="0">
            <a:spAutoFit/>
          </a:bodyPr>
          <a:lstStyle/>
          <a:p>
            <a:r>
              <a:rPr lang="en-US" dirty="0" smtClean="0"/>
              <a:t>Fencing</a:t>
            </a:r>
            <a:endParaRPr lang="ru-RU" dirty="0"/>
          </a:p>
        </p:txBody>
      </p:sp>
      <p:sp>
        <p:nvSpPr>
          <p:cNvPr id="28" name="TextBox 27"/>
          <p:cNvSpPr txBox="1"/>
          <p:nvPr/>
        </p:nvSpPr>
        <p:spPr>
          <a:xfrm>
            <a:off x="1691680" y="4581128"/>
            <a:ext cx="1944216" cy="369332"/>
          </a:xfrm>
          <a:prstGeom prst="rect">
            <a:avLst/>
          </a:prstGeom>
          <a:noFill/>
        </p:spPr>
        <p:txBody>
          <a:bodyPr wrap="square" rtlCol="0">
            <a:spAutoFit/>
          </a:bodyPr>
          <a:lstStyle/>
          <a:p>
            <a:r>
              <a:rPr lang="en-US" dirty="0" smtClean="0"/>
              <a:t>Sport  gymnastics</a:t>
            </a:r>
            <a:endParaRPr lang="ru-RU" dirty="0"/>
          </a:p>
        </p:txBody>
      </p:sp>
      <p:sp>
        <p:nvSpPr>
          <p:cNvPr id="29" name="TextBox 28"/>
          <p:cNvSpPr txBox="1"/>
          <p:nvPr/>
        </p:nvSpPr>
        <p:spPr>
          <a:xfrm>
            <a:off x="2627784" y="6309320"/>
            <a:ext cx="1584176" cy="369332"/>
          </a:xfrm>
          <a:prstGeom prst="rect">
            <a:avLst/>
          </a:prstGeom>
          <a:noFill/>
        </p:spPr>
        <p:txBody>
          <a:bodyPr wrap="square" rtlCol="0">
            <a:spAutoFit/>
          </a:bodyPr>
          <a:lstStyle/>
          <a:p>
            <a:r>
              <a:rPr lang="en-US" dirty="0" smtClean="0"/>
              <a:t>Volleyball</a:t>
            </a:r>
            <a:endParaRPr lang="ru-RU" dirty="0"/>
          </a:p>
        </p:txBody>
      </p:sp>
      <p:sp>
        <p:nvSpPr>
          <p:cNvPr id="30" name="TextBox 29"/>
          <p:cNvSpPr txBox="1"/>
          <p:nvPr/>
        </p:nvSpPr>
        <p:spPr>
          <a:xfrm>
            <a:off x="4644008" y="6237312"/>
            <a:ext cx="1656184" cy="369332"/>
          </a:xfrm>
          <a:prstGeom prst="rect">
            <a:avLst/>
          </a:prstGeom>
          <a:noFill/>
        </p:spPr>
        <p:txBody>
          <a:bodyPr wrap="square" rtlCol="0">
            <a:spAutoFit/>
          </a:bodyPr>
          <a:lstStyle/>
          <a:p>
            <a:r>
              <a:rPr lang="en-US" dirty="0" smtClean="0"/>
              <a:t>Art  gymnastics</a:t>
            </a:r>
            <a:endParaRPr lang="ru-RU" dirty="0"/>
          </a:p>
        </p:txBody>
      </p:sp>
      <p:sp>
        <p:nvSpPr>
          <p:cNvPr id="31" name="TextBox 30"/>
          <p:cNvSpPr txBox="1"/>
          <p:nvPr/>
        </p:nvSpPr>
        <p:spPr>
          <a:xfrm>
            <a:off x="0" y="2708920"/>
            <a:ext cx="1907704" cy="369332"/>
          </a:xfrm>
          <a:prstGeom prst="rect">
            <a:avLst/>
          </a:prstGeom>
          <a:noFill/>
        </p:spPr>
        <p:txBody>
          <a:bodyPr wrap="square" rtlCol="0">
            <a:spAutoFit/>
          </a:bodyPr>
          <a:lstStyle/>
          <a:p>
            <a:r>
              <a:rPr lang="en-US" dirty="0" smtClean="0"/>
              <a:t>Light  athletics</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en-US" dirty="0" smtClean="0"/>
              <a:t>optional </a:t>
            </a:r>
            <a:r>
              <a:rPr lang="en-US" dirty="0"/>
              <a:t>sports</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03847" y="5102589"/>
            <a:ext cx="1422287" cy="1099040"/>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12330" y="3284984"/>
            <a:ext cx="1468438" cy="1134702"/>
          </a:xfrm>
          <a:prstGeom prst="rect">
            <a:avLst/>
          </a:prstGeo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30835" y="3284984"/>
            <a:ext cx="1465184" cy="1132188"/>
          </a:xfrm>
          <a:prstGeom prst="rect">
            <a:avLst/>
          </a:prstGeom>
        </p:spPr>
      </p:pic>
      <p:pic>
        <p:nvPicPr>
          <p:cNvPr id="7" name="Рисунок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004048" y="5102590"/>
            <a:ext cx="1422286" cy="1099039"/>
          </a:xfrm>
          <a:prstGeom prst="rect">
            <a:avLst/>
          </a:prstGeom>
        </p:spPr>
      </p:pic>
      <p:pic>
        <p:nvPicPr>
          <p:cNvPr id="8" name="Рисунок 7"/>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933647" y="5102590"/>
            <a:ext cx="1422286" cy="1099039"/>
          </a:xfrm>
          <a:prstGeom prst="rect">
            <a:avLst/>
          </a:prstGeom>
        </p:spPr>
      </p:pic>
      <p:pic>
        <p:nvPicPr>
          <p:cNvPr id="9" name="Рисунок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4063775" y="3287498"/>
            <a:ext cx="1465184" cy="1132188"/>
          </a:xfrm>
          <a:prstGeom prst="rect">
            <a:avLst/>
          </a:prstGeom>
        </p:spPr>
      </p:pic>
      <p:pic>
        <p:nvPicPr>
          <p:cNvPr id="10" name="Рисунок 9"/>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1331640" y="5102587"/>
            <a:ext cx="1422286" cy="1099039"/>
          </a:xfrm>
          <a:prstGeom prst="rect">
            <a:avLst/>
          </a:prstGeom>
        </p:spPr>
      </p:pic>
      <p:pic>
        <p:nvPicPr>
          <p:cNvPr id="11" name="Рисунок 10"/>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5822914" y="3282470"/>
            <a:ext cx="1468438" cy="1134702"/>
          </a:xfrm>
          <a:prstGeom prst="rect">
            <a:avLst/>
          </a:prstGeom>
        </p:spPr>
      </p:pic>
      <p:pic>
        <p:nvPicPr>
          <p:cNvPr id="12" name="Рисунок 11"/>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7536892" y="3282470"/>
            <a:ext cx="1465184" cy="1132188"/>
          </a:xfrm>
          <a:prstGeom prst="rect">
            <a:avLst/>
          </a:prstGeom>
        </p:spPr>
      </p:pic>
      <p:pic>
        <p:nvPicPr>
          <p:cNvPr id="13" name="Рисунок 12"/>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7536892" y="1517933"/>
            <a:ext cx="1422286" cy="1099039"/>
          </a:xfrm>
          <a:prstGeom prst="rect">
            <a:avLst/>
          </a:prstGeom>
        </p:spPr>
      </p:pic>
      <p:pic>
        <p:nvPicPr>
          <p:cNvPr id="14" name="Рисунок 13"/>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5869066" y="1522523"/>
            <a:ext cx="1422286" cy="1099039"/>
          </a:xfrm>
          <a:prstGeom prst="rect">
            <a:avLst/>
          </a:prstGeom>
        </p:spPr>
      </p:pic>
      <p:pic>
        <p:nvPicPr>
          <p:cNvPr id="15" name="Рисунок 14"/>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4063775" y="1522522"/>
            <a:ext cx="1422287" cy="1099040"/>
          </a:xfrm>
          <a:prstGeom prst="rect">
            <a:avLst/>
          </a:prstGeom>
        </p:spPr>
      </p:pic>
      <p:pic>
        <p:nvPicPr>
          <p:cNvPr id="16" name="Рисунок 15"/>
          <p:cNvPicPr>
            <a:picLocks noChangeAspect="1"/>
          </p:cNvPicPr>
          <p:nvPr/>
        </p:nvPicPr>
        <p:blipFill>
          <a:blip r:embed="rId14" cstate="print">
            <a:extLst>
              <a:ext uri="{28A0092B-C50C-407E-A947-70E740481C1C}">
                <a14:useLocalDpi xmlns="" xmlns:a14="http://schemas.microsoft.com/office/drawing/2010/main" val="0"/>
              </a:ext>
            </a:extLst>
          </a:blip>
          <a:stretch>
            <a:fillRect/>
          </a:stretch>
        </p:blipFill>
        <p:spPr>
          <a:xfrm>
            <a:off x="2212330" y="1517933"/>
            <a:ext cx="1422286" cy="1099039"/>
          </a:xfrm>
          <a:prstGeom prst="rect">
            <a:avLst/>
          </a:prstGeom>
        </p:spPr>
      </p:pic>
      <p:pic>
        <p:nvPicPr>
          <p:cNvPr id="17" name="Рисунок 16"/>
          <p:cNvPicPr>
            <a:picLocks noChangeAspect="1"/>
          </p:cNvPicPr>
          <p:nvPr/>
        </p:nvPicPr>
        <p:blipFill>
          <a:blip r:embed="rId15" cstate="print">
            <a:extLst>
              <a:ext uri="{28A0092B-C50C-407E-A947-70E740481C1C}">
                <a14:useLocalDpi xmlns="" xmlns:a14="http://schemas.microsoft.com/office/drawing/2010/main" val="0"/>
              </a:ext>
            </a:extLst>
          </a:blip>
          <a:stretch>
            <a:fillRect/>
          </a:stretch>
        </p:blipFill>
        <p:spPr>
          <a:xfrm>
            <a:off x="330835" y="1484784"/>
            <a:ext cx="1465184" cy="1132188"/>
          </a:xfrm>
          <a:prstGeom prst="rect">
            <a:avLst/>
          </a:prstGeom>
        </p:spPr>
      </p:pic>
      <p:sp>
        <p:nvSpPr>
          <p:cNvPr id="18" name="TextBox 17"/>
          <p:cNvSpPr txBox="1"/>
          <p:nvPr/>
        </p:nvSpPr>
        <p:spPr>
          <a:xfrm>
            <a:off x="6933647" y="6201629"/>
            <a:ext cx="1422286" cy="369332"/>
          </a:xfrm>
          <a:prstGeom prst="rect">
            <a:avLst/>
          </a:prstGeom>
          <a:noFill/>
        </p:spPr>
        <p:txBody>
          <a:bodyPr wrap="square" rtlCol="0">
            <a:spAutoFit/>
          </a:bodyPr>
          <a:lstStyle/>
          <a:p>
            <a:r>
              <a:rPr lang="ru-RU" dirty="0" smtClean="0"/>
              <a:t>     </a:t>
            </a:r>
            <a:r>
              <a:rPr lang="en-US" dirty="0" smtClean="0"/>
              <a:t>Chess</a:t>
            </a:r>
            <a:endParaRPr lang="ru-RU" dirty="0"/>
          </a:p>
        </p:txBody>
      </p:sp>
      <p:sp>
        <p:nvSpPr>
          <p:cNvPr id="19" name="TextBox 18"/>
          <p:cNvSpPr txBox="1"/>
          <p:nvPr/>
        </p:nvSpPr>
        <p:spPr>
          <a:xfrm>
            <a:off x="5004048" y="6201626"/>
            <a:ext cx="1422286" cy="369332"/>
          </a:xfrm>
          <a:prstGeom prst="rect">
            <a:avLst/>
          </a:prstGeom>
          <a:noFill/>
        </p:spPr>
        <p:txBody>
          <a:bodyPr wrap="square" rtlCol="0">
            <a:spAutoFit/>
          </a:bodyPr>
          <a:lstStyle/>
          <a:p>
            <a:r>
              <a:rPr lang="ru-RU" dirty="0" smtClean="0"/>
              <a:t>    </a:t>
            </a:r>
            <a:r>
              <a:rPr lang="en-US" dirty="0" smtClean="0"/>
              <a:t>Boxing</a:t>
            </a:r>
            <a:endParaRPr lang="ru-RU" dirty="0"/>
          </a:p>
        </p:txBody>
      </p:sp>
      <p:sp>
        <p:nvSpPr>
          <p:cNvPr id="20" name="TextBox 19"/>
          <p:cNvSpPr txBox="1"/>
          <p:nvPr/>
        </p:nvSpPr>
        <p:spPr>
          <a:xfrm>
            <a:off x="3203847" y="6201629"/>
            <a:ext cx="1422287" cy="369332"/>
          </a:xfrm>
          <a:prstGeom prst="rect">
            <a:avLst/>
          </a:prstGeom>
          <a:noFill/>
        </p:spPr>
        <p:txBody>
          <a:bodyPr wrap="square" rtlCol="0">
            <a:spAutoFit/>
          </a:bodyPr>
          <a:lstStyle/>
          <a:p>
            <a:r>
              <a:rPr lang="ru-RU" dirty="0" smtClean="0"/>
              <a:t> </a:t>
            </a:r>
            <a:r>
              <a:rPr lang="en-US" dirty="0" smtClean="0"/>
              <a:t>Badminton</a:t>
            </a:r>
            <a:endParaRPr lang="ru-RU" dirty="0"/>
          </a:p>
        </p:txBody>
      </p:sp>
      <p:sp>
        <p:nvSpPr>
          <p:cNvPr id="21" name="TextBox 20"/>
          <p:cNvSpPr txBox="1"/>
          <p:nvPr/>
        </p:nvSpPr>
        <p:spPr>
          <a:xfrm>
            <a:off x="1339298" y="6201629"/>
            <a:ext cx="1584175" cy="369332"/>
          </a:xfrm>
          <a:prstGeom prst="rect">
            <a:avLst/>
          </a:prstGeom>
          <a:noFill/>
        </p:spPr>
        <p:txBody>
          <a:bodyPr wrap="square" rtlCol="0">
            <a:spAutoFit/>
          </a:bodyPr>
          <a:lstStyle/>
          <a:p>
            <a:r>
              <a:rPr lang="en-US" dirty="0" smtClean="0"/>
              <a:t>Field </a:t>
            </a:r>
            <a:r>
              <a:rPr lang="en-US" dirty="0"/>
              <a:t>hockey</a:t>
            </a:r>
            <a:endParaRPr lang="ru-RU" dirty="0"/>
          </a:p>
        </p:txBody>
      </p:sp>
      <p:sp>
        <p:nvSpPr>
          <p:cNvPr id="22" name="TextBox 21"/>
          <p:cNvSpPr txBox="1"/>
          <p:nvPr/>
        </p:nvSpPr>
        <p:spPr>
          <a:xfrm>
            <a:off x="7675598" y="2616972"/>
            <a:ext cx="1283580" cy="369332"/>
          </a:xfrm>
          <a:prstGeom prst="rect">
            <a:avLst/>
          </a:prstGeom>
          <a:noFill/>
        </p:spPr>
        <p:txBody>
          <a:bodyPr wrap="square" rtlCol="0">
            <a:spAutoFit/>
          </a:bodyPr>
          <a:lstStyle/>
          <a:p>
            <a:r>
              <a:rPr lang="en-US" dirty="0" smtClean="0"/>
              <a:t>Shooting</a:t>
            </a:r>
            <a:endParaRPr lang="ru-RU" dirty="0"/>
          </a:p>
        </p:txBody>
      </p:sp>
      <p:sp>
        <p:nvSpPr>
          <p:cNvPr id="23" name="TextBox 22"/>
          <p:cNvSpPr txBox="1"/>
          <p:nvPr/>
        </p:nvSpPr>
        <p:spPr>
          <a:xfrm>
            <a:off x="7678816" y="4419686"/>
            <a:ext cx="1465184" cy="369332"/>
          </a:xfrm>
          <a:prstGeom prst="rect">
            <a:avLst/>
          </a:prstGeom>
          <a:noFill/>
        </p:spPr>
        <p:txBody>
          <a:bodyPr wrap="square" rtlCol="0">
            <a:spAutoFit/>
          </a:bodyPr>
          <a:lstStyle/>
          <a:p>
            <a:r>
              <a:rPr lang="en-US" dirty="0"/>
              <a:t>Rugby 7</a:t>
            </a:r>
            <a:endParaRPr lang="ru-RU" dirty="0"/>
          </a:p>
        </p:txBody>
      </p:sp>
      <p:sp>
        <p:nvSpPr>
          <p:cNvPr id="24" name="TextBox 23"/>
          <p:cNvSpPr txBox="1"/>
          <p:nvPr/>
        </p:nvSpPr>
        <p:spPr>
          <a:xfrm>
            <a:off x="4003609" y="2616972"/>
            <a:ext cx="2188298" cy="646331"/>
          </a:xfrm>
          <a:prstGeom prst="rect">
            <a:avLst/>
          </a:prstGeom>
          <a:noFill/>
        </p:spPr>
        <p:txBody>
          <a:bodyPr wrap="square" rtlCol="0">
            <a:spAutoFit/>
          </a:bodyPr>
          <a:lstStyle/>
          <a:p>
            <a:r>
              <a:rPr lang="en-US" dirty="0" smtClean="0"/>
              <a:t>Synchronized </a:t>
            </a:r>
            <a:r>
              <a:rPr lang="en-US" dirty="0"/>
              <a:t>swimming</a:t>
            </a:r>
            <a:endParaRPr lang="ru-RU" dirty="0"/>
          </a:p>
        </p:txBody>
      </p:sp>
      <p:sp>
        <p:nvSpPr>
          <p:cNvPr id="25" name="TextBox 24"/>
          <p:cNvSpPr txBox="1"/>
          <p:nvPr/>
        </p:nvSpPr>
        <p:spPr>
          <a:xfrm>
            <a:off x="6036838" y="4414658"/>
            <a:ext cx="1468438" cy="369332"/>
          </a:xfrm>
          <a:prstGeom prst="rect">
            <a:avLst/>
          </a:prstGeom>
          <a:noFill/>
        </p:spPr>
        <p:txBody>
          <a:bodyPr wrap="square" rtlCol="0">
            <a:spAutoFit/>
          </a:bodyPr>
          <a:lstStyle/>
          <a:p>
            <a:r>
              <a:rPr lang="en-US" dirty="0" smtClean="0"/>
              <a:t>Rowing</a:t>
            </a:r>
            <a:endParaRPr lang="ru-RU" dirty="0"/>
          </a:p>
        </p:txBody>
      </p:sp>
      <p:sp>
        <p:nvSpPr>
          <p:cNvPr id="26" name="TextBox 25"/>
          <p:cNvSpPr txBox="1"/>
          <p:nvPr/>
        </p:nvSpPr>
        <p:spPr>
          <a:xfrm>
            <a:off x="3961142" y="4419686"/>
            <a:ext cx="1907924" cy="369332"/>
          </a:xfrm>
          <a:prstGeom prst="rect">
            <a:avLst/>
          </a:prstGeom>
          <a:noFill/>
        </p:spPr>
        <p:txBody>
          <a:bodyPr wrap="square" rtlCol="0">
            <a:spAutoFit/>
          </a:bodyPr>
          <a:lstStyle/>
          <a:p>
            <a:r>
              <a:rPr lang="en-US" dirty="0" smtClean="0"/>
              <a:t>Kayak </a:t>
            </a:r>
            <a:r>
              <a:rPr lang="en-US" dirty="0"/>
              <a:t>and canoe</a:t>
            </a:r>
            <a:endParaRPr lang="ru-RU" dirty="0"/>
          </a:p>
        </p:txBody>
      </p:sp>
      <p:sp>
        <p:nvSpPr>
          <p:cNvPr id="27" name="TextBox 26"/>
          <p:cNvSpPr txBox="1"/>
          <p:nvPr/>
        </p:nvSpPr>
        <p:spPr>
          <a:xfrm>
            <a:off x="6036838" y="2616972"/>
            <a:ext cx="1422286" cy="369332"/>
          </a:xfrm>
          <a:prstGeom prst="rect">
            <a:avLst/>
          </a:prstGeom>
          <a:noFill/>
        </p:spPr>
        <p:txBody>
          <a:bodyPr wrap="square" rtlCol="0">
            <a:spAutoFit/>
          </a:bodyPr>
          <a:lstStyle/>
          <a:p>
            <a:r>
              <a:rPr lang="en-US" dirty="0" err="1" smtClean="0"/>
              <a:t>Sambo</a:t>
            </a:r>
            <a:endParaRPr lang="ru-RU" dirty="0"/>
          </a:p>
        </p:txBody>
      </p:sp>
      <p:sp>
        <p:nvSpPr>
          <p:cNvPr id="28" name="TextBox 27"/>
          <p:cNvSpPr txBox="1"/>
          <p:nvPr/>
        </p:nvSpPr>
        <p:spPr>
          <a:xfrm>
            <a:off x="465914" y="2616972"/>
            <a:ext cx="1576869" cy="369332"/>
          </a:xfrm>
          <a:prstGeom prst="rect">
            <a:avLst/>
          </a:prstGeom>
          <a:noFill/>
        </p:spPr>
        <p:txBody>
          <a:bodyPr wrap="square" rtlCol="0">
            <a:spAutoFit/>
          </a:bodyPr>
          <a:lstStyle/>
          <a:p>
            <a:r>
              <a:rPr lang="en-US" dirty="0" smtClean="0"/>
              <a:t>Wrestling</a:t>
            </a:r>
            <a:endParaRPr lang="ru-RU" dirty="0"/>
          </a:p>
        </p:txBody>
      </p:sp>
      <p:sp>
        <p:nvSpPr>
          <p:cNvPr id="29" name="TextBox 28"/>
          <p:cNvSpPr txBox="1"/>
          <p:nvPr/>
        </p:nvSpPr>
        <p:spPr>
          <a:xfrm>
            <a:off x="327181" y="4414658"/>
            <a:ext cx="2008918" cy="369332"/>
          </a:xfrm>
          <a:prstGeom prst="rect">
            <a:avLst/>
          </a:prstGeom>
          <a:noFill/>
        </p:spPr>
        <p:txBody>
          <a:bodyPr wrap="square" rtlCol="0">
            <a:spAutoFit/>
          </a:bodyPr>
          <a:lstStyle/>
          <a:p>
            <a:r>
              <a:rPr lang="en-US" dirty="0" smtClean="0"/>
              <a:t>Belt </a:t>
            </a:r>
            <a:r>
              <a:rPr lang="en-US" dirty="0"/>
              <a:t>wrestling</a:t>
            </a:r>
            <a:endParaRPr lang="ru-RU" dirty="0"/>
          </a:p>
        </p:txBody>
      </p:sp>
      <p:sp>
        <p:nvSpPr>
          <p:cNvPr id="30" name="TextBox 29"/>
          <p:cNvSpPr txBox="1"/>
          <p:nvPr/>
        </p:nvSpPr>
        <p:spPr>
          <a:xfrm>
            <a:off x="2212330" y="2616972"/>
            <a:ext cx="1519436" cy="369332"/>
          </a:xfrm>
          <a:prstGeom prst="rect">
            <a:avLst/>
          </a:prstGeom>
          <a:noFill/>
        </p:spPr>
        <p:txBody>
          <a:bodyPr wrap="square" rtlCol="0">
            <a:spAutoFit/>
          </a:bodyPr>
          <a:lstStyle/>
          <a:p>
            <a:r>
              <a:rPr lang="en-US" dirty="0" smtClean="0"/>
              <a:t>Weightlifting</a:t>
            </a:r>
            <a:endParaRPr lang="ru-RU" dirty="0"/>
          </a:p>
        </p:txBody>
      </p:sp>
      <p:sp>
        <p:nvSpPr>
          <p:cNvPr id="31" name="TextBox 30"/>
          <p:cNvSpPr txBox="1"/>
          <p:nvPr/>
        </p:nvSpPr>
        <p:spPr>
          <a:xfrm>
            <a:off x="2151618" y="4419686"/>
            <a:ext cx="1783605" cy="369332"/>
          </a:xfrm>
          <a:prstGeom prst="rect">
            <a:avLst/>
          </a:prstGeom>
          <a:noFill/>
        </p:spPr>
        <p:txBody>
          <a:bodyPr wrap="square" rtlCol="0">
            <a:spAutoFit/>
          </a:bodyPr>
          <a:lstStyle/>
          <a:p>
            <a:r>
              <a:rPr lang="en-US" dirty="0" smtClean="0"/>
              <a:t>Beach </a:t>
            </a:r>
            <a:r>
              <a:rPr lang="en-US" dirty="0"/>
              <a:t>Volleyball</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88640"/>
            <a:ext cx="7992888" cy="1938992"/>
          </a:xfrm>
          <a:prstGeom prst="rect">
            <a:avLst/>
          </a:prstGeom>
          <a:noFill/>
        </p:spPr>
        <p:txBody>
          <a:bodyPr wrap="square" rtlCol="0">
            <a:spAutoFit/>
          </a:bodyPr>
          <a:lstStyle/>
          <a:p>
            <a:r>
              <a:rPr lang="en-US" sz="2400" dirty="0" smtClean="0"/>
              <a:t>Though I`m not good at sports I enjoy watching the games. I think doing sport is very useful. It is very popular with teenagers. You have to be strong, brave and patient. Sport teaches you to win and to lose. But sport needs hard work. I`d like to be active and to keep fit.</a:t>
            </a:r>
            <a:endParaRPr lang="ru-RU" sz="2400" dirty="0"/>
          </a:p>
        </p:txBody>
      </p:sp>
      <p:pic>
        <p:nvPicPr>
          <p:cNvPr id="5" name="Рисунок 4" descr="1344720542_92403.jpg"/>
          <p:cNvPicPr>
            <a:picLocks noChangeAspect="1"/>
          </p:cNvPicPr>
          <p:nvPr/>
        </p:nvPicPr>
        <p:blipFill>
          <a:blip r:embed="rId2" cstate="print"/>
          <a:stretch>
            <a:fillRect/>
          </a:stretch>
        </p:blipFill>
        <p:spPr>
          <a:xfrm>
            <a:off x="1187624" y="2204864"/>
            <a:ext cx="6336569" cy="42217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260648"/>
            <a:ext cx="8568952" cy="1200329"/>
          </a:xfrm>
          <a:prstGeom prst="rect">
            <a:avLst/>
          </a:prstGeom>
          <a:noFill/>
        </p:spPr>
        <p:txBody>
          <a:bodyPr wrap="square" rtlCol="0">
            <a:spAutoFit/>
          </a:bodyPr>
          <a:lstStyle/>
          <a:p>
            <a:r>
              <a:rPr lang="en-US" sz="2400" dirty="0" smtClean="0"/>
              <a:t>It`s great to motivate young people to become more active. Looking ahead, fans give an extra energy and more power  to be honest.</a:t>
            </a:r>
            <a:endParaRPr lang="ru-RU" sz="2400" dirty="0"/>
          </a:p>
        </p:txBody>
      </p:sp>
      <p:pic>
        <p:nvPicPr>
          <p:cNvPr id="3" name="Рисунок 2" descr="0_7d61d_809597d8_XL.jpg"/>
          <p:cNvPicPr>
            <a:picLocks noChangeAspect="1"/>
          </p:cNvPicPr>
          <p:nvPr/>
        </p:nvPicPr>
        <p:blipFill>
          <a:blip r:embed="rId2" cstate="print"/>
          <a:stretch>
            <a:fillRect/>
          </a:stretch>
        </p:blipFill>
        <p:spPr>
          <a:xfrm>
            <a:off x="1135673" y="1556792"/>
            <a:ext cx="7356311" cy="48965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332656"/>
            <a:ext cx="8496944" cy="1200329"/>
          </a:xfrm>
          <a:prstGeom prst="rect">
            <a:avLst/>
          </a:prstGeom>
          <a:noFill/>
        </p:spPr>
        <p:txBody>
          <a:bodyPr wrap="square" rtlCol="0">
            <a:spAutoFit/>
          </a:bodyPr>
          <a:lstStyle/>
          <a:p>
            <a:r>
              <a:rPr lang="en-US" sz="2400" dirty="0" smtClean="0"/>
              <a:t>I encourage young people around the globe to become more useful in sport as a fan. All sports fans should see the events live and support their national team.</a:t>
            </a:r>
            <a:endParaRPr lang="ru-RU" sz="2400" dirty="0"/>
          </a:p>
        </p:txBody>
      </p:sp>
      <p:pic>
        <p:nvPicPr>
          <p:cNvPr id="3" name="Рисунок 2" descr="3AhhBUQLmlE.jpg"/>
          <p:cNvPicPr>
            <a:picLocks noChangeAspect="1"/>
          </p:cNvPicPr>
          <p:nvPr/>
        </p:nvPicPr>
        <p:blipFill>
          <a:blip r:embed="rId2" cstate="print"/>
          <a:stretch>
            <a:fillRect/>
          </a:stretch>
        </p:blipFill>
        <p:spPr>
          <a:xfrm>
            <a:off x="1331640" y="1772816"/>
            <a:ext cx="6643712" cy="431181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260648"/>
            <a:ext cx="8712968" cy="1200329"/>
          </a:xfrm>
          <a:prstGeom prst="rect">
            <a:avLst/>
          </a:prstGeom>
          <a:noFill/>
        </p:spPr>
        <p:txBody>
          <a:bodyPr wrap="square" rtlCol="0">
            <a:spAutoFit/>
          </a:bodyPr>
          <a:lstStyle/>
          <a:p>
            <a:r>
              <a:rPr lang="en-US" sz="2400" dirty="0" smtClean="0"/>
              <a:t>I am sure as a fan I can get to enjoy as much of the atmosphere as I like. It`s too emotional to find as athletes bring home the </a:t>
            </a:r>
            <a:r>
              <a:rPr lang="en-US" sz="2400" dirty="0" err="1" smtClean="0"/>
              <a:t>golds</a:t>
            </a:r>
            <a:r>
              <a:rPr lang="en-US" sz="2400" dirty="0" smtClean="0"/>
              <a:t>.</a:t>
            </a:r>
            <a:endParaRPr lang="ru-RU" sz="2400" dirty="0"/>
          </a:p>
        </p:txBody>
      </p:sp>
      <p:pic>
        <p:nvPicPr>
          <p:cNvPr id="5" name="Рисунок 4" descr="jGdOOMveOzk.jpg"/>
          <p:cNvPicPr>
            <a:picLocks noChangeAspect="1"/>
          </p:cNvPicPr>
          <p:nvPr/>
        </p:nvPicPr>
        <p:blipFill>
          <a:blip r:embed="rId2" cstate="print"/>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51520" y="5733256"/>
            <a:ext cx="8892480" cy="830997"/>
          </a:xfrm>
          <a:prstGeom prst="rect">
            <a:avLst/>
          </a:prstGeom>
          <a:noFill/>
        </p:spPr>
        <p:txBody>
          <a:bodyPr wrap="square" rtlCol="0">
            <a:spAutoFit/>
          </a:bodyPr>
          <a:lstStyle/>
          <a:p>
            <a:r>
              <a:rPr lang="en-US" sz="2400" dirty="0" smtClean="0"/>
              <a:t>I am sure as a fan I can get to enjoy as much of the atmosphere as I </a:t>
            </a:r>
            <a:r>
              <a:rPr lang="en-US" sz="2400" dirty="0" err="1" smtClean="0"/>
              <a:t>like.It`s</a:t>
            </a:r>
            <a:r>
              <a:rPr lang="en-US" sz="2400" dirty="0" smtClean="0"/>
              <a:t> too emotional to find as athletes  bring home the </a:t>
            </a:r>
            <a:r>
              <a:rPr lang="en-US" sz="2400" dirty="0" err="1" smtClean="0"/>
              <a:t>golds</a:t>
            </a:r>
            <a:r>
              <a:rPr lang="en-US" sz="2400" dirty="0" smtClean="0"/>
              <a:t>.</a:t>
            </a:r>
            <a:endParaRPr lang="ru-RU" sz="2400" dirty="0"/>
          </a:p>
        </p:txBody>
      </p:sp>
    </p:spTree>
    <p:extLst>
      <p:ext uri="{BB962C8B-B14F-4D97-AF65-F5344CB8AC3E}">
        <p14:creationId xmlns="" xmlns:p14="http://schemas.microsoft.com/office/powerpoint/2010/main" val="30870067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417</TotalTime>
  <Words>366</Words>
  <Application>Microsoft Office PowerPoint</Application>
  <PresentationFormat>Экран (4:3)</PresentationFormat>
  <Paragraphs>41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                      I`m A FAN</vt:lpstr>
      <vt:lpstr>Слайд 2</vt:lpstr>
      <vt:lpstr>Слайд 3</vt:lpstr>
      <vt:lpstr>             COMPULSORY SPORTS</vt:lpstr>
      <vt:lpstr>                    optional sports</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Юля</dc:creator>
  <cp:lastModifiedBy>учитель</cp:lastModifiedBy>
  <cp:revision>36</cp:revision>
  <dcterms:created xsi:type="dcterms:W3CDTF">2013-01-16T05:09:02Z</dcterms:created>
  <dcterms:modified xsi:type="dcterms:W3CDTF">2013-02-07T07:57:38Z</dcterms:modified>
</cp:coreProperties>
</file>