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53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09F76-7643-4012-BCFB-2F46EC89576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86D7B-642B-4C4B-9782-F6A97AB711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6D7B-642B-4C4B-9782-F6A97AB711F1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08193F-7911-4395-AE5D-21479BC0B020}" type="datetimeFigureOut">
              <a:rPr lang="ru-RU" smtClean="0"/>
              <a:pPr/>
              <a:t>15.03.2010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78A0B4C-6721-4037-BC06-72E45515A34D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Личностные универсальные учебные действия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r>
              <a:rPr lang="ru-RU" dirty="0" smtClean="0"/>
              <a:t>Возрастные особенности развития личностных универсальных учебных действий у младших школьников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Требования к результатам формирования гражданской идентичности в начальной школе</a:t>
            </a:r>
            <a:endParaRPr lang="ru-RU" sz="3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14423"/>
          <a:ext cx="8786873" cy="587714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500330"/>
                <a:gridCol w="2214578"/>
                <a:gridCol w="2214578"/>
                <a:gridCol w="1857387"/>
              </a:tblGrid>
              <a:tr h="955152">
                <a:tc>
                  <a:txBody>
                    <a:bodyPr/>
                    <a:lstStyle/>
                    <a:p>
                      <a:r>
                        <a:rPr lang="ru-RU" sz="1800" b="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Когнитивный</a:t>
                      </a:r>
                      <a:r>
                        <a:rPr lang="ru-RU" sz="1800" b="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компонент</a:t>
                      </a:r>
                      <a:endParaRPr lang="ru-RU" sz="18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Ценностно-смысловой</a:t>
                      </a:r>
                      <a:r>
                        <a:rPr lang="ru-RU" sz="1800" b="0" i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 эмоциональный компонент</a:t>
                      </a:r>
                      <a:endParaRPr lang="ru-RU" sz="18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Деятельностный компонент</a:t>
                      </a:r>
                      <a:endParaRPr lang="ru-RU" sz="18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Самооценка</a:t>
                      </a:r>
                      <a:endParaRPr lang="ru-RU" sz="1800" b="0" i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688425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effectLst/>
                        </a:rPr>
                        <a:t>сформировать  исто-рико-географический</a:t>
                      </a:r>
                      <a:r>
                        <a:rPr lang="ru-RU" sz="1700" baseline="0" dirty="0" smtClean="0">
                          <a:effectLst/>
                        </a:rPr>
                        <a:t> образ России</a:t>
                      </a:r>
                      <a:r>
                        <a:rPr lang="en-US" sz="1700" baseline="0" dirty="0" smtClean="0">
                          <a:effectLst/>
                        </a:rPr>
                        <a:t>;</a:t>
                      </a:r>
                      <a:endParaRPr lang="ru-RU" sz="1700" baseline="0" dirty="0" smtClean="0">
                        <a:effectLst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700" baseline="0" dirty="0" smtClean="0">
                          <a:effectLst/>
                        </a:rPr>
                        <a:t>иметь представление о социально-полити-ческом </a:t>
                      </a:r>
                      <a:r>
                        <a:rPr lang="en-US" sz="1700" baseline="0" dirty="0" smtClean="0">
                          <a:effectLst/>
                        </a:rPr>
                        <a:t> </a:t>
                      </a:r>
                      <a:r>
                        <a:rPr lang="ru-RU" sz="1700" baseline="0" dirty="0" smtClean="0">
                          <a:effectLst/>
                        </a:rPr>
                        <a:t>устройстве России, знать государ-ственную символику, государственные праздники</a:t>
                      </a:r>
                      <a:r>
                        <a:rPr lang="en-US" sz="1700" baseline="0" dirty="0" smtClean="0">
                          <a:effectLst/>
                        </a:rPr>
                        <a:t>;</a:t>
                      </a:r>
                      <a:endParaRPr lang="ru-RU" sz="1700" baseline="0" dirty="0" smtClean="0">
                        <a:effectLst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700" baseline="0" dirty="0" smtClean="0">
                          <a:effectLst/>
                        </a:rPr>
                        <a:t>знать основные права и обязанности гражда-нина</a:t>
                      </a:r>
                      <a:r>
                        <a:rPr lang="en-US" sz="1700" baseline="0" dirty="0" smtClean="0">
                          <a:effectLst/>
                        </a:rPr>
                        <a:t>;</a:t>
                      </a:r>
                      <a:endParaRPr lang="ru-RU" sz="1700" baseline="0" dirty="0" smtClean="0">
                        <a:effectLst/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ru-RU" sz="1700" baseline="0" dirty="0" smtClean="0">
                          <a:effectLst/>
                        </a:rPr>
                        <a:t>знать о своей этнической принад-лежности.</a:t>
                      </a:r>
                      <a:endParaRPr lang="en-US" sz="1700" baseline="0" dirty="0" smtClean="0">
                        <a:effectLst/>
                      </a:endParaRPr>
                    </a:p>
                    <a:p>
                      <a:pPr algn="l">
                        <a:buFont typeface="Arial" pitchFamily="34" charset="0"/>
                        <a:buNone/>
                      </a:pPr>
                      <a:endParaRPr lang="ru-RU" sz="17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иметь чувство</a:t>
                      </a:r>
                      <a:r>
                        <a:rPr lang="ru-RU" sz="1700" baseline="0" dirty="0" smtClean="0"/>
                        <a:t> пат-риотизма и гордос-ти за свою страну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уважать другие народы России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уважать личность и её достоинства, доб-рожелательно отно-ситься к окружающим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уважать ценности семьи, любить при-роду</a:t>
                      </a:r>
                      <a:r>
                        <a:rPr lang="en-US" sz="1700" baseline="0" dirty="0" smtClean="0"/>
                        <a:t>;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следовать мора-льным нормам, испытывать чувства стыда и вины.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участвовать</a:t>
                      </a:r>
                      <a:r>
                        <a:rPr lang="ru-RU" sz="1700" baseline="0" dirty="0" smtClean="0"/>
                        <a:t> в школьном самоуправлении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выполнять нормы и требования школьной жизни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выполнять моральные нормы в отношении взрослых и свер</a:t>
                      </a:r>
                      <a:r>
                        <a:rPr lang="en-US" sz="1700" baseline="0" dirty="0" smtClean="0"/>
                        <a:t>c</a:t>
                      </a:r>
                      <a:r>
                        <a:rPr lang="ru-RU" sz="1700" baseline="0" dirty="0" smtClean="0"/>
                        <a:t>тников в школе, дома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участвовать в общественной жизни, посещать театры, музеи, библиотеки.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физический облик, имя, пол, через реализацию</a:t>
                      </a:r>
                      <a:r>
                        <a:rPr lang="ru-RU" sz="1700" baseline="0" dirty="0" smtClean="0"/>
                        <a:t> притязаний ребенка на признание их в прошлом, настоящем и будущем</a:t>
                      </a:r>
                      <a:r>
                        <a:rPr lang="en-US" sz="1700" baseline="0" dirty="0" smtClean="0"/>
                        <a:t>;</a:t>
                      </a:r>
                      <a:endParaRPr lang="ru-RU" sz="17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baseline="0" dirty="0" smtClean="0"/>
                        <a:t>развитие рефлексии, обучение навыком позитивного стиля общения.</a:t>
                      </a:r>
                      <a:endParaRPr lang="ru-RU" sz="17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В составе самооценки следует разделять</a:t>
            </a:r>
            <a:r>
              <a:rPr lang="en-US" b="1" dirty="0" smtClean="0"/>
              <a:t>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содержательное представление ребенка о себе и своих свойствах </a:t>
            </a:r>
            <a:r>
              <a:rPr lang="ru-RU" dirty="0" smtClean="0"/>
              <a:t>(конкретные самооценки)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самоотношение</a:t>
            </a:r>
            <a:r>
              <a:rPr lang="ru-RU" dirty="0" smtClean="0"/>
              <a:t> (оценочный компонент самооценки).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Варианты нарушения развития самооценки</a:t>
            </a:r>
            <a:r>
              <a:rPr lang="en-US" dirty="0" smtClean="0"/>
              <a:t>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1. </a:t>
            </a:r>
            <a:r>
              <a:rPr lang="ru-RU" u="sng" dirty="0" smtClean="0"/>
              <a:t>Заниженная самооценка</a:t>
            </a:r>
            <a:r>
              <a:rPr lang="en-US" u="sng" dirty="0" smtClean="0"/>
              <a:t>:</a:t>
            </a:r>
            <a:r>
              <a:rPr lang="ru-RU" dirty="0" smtClean="0"/>
              <a:t> тревожность, неуверенность ребенка в своих силах и возможностях, отказ от трудных заданий.</a:t>
            </a:r>
          </a:p>
          <a:p>
            <a:pPr algn="just">
              <a:buNone/>
            </a:pPr>
            <a:r>
              <a:rPr lang="ru-RU" dirty="0" smtClean="0"/>
              <a:t>Пути коррекции – адекватная оценка учителя с акцентом на достижения ребенка.</a:t>
            </a:r>
          </a:p>
          <a:p>
            <a:pPr algn="just">
              <a:buNone/>
            </a:pPr>
            <a:r>
              <a:rPr lang="ru-RU" dirty="0" smtClean="0"/>
              <a:t>2. </a:t>
            </a:r>
            <a:r>
              <a:rPr lang="ru-RU" u="sng" dirty="0" smtClean="0"/>
              <a:t>Завышенная самооценка</a:t>
            </a:r>
            <a:r>
              <a:rPr lang="en-US" dirty="0" smtClean="0"/>
              <a:t>:</a:t>
            </a:r>
            <a:r>
              <a:rPr lang="ru-RU" dirty="0" smtClean="0"/>
              <a:t> доминирование, демонстративность, неадекватная реакция на оценку учителя, игнорирование своих ошибок, отрицание неуспеха. Необходимо спокойное и доброжелательное отношение учителя, продуманная система требований, оказание помощи в том, что составляет трудности для ученика.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58204" cy="107157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Психолого-педагогические условия причин неуспеха учащихся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Обеспечение успешности в учебе за счет организации ориентировки ученика в учебном содержании и усвоения системы научных понятий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Положительная обратная связь и положительное подкрепление усилий учеников через адекватную систему оценивания учителем</a:t>
            </a:r>
            <a:r>
              <a:rPr lang="en-US" dirty="0" smtClean="0"/>
              <a:t>;</a:t>
            </a:r>
            <a:r>
              <a:rPr lang="ru-RU" dirty="0" smtClean="0"/>
              <a:t> отказ от негативных оценок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Стимулирование активности и познавательной инициативы ребенка, отсутствие жесткого контроля в обучении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Ориентация  учеников на то что неуспех обусловлен недостаточностью усилий, и перенос акцента на чувства ответственности самого учащегося</a:t>
            </a:r>
            <a:r>
              <a:rPr lang="en-US" dirty="0" smtClean="0"/>
              <a:t>;</a:t>
            </a:r>
          </a:p>
          <a:p>
            <a:r>
              <a:rPr lang="ru-RU" dirty="0" smtClean="0"/>
              <a:t>Формирование адекватных реакций учеников на неуспех и поощрение усилий в преодолении трудностей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Ориентация учителей на необходимость учета индивидуально – психологических особенностей учащихся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Нравственно - этическая ориентация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Выделение морального содержания ситуации, а именно моральных  норм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Ориентацию на мотивы поступка участников дилеммы, которая предполагает возможность ребенка увидеть ситуацию нарушения нормы с разных позиций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Ориентацию на выделение, идентификацию моральных чувств и их осознания.</a:t>
            </a:r>
          </a:p>
          <a:p>
            <a:pPr marL="514350" indent="-514350" algn="just">
              <a:buNone/>
            </a:pPr>
            <a:endParaRPr lang="ru-RU" b="1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715436" cy="5967434"/>
          </a:xfrm>
        </p:spPr>
        <p:txBody>
          <a:bodyPr>
            <a:normAutofit fontScale="70000" lnSpcReduction="20000"/>
          </a:bodyPr>
          <a:lstStyle/>
          <a:p>
            <a:pPr marL="514350" indent="-514350" algn="ctr">
              <a:buNone/>
            </a:pP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</a:t>
            </a:r>
            <a:r>
              <a:rPr lang="ru-RU" sz="43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нормативного поведения</a:t>
            </a:r>
          </a:p>
          <a:p>
            <a:pPr marL="514350" indent="-514350" algn="ctr">
              <a:buNone/>
            </a:pPr>
            <a:endParaRPr lang="ru-RU" b="1" dirty="0" smtClean="0"/>
          </a:p>
          <a:p>
            <a:pPr marL="514350" indent="-514350" algn="ctr">
              <a:buNone/>
            </a:pPr>
            <a:endParaRPr lang="ru-RU" b="1" dirty="0" smtClean="0"/>
          </a:p>
          <a:p>
            <a:pPr marL="514350" indent="-514350" algn="just">
              <a:buNone/>
            </a:pPr>
            <a:r>
              <a:rPr lang="ru-RU" sz="2900" b="1" dirty="0" smtClean="0"/>
              <a:t>Моральные                Конвенциональные             Персональные                                                            </a:t>
            </a:r>
          </a:p>
          <a:p>
            <a:pPr marL="514350" indent="-514350" algn="just">
              <a:buNone/>
            </a:pPr>
            <a:r>
              <a:rPr lang="ru-RU" sz="2900" b="1" dirty="0" smtClean="0"/>
              <a:t>  нормы                                 нормы                                             нормы </a:t>
            </a:r>
          </a:p>
          <a:p>
            <a:pPr marL="514350" indent="-514350" algn="just">
              <a:buNone/>
            </a:pPr>
            <a:endParaRPr lang="ru-RU" b="1" dirty="0" smtClean="0"/>
          </a:p>
          <a:p>
            <a:pPr marL="514350" indent="-514350" algn="just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1)</a:t>
            </a:r>
            <a:r>
              <a:rPr lang="ru-RU" dirty="0" smtClean="0"/>
              <a:t> Физическая                 (школьные правила,                (особенности семейных</a:t>
            </a:r>
            <a:endParaRPr lang="en-US" dirty="0" smtClean="0"/>
          </a:p>
          <a:p>
            <a:pPr marL="514350" indent="-514350" algn="just">
              <a:buNone/>
            </a:pPr>
            <a:r>
              <a:rPr lang="ru-RU" dirty="0" err="1" smtClean="0"/>
              <a:t>н</a:t>
            </a:r>
            <a:r>
              <a:rPr lang="ru-RU" dirty="0" err="1" smtClean="0"/>
              <a:t>еприкосновен</a:t>
            </a:r>
            <a:r>
              <a:rPr lang="ru-RU" dirty="0" smtClean="0"/>
              <a:t>-             </a:t>
            </a:r>
            <a:r>
              <a:rPr lang="ru-RU" dirty="0" smtClean="0"/>
              <a:t>требования к </a:t>
            </a:r>
            <a:r>
              <a:rPr lang="ru-RU" dirty="0" err="1" smtClean="0"/>
              <a:t>соблю</a:t>
            </a:r>
            <a:r>
              <a:rPr lang="ru-RU" dirty="0" smtClean="0"/>
              <a:t>-               правил, режима дня,</a:t>
            </a:r>
          </a:p>
          <a:p>
            <a:pPr marL="514350" indent="-514350" algn="just">
              <a:buNone/>
            </a:pPr>
            <a:r>
              <a:rPr lang="ru-RU" dirty="0" err="1" smtClean="0"/>
              <a:t>ность</a:t>
            </a:r>
            <a:r>
              <a:rPr lang="ru-RU" dirty="0" smtClean="0"/>
              <a:t>                                 </a:t>
            </a:r>
            <a:r>
              <a:rPr lang="ru-RU" dirty="0" err="1" smtClean="0"/>
              <a:t>дению</a:t>
            </a:r>
            <a:r>
              <a:rPr lang="ru-RU" dirty="0" smtClean="0"/>
              <a:t> приличий </a:t>
            </a:r>
            <a:r>
              <a:rPr lang="ru-RU" dirty="0" err="1" smtClean="0"/>
              <a:t>внеш</a:t>
            </a:r>
            <a:r>
              <a:rPr lang="ru-RU" dirty="0" smtClean="0"/>
              <a:t>-          распоряжения </a:t>
            </a:r>
            <a:r>
              <a:rPr lang="ru-RU" dirty="0" err="1" smtClean="0"/>
              <a:t>финан</a:t>
            </a:r>
            <a:r>
              <a:rPr lang="ru-RU" dirty="0" smtClean="0"/>
              <a:t>-</a:t>
            </a:r>
            <a:endParaRPr lang="en-US" dirty="0" smtClean="0"/>
          </a:p>
          <a:p>
            <a:pPr marL="514350" indent="-514350" algn="just">
              <a:buNone/>
            </a:pPr>
            <a:r>
              <a:rPr lang="ru-RU" dirty="0" smtClean="0"/>
              <a:t>лично</a:t>
            </a:r>
            <a:r>
              <a:rPr lang="en-US" dirty="0" smtClean="0"/>
              <a:t>c</a:t>
            </a:r>
            <a:r>
              <a:rPr lang="ru-RU" dirty="0" err="1" smtClean="0"/>
              <a:t>ти</a:t>
            </a:r>
            <a:r>
              <a:rPr lang="en-US" dirty="0" smtClean="0"/>
              <a:t>;</a:t>
            </a:r>
            <a:r>
              <a:rPr lang="ru-RU" dirty="0" smtClean="0"/>
              <a:t>                        него  вида, формы, нор-          </a:t>
            </a:r>
            <a:r>
              <a:rPr lang="ru-RU" dirty="0" err="1" smtClean="0"/>
              <a:t>совыми</a:t>
            </a:r>
            <a:r>
              <a:rPr lang="ru-RU" dirty="0" smtClean="0"/>
              <a:t> средствами). </a:t>
            </a:r>
            <a:endParaRPr lang="en-US" dirty="0" smtClean="0"/>
          </a:p>
          <a:p>
            <a:pPr marL="514350" indent="-514350" algn="just">
              <a:buNone/>
            </a:pP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2) </a:t>
            </a:r>
            <a:r>
              <a:rPr lang="ru-RU" dirty="0" smtClean="0"/>
              <a:t>с</a:t>
            </a:r>
            <a:r>
              <a:rPr lang="ru-RU" dirty="0" smtClean="0"/>
              <a:t>охранение                 </a:t>
            </a:r>
            <a:r>
              <a:rPr lang="ru-RU" dirty="0" smtClean="0"/>
              <a:t>мы этикета).   </a:t>
            </a:r>
          </a:p>
          <a:p>
            <a:pPr marL="514350" indent="-514350" algn="just">
              <a:buNone/>
            </a:pPr>
            <a:r>
              <a:rPr lang="ru-RU" dirty="0" smtClean="0"/>
              <a:t>спокойствия </a:t>
            </a:r>
          </a:p>
          <a:p>
            <a:pPr marL="514350" indent="-514350" algn="just">
              <a:buNone/>
            </a:pPr>
            <a:r>
              <a:rPr lang="ru-RU" dirty="0" smtClean="0"/>
              <a:t>и благополучия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3) </a:t>
            </a:r>
            <a:r>
              <a:rPr lang="ru-RU" dirty="0" smtClean="0"/>
              <a:t>з</a:t>
            </a:r>
            <a:r>
              <a:rPr lang="ru-RU" dirty="0" smtClean="0"/>
              <a:t>аконность </a:t>
            </a:r>
            <a:r>
              <a:rPr lang="ru-RU" dirty="0" smtClean="0"/>
              <a:t>слов</a:t>
            </a:r>
          </a:p>
          <a:p>
            <a:pPr marL="514350" indent="-514350" algn="just">
              <a:buNone/>
            </a:pPr>
            <a:r>
              <a:rPr lang="ru-RU" dirty="0" smtClean="0"/>
              <a:t>и поступков</a:t>
            </a:r>
          </a:p>
          <a:p>
            <a:pPr marL="514350" indent="-514350" algn="just">
              <a:buNone/>
            </a:pPr>
            <a:r>
              <a:rPr lang="ru-RU" dirty="0" smtClean="0"/>
              <a:t> и ответственность </a:t>
            </a:r>
          </a:p>
          <a:p>
            <a:pPr marL="514350" indent="-514350" algn="just">
              <a:buNone/>
            </a:pPr>
            <a:r>
              <a:rPr lang="ru-RU" dirty="0" smtClean="0"/>
              <a:t>за них</a:t>
            </a:r>
            <a:r>
              <a:rPr lang="en-US" dirty="0" smtClean="0"/>
              <a:t>;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4) </a:t>
            </a:r>
            <a:r>
              <a:rPr lang="ru-RU" dirty="0" err="1" smtClean="0"/>
              <a:t>а</a:t>
            </a:r>
            <a:r>
              <a:rPr lang="ru-RU" dirty="0" err="1" smtClean="0"/>
              <a:t>льтруисти</a:t>
            </a:r>
            <a:r>
              <a:rPr lang="ru-RU" dirty="0" smtClean="0"/>
              <a:t>-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err="1" smtClean="0"/>
              <a:t>ческое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smtClean="0"/>
              <a:t>поведение</a:t>
            </a:r>
            <a:r>
              <a:rPr lang="ru-RU" b="1" dirty="0" smtClean="0"/>
              <a:t>. 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2309511">
            <a:off x="1926016" y="792501"/>
            <a:ext cx="203533" cy="5212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14810" y="857232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235599">
            <a:off x="6440476" y="799783"/>
            <a:ext cx="249817" cy="574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500" dirty="0" smtClean="0"/>
              <a:t>Моральные нормы семилетнего ребенка</a:t>
            </a:r>
            <a:r>
              <a:rPr lang="en-US" sz="3500" dirty="0" smtClean="0"/>
              <a:t>:</a:t>
            </a:r>
            <a:endParaRPr lang="ru-RU" sz="35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 numCol="3">
            <a:normAutofit fontScale="70000" lnSpcReduction="20000"/>
          </a:bodyPr>
          <a:lstStyle/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 </a:t>
            </a:r>
          </a:p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справедливого  распределения </a:t>
            </a:r>
            <a:r>
              <a:rPr lang="ru-RU" dirty="0" smtClean="0"/>
              <a:t>(щедрость, бескорыстие, </a:t>
            </a:r>
          </a:p>
          <a:p>
            <a:pPr algn="ctr">
              <a:buNone/>
            </a:pPr>
            <a:r>
              <a:rPr lang="ru-RU" dirty="0" smtClean="0"/>
              <a:t>доброта 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Норма </a:t>
            </a:r>
          </a:p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взаимопомощи </a:t>
            </a:r>
            <a:r>
              <a:rPr lang="ru-RU" dirty="0" smtClean="0"/>
              <a:t>(милосердие, сострадание и забота)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Норма </a:t>
            </a:r>
          </a:p>
          <a:p>
            <a:pPr algn="ctr">
              <a:buNone/>
            </a:pPr>
            <a:r>
              <a:rPr lang="ru-RU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правдивости </a:t>
            </a:r>
            <a:r>
              <a:rPr lang="ru-RU" dirty="0" smtClean="0"/>
              <a:t>(честность, искренность, верность своему слову).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7" y="214291"/>
            <a:ext cx="8501123" cy="928694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Личностные универсальные учебные действия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1"/>
            <a:ext cx="8858312" cy="5214974"/>
          </a:xfrm>
        </p:spPr>
        <p:txBody>
          <a:bodyPr numCol="3">
            <a:normAutofit fontScale="92500"/>
          </a:bodyPr>
          <a:lstStyle/>
          <a:p>
            <a:pPr algn="just">
              <a:buNone/>
            </a:pPr>
            <a:r>
              <a:rPr lang="ru-RU" sz="2400" b="1" dirty="0" smtClean="0"/>
              <a:t>Самоопределение</a:t>
            </a:r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marL="457200" indent="-457200">
              <a:buNone/>
            </a:pPr>
            <a:r>
              <a:rPr lang="ru-RU" sz="1800" dirty="0" smtClean="0"/>
              <a:t>1.  Формирование  основ гражданской личности</a:t>
            </a:r>
            <a:r>
              <a:rPr lang="en-US" sz="1800" dirty="0" smtClean="0"/>
              <a:t>;</a:t>
            </a:r>
            <a:endParaRPr lang="ru-RU" sz="1800" dirty="0" smtClean="0"/>
          </a:p>
          <a:p>
            <a:pPr marL="457200" indent="-457200">
              <a:buNone/>
            </a:pPr>
            <a:r>
              <a:rPr lang="ru-RU" sz="1800" dirty="0" smtClean="0"/>
              <a:t>2.  Формирование картины мира</a:t>
            </a:r>
            <a:r>
              <a:rPr lang="en-US" sz="1800" dirty="0" smtClean="0"/>
              <a:t>;</a:t>
            </a:r>
            <a:endParaRPr lang="ru-RU" sz="1800" dirty="0" smtClean="0"/>
          </a:p>
          <a:p>
            <a:pPr marL="457200" indent="-457200">
              <a:buNone/>
            </a:pPr>
            <a:r>
              <a:rPr lang="ru-RU" sz="1800" dirty="0" smtClean="0"/>
              <a:t>3.  Развитие Я-концепции  и самооценки личности.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endParaRPr lang="ru-RU" sz="2400" b="1" dirty="0" smtClean="0"/>
          </a:p>
          <a:p>
            <a:pPr algn="just">
              <a:buNone/>
            </a:pPr>
            <a:r>
              <a:rPr lang="ru-RU" sz="2400" b="1" dirty="0" smtClean="0"/>
              <a:t>Смыслообразование</a:t>
            </a:r>
          </a:p>
          <a:p>
            <a:pPr marL="457200" indent="-457200">
              <a:buNone/>
            </a:pPr>
            <a:r>
              <a:rPr lang="ru-RU" sz="2400" dirty="0" smtClean="0"/>
              <a:t>   </a:t>
            </a:r>
          </a:p>
          <a:p>
            <a:pPr marL="457200" indent="-457200">
              <a:buNone/>
            </a:pPr>
            <a:endParaRPr lang="ru-RU" sz="2400" dirty="0"/>
          </a:p>
          <a:p>
            <a:pPr marL="457200" indent="-457200">
              <a:buNone/>
            </a:pPr>
            <a:r>
              <a:rPr lang="ru-RU" sz="2000" dirty="0" smtClean="0"/>
              <a:t>   </a:t>
            </a:r>
            <a:r>
              <a:rPr lang="ru-RU" sz="1800" dirty="0" smtClean="0"/>
              <a:t>1.  Формирование ценностных ориентиров  и смыслов учебной деятельности.</a:t>
            </a:r>
          </a:p>
          <a:p>
            <a:pPr marL="457200" indent="-457200">
              <a:buNone/>
            </a:pPr>
            <a:endParaRPr lang="ru-RU" sz="2000" dirty="0" smtClean="0"/>
          </a:p>
          <a:p>
            <a:pPr algn="just">
              <a:buNone/>
            </a:pPr>
            <a:endParaRPr lang="ru-RU" sz="2400" dirty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   </a:t>
            </a:r>
            <a:r>
              <a:rPr lang="ru-RU" sz="2400" b="1" dirty="0" smtClean="0"/>
              <a:t>Нравственно- этическая ориентация</a:t>
            </a:r>
          </a:p>
          <a:p>
            <a:pPr marL="457200" indent="-457200" algn="just">
              <a:buNone/>
            </a:pPr>
            <a:r>
              <a:rPr lang="ru-RU" sz="1800" dirty="0"/>
              <a:t> </a:t>
            </a:r>
            <a:r>
              <a:rPr lang="ru-RU" sz="1800" dirty="0" smtClean="0"/>
              <a:t> 1. Знание основных моральных норм</a:t>
            </a:r>
            <a:r>
              <a:rPr lang="en-US" sz="1800" dirty="0" smtClean="0"/>
              <a:t>;</a:t>
            </a:r>
            <a:r>
              <a:rPr lang="ru-RU" sz="1800" dirty="0" smtClean="0"/>
              <a:t> </a:t>
            </a:r>
          </a:p>
          <a:p>
            <a:pPr marL="457200" indent="-457200" algn="just">
              <a:buNone/>
            </a:pPr>
            <a:r>
              <a:rPr lang="ru-RU" sz="1800" dirty="0" smtClean="0"/>
              <a:t>  2. Формирование единого, целостного образа мира при разнообразие культур, национальностей, религий.</a:t>
            </a:r>
          </a:p>
          <a:p>
            <a:pPr marL="457200" indent="-457200" algn="just">
              <a:buNone/>
            </a:pPr>
            <a:r>
              <a:rPr lang="ru-RU" sz="1800" dirty="0"/>
              <a:t> </a:t>
            </a:r>
            <a:r>
              <a:rPr lang="ru-RU" sz="1800" dirty="0" smtClean="0"/>
              <a:t>  3.	Формирование моральной самооценки.</a:t>
            </a:r>
          </a:p>
          <a:p>
            <a:pPr marL="457200" indent="-457200" algn="just">
              <a:buNone/>
            </a:pPr>
            <a:r>
              <a:rPr lang="ru-RU" sz="1800" dirty="0" smtClean="0"/>
              <a:t>    4.	Развитие доброжелательности, доверия и внимательности к людям.</a:t>
            </a:r>
            <a:endParaRPr lang="ru-RU" sz="18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57687" y="714356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3019253">
            <a:off x="6260524" y="823614"/>
            <a:ext cx="623346" cy="3273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8009424">
            <a:off x="2155618" y="820315"/>
            <a:ext cx="617988" cy="300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200" dirty="0" smtClean="0"/>
              <a:t>Личностная готовность ребенка к обучению в школе</a:t>
            </a: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9" cy="5357850"/>
          </a:xfrm>
        </p:spPr>
        <p:txBody>
          <a:bodyPr numCol="3">
            <a:normAutofit/>
          </a:bodyPr>
          <a:lstStyle/>
          <a:p>
            <a:pPr algn="ctr">
              <a:buNone/>
            </a:pPr>
            <a:r>
              <a:rPr lang="ru-RU" sz="2200" b="1" dirty="0" smtClean="0"/>
              <a:t>Мотивационная и коммуникативная готовность</a:t>
            </a:r>
          </a:p>
          <a:p>
            <a:pPr>
              <a:buNone/>
            </a:pPr>
            <a:r>
              <a:rPr lang="ru-RU" sz="1800" dirty="0" smtClean="0"/>
              <a:t>    Стремление к социально значимому статусу, потребность в социальном признании, мотив социального долга, учебные и познавательные мотивы.</a:t>
            </a:r>
          </a:p>
          <a:p>
            <a:pPr algn="just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200" b="1" dirty="0" smtClean="0"/>
              <a:t>Сформированность Я-концепции и самооценка</a:t>
            </a:r>
          </a:p>
          <a:p>
            <a:pPr>
              <a:buNone/>
            </a:pPr>
            <a:r>
              <a:rPr lang="ru-RU" sz="1800" b="1" dirty="0" smtClean="0"/>
              <a:t>      </a:t>
            </a:r>
            <a:r>
              <a:rPr lang="ru-RU" sz="1800" dirty="0" smtClean="0"/>
              <a:t>Осознание ребенком физических возможнос-тей, умений, нравственных качеств, переживаний, характера отношений к нему взрослых, критично оценивать свои достижения и личностные качества.</a:t>
            </a:r>
            <a:endParaRPr lang="ru-RU" sz="1800" b="1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200" b="1" dirty="0" smtClean="0"/>
              <a:t>Эмоциональная зрелость ребенка</a:t>
            </a:r>
          </a:p>
          <a:p>
            <a:pPr algn="ctr"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  </a:t>
            </a:r>
            <a:r>
              <a:rPr lang="ru-RU" sz="1800" dirty="0" smtClean="0"/>
              <a:t>Освоение социальных норм проявления чувств</a:t>
            </a:r>
            <a:r>
              <a:rPr lang="en-US" sz="1800" dirty="0" smtClean="0"/>
              <a:t>:</a:t>
            </a:r>
            <a:r>
              <a:rPr lang="ru-RU" sz="1800" dirty="0" smtClean="0"/>
              <a:t> нравственных переживаний (чувства гордости, стыда, вины), интеллектуальных чувств (радость познания), эстетических чувств (чувство прекрасного).</a:t>
            </a:r>
            <a:endParaRPr lang="ru-RU" sz="1800" b="1" dirty="0" smtClean="0"/>
          </a:p>
          <a:p>
            <a:pPr algn="ctr">
              <a:buNone/>
            </a:pPr>
            <a:endParaRPr lang="ru-RU" sz="2200" b="1" dirty="0" smtClean="0"/>
          </a:p>
          <a:p>
            <a:pPr algn="ctr">
              <a:buNone/>
            </a:pPr>
            <a:endParaRPr lang="ru-RU" sz="2200" b="1" dirty="0"/>
          </a:p>
        </p:txBody>
      </p:sp>
      <p:sp>
        <p:nvSpPr>
          <p:cNvPr id="5" name="Стрелка вправо 4"/>
          <p:cNvSpPr/>
          <p:nvPr/>
        </p:nvSpPr>
        <p:spPr>
          <a:xfrm rot="8009424">
            <a:off x="2224837" y="823751"/>
            <a:ext cx="400102" cy="20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357685" y="714356"/>
            <a:ext cx="214315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rot="3019253">
            <a:off x="6289576" y="833201"/>
            <a:ext cx="356762" cy="210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00198"/>
          </a:xfrm>
          <a:effectLst>
            <a:glow rad="63500">
              <a:schemeClr val="accent5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300" dirty="0" smtClean="0"/>
              <a:t>Внутренняя позиция школьника</a:t>
            </a: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1" y="2071678"/>
            <a:ext cx="8643999" cy="4252922"/>
          </a:xfrm>
        </p:spPr>
        <p:txBody>
          <a:bodyPr numCol="2">
            <a:normAutofit/>
          </a:bodyPr>
          <a:lstStyle/>
          <a:p>
            <a:pPr algn="just">
              <a:buNone/>
            </a:pPr>
            <a:r>
              <a:rPr lang="ru-RU" sz="2200" dirty="0" smtClean="0"/>
              <a:t>Объективные изменения места ребенка в системе социаль-ных отношений. </a:t>
            </a:r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r>
              <a:rPr lang="ru-RU" sz="2200" dirty="0" smtClean="0"/>
              <a:t>    Субъективные изменения но-          вого положения в пережи-ваниях и сознании ребенка.</a:t>
            </a:r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endParaRPr lang="ru-RU" sz="2200" dirty="0"/>
          </a:p>
        </p:txBody>
      </p:sp>
      <p:sp>
        <p:nvSpPr>
          <p:cNvPr id="5" name="Стрелка вправо 4"/>
          <p:cNvSpPr/>
          <p:nvPr/>
        </p:nvSpPr>
        <p:spPr>
          <a:xfrm rot="8009424">
            <a:off x="1939085" y="1471210"/>
            <a:ext cx="400102" cy="2003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3019253">
            <a:off x="6517366" y="1527965"/>
            <a:ext cx="356762" cy="2105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Критерии сформированности внутренней позиции школьника </a:t>
            </a:r>
            <a:r>
              <a:rPr lang="en-US" sz="3000" dirty="0" smtClean="0"/>
              <a:t>: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00B0F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5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/>
              <a:t>Положительное отношение к школе, чувства необходимости  учения, т.е. в ситуации необязательного посещения школы ребенок продолжает стремиться к занятиям специфически школьного содержания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/>
            <a:r>
              <a:rPr lang="ru-RU" sz="2400" dirty="0" smtClean="0"/>
              <a:t>Проявления особого </a:t>
            </a:r>
            <a:r>
              <a:rPr lang="ru-RU" sz="2400" dirty="0" smtClean="0"/>
              <a:t>интереса к </a:t>
            </a:r>
            <a:r>
              <a:rPr lang="ru-RU" sz="2400" dirty="0" smtClean="0"/>
              <a:t>новому, школьного содержания занятий, что отражается в предпочтении уроков школьного типа, урокам дошкольного типа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algn="just">
              <a:buNone/>
            </a:pPr>
            <a:endParaRPr lang="en-US" sz="2400" dirty="0" smtClean="0"/>
          </a:p>
          <a:p>
            <a:pPr algn="just"/>
            <a:r>
              <a:rPr lang="ru-RU" sz="2400" dirty="0" smtClean="0"/>
              <a:t>Предпочтения классных коллективных занятий индивидуальным занятиям дома, положительное отношение к школьной дисциплине, направленной на поддержание общепринятых норм поведения в школе</a:t>
            </a:r>
            <a:r>
              <a:rPr lang="en-US" sz="2400" dirty="0" smtClean="0"/>
              <a:t>;</a:t>
            </a:r>
            <a:r>
              <a:rPr lang="ru-RU" sz="2400" dirty="0" smtClean="0"/>
              <a:t> предпочтения социального способа оценки своих знаний – отметки дошкольным способом поощрения (сладости, подарки).</a:t>
            </a: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9"/>
            <a:ext cx="8229600" cy="1143008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Уровни сформированности внутренней позиции школьника на седьмом году жизни</a:t>
            </a:r>
            <a:r>
              <a:rPr lang="en-US" sz="3000" dirty="0" smtClean="0"/>
              <a:t>: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75298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6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200" dirty="0" smtClean="0"/>
              <a:t>Отрицательное отношение к школе и поступлению в школу</a:t>
            </a:r>
            <a:r>
              <a:rPr lang="en-US" sz="2200" dirty="0" smtClean="0"/>
              <a:t>;</a:t>
            </a:r>
            <a:endParaRPr lang="ru-RU" sz="2200" dirty="0" smtClean="0"/>
          </a:p>
          <a:p>
            <a:pPr>
              <a:lnSpc>
                <a:spcPct val="150000"/>
              </a:lnSpc>
              <a:buNone/>
            </a:pPr>
            <a:endParaRPr lang="en-US" sz="2200" dirty="0" smtClean="0"/>
          </a:p>
          <a:p>
            <a:pPr algn="just"/>
            <a:r>
              <a:rPr lang="ru-RU" sz="2200" dirty="0" smtClean="0"/>
              <a:t>Положительное отношение к школе при отсутствии ориентации на содержание школьно – учебной действительности. Ребенок хочет пойти в школу, но при сохранении дошкольного образа жизни.</a:t>
            </a:r>
          </a:p>
          <a:p>
            <a:pPr algn="just">
              <a:buNone/>
            </a:pPr>
            <a:endParaRPr lang="ru-RU" sz="2200" dirty="0" smtClean="0"/>
          </a:p>
          <a:p>
            <a:pPr algn="just"/>
            <a:r>
              <a:rPr lang="ru-RU" sz="2200" dirty="0" smtClean="0"/>
              <a:t>Возникновение ориентации на содержательные моменты школьной действительности и образец «хорошего ученика», но при сохранении приоритета социальных аспектов школьного образа жизни по сравнению с учебными</a:t>
            </a:r>
            <a:r>
              <a:rPr lang="en-US" sz="2200" dirty="0" smtClean="0"/>
              <a:t>;</a:t>
            </a:r>
            <a:endParaRPr lang="ru-RU" sz="2200" dirty="0" smtClean="0"/>
          </a:p>
          <a:p>
            <a:pPr algn="just">
              <a:buNone/>
            </a:pPr>
            <a:endParaRPr lang="ru-RU" sz="2200" dirty="0" smtClean="0"/>
          </a:p>
          <a:p>
            <a:pPr algn="just"/>
            <a:r>
              <a:rPr lang="ru-RU" sz="2200" dirty="0" smtClean="0"/>
              <a:t>Сочетание ориентации на социальные и собственно учебные аспекты школьной жизни.</a:t>
            </a:r>
            <a:endParaRPr lang="ru-RU" sz="2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3000" b="1" i="1" dirty="0" smtClean="0"/>
              <a:t>Развитие мотивов учения </a:t>
            </a:r>
            <a:r>
              <a:rPr lang="ru-RU" sz="3000" dirty="0" smtClean="0"/>
              <a:t>– важный показатель сформированности внутренней позиции школьника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  <a:effectLst>
            <a:glow rad="101600">
              <a:schemeClr val="accent6">
                <a:satMod val="175000"/>
                <a:alpha val="40000"/>
              </a:schemeClr>
            </a:glow>
            <a:softEdge rad="12700"/>
          </a:effectLst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Учебно – познавательные мотивы.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Широкие социальные мотивы (потребность в социально значимой деятельности, мотив долга).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Позиционный мотив, связанный со стремлением занять новое положение в отношениях с окружающими.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Внешние мотивы (власть и требование взрослых).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Игровой мотив.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Мотив получения высокой оценки.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89974">
            <a:off x="457200" y="428605"/>
            <a:ext cx="8229600" cy="1143008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Организация условий для развития учебных и познавательных мотивов </a:t>
            </a:r>
            <a:r>
              <a:rPr lang="en-US" sz="3200" dirty="0" smtClean="0"/>
              <a:t>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200" dirty="0" smtClean="0"/>
              <a:t>Создание проблемный ситуаций, активизация творческого отношения учащихся к учебе</a:t>
            </a:r>
            <a:r>
              <a:rPr lang="en-US" sz="2200" dirty="0" smtClean="0"/>
              <a:t>;</a:t>
            </a:r>
            <a:endParaRPr lang="ru-RU" sz="2200" dirty="0" smtClean="0"/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Формирование рефлексивного отношения школьника к учению и личностного смысла учения (осознание учебной цели и связи последовательности задач с конечной целью)</a:t>
            </a:r>
            <a:r>
              <a:rPr lang="en-US" sz="2200" dirty="0" smtClean="0"/>
              <a:t>;</a:t>
            </a:r>
            <a:r>
              <a:rPr lang="ru-RU" sz="2200" dirty="0" smtClean="0"/>
              <a:t> обеспечение учеников не обходимыми средствами решения задач, оценивание знаний учащегося с учетом его новых достижений</a:t>
            </a:r>
            <a:r>
              <a:rPr lang="en-US" sz="2200" dirty="0" smtClean="0"/>
              <a:t>;</a:t>
            </a:r>
            <a:endParaRPr lang="ru-RU" sz="2200" dirty="0" smtClean="0"/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Организация форм совместной учебной деятельности, учебного сотрудничества.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Компоненты структуры гражданской идентичности</a:t>
            </a:r>
            <a:r>
              <a:rPr lang="en-US" sz="4000" dirty="0" smtClean="0"/>
              <a:t>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Когнитивный</a:t>
            </a:r>
            <a:r>
              <a:rPr lang="ru-RU" dirty="0" smtClean="0"/>
              <a:t>  (знание о принадлежности к данной социальной общности)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Ценностно-смысловой</a:t>
            </a:r>
            <a:r>
              <a:rPr lang="ru-RU" dirty="0" smtClean="0"/>
              <a:t> (позитивное, негативное или двойственное отношение к принадлежности)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Эмоциональный</a:t>
            </a:r>
            <a:r>
              <a:rPr lang="ru-RU" dirty="0" smtClean="0"/>
              <a:t> (принятие или неприятие своей принадлежности)</a:t>
            </a:r>
            <a:r>
              <a:rPr lang="en-US" dirty="0" smtClean="0"/>
              <a:t>;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r>
              <a:rPr lang="ru-RU" dirty="0" smtClean="0"/>
              <a:t> (поведенческий – гражданская активность).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434</TotalTime>
  <Words>1080</Words>
  <Application>Microsoft Office PowerPoint</Application>
  <PresentationFormat>Экран (4:3)</PresentationFormat>
  <Paragraphs>200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Личностные универсальные учебные действия</vt:lpstr>
      <vt:lpstr>Личностные универсальные учебные действия </vt:lpstr>
      <vt:lpstr>Личностная готовность ребенка к обучению в школе </vt:lpstr>
      <vt:lpstr>Внутренняя позиция школьника </vt:lpstr>
      <vt:lpstr>Критерии сформированности внутренней позиции школьника :</vt:lpstr>
      <vt:lpstr>Уровни сформированности внутренней позиции школьника на седьмом году жизни:</vt:lpstr>
      <vt:lpstr>Развитие мотивов учения – важный показатель сформированности внутренней позиции школьника</vt:lpstr>
      <vt:lpstr>Организация условий для развития учебных и познавательных мотивов :</vt:lpstr>
      <vt:lpstr>Компоненты структуры гражданской идентичности:</vt:lpstr>
      <vt:lpstr>Требования к результатам формирования гражданской идентичности в начальной школе</vt:lpstr>
      <vt:lpstr>Самооценка</vt:lpstr>
      <vt:lpstr>Психолого-педагогические условия причин неуспеха учащихся:</vt:lpstr>
      <vt:lpstr>Нравственно - этическая ориентация:</vt:lpstr>
      <vt:lpstr>Слайд 14</vt:lpstr>
      <vt:lpstr>Моральные нормы семилетнего ребенка: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Личностные универсальные учебные действия</dc:title>
  <dc:creator>ASUS</dc:creator>
  <cp:lastModifiedBy>ASUS</cp:lastModifiedBy>
  <cp:revision>47</cp:revision>
  <dcterms:created xsi:type="dcterms:W3CDTF">2010-03-13T11:04:52Z</dcterms:created>
  <dcterms:modified xsi:type="dcterms:W3CDTF">2010-03-15T20:36:07Z</dcterms:modified>
</cp:coreProperties>
</file>