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64" r:id="rId1"/>
  </p:sldMasterIdLst>
  <p:notesMasterIdLst>
    <p:notesMasterId r:id="rId39"/>
  </p:notesMasterIdLst>
  <p:sldIdLst>
    <p:sldId id="300" r:id="rId2"/>
    <p:sldId id="305" r:id="rId3"/>
    <p:sldId id="303" r:id="rId4"/>
    <p:sldId id="322" r:id="rId5"/>
    <p:sldId id="307" r:id="rId6"/>
    <p:sldId id="335" r:id="rId7"/>
    <p:sldId id="308" r:id="rId8"/>
    <p:sldId id="310" r:id="rId9"/>
    <p:sldId id="330" r:id="rId10"/>
    <p:sldId id="318" r:id="rId11"/>
    <p:sldId id="288" r:id="rId12"/>
    <p:sldId id="287" r:id="rId13"/>
    <p:sldId id="313" r:id="rId14"/>
    <p:sldId id="273" r:id="rId15"/>
    <p:sldId id="279" r:id="rId16"/>
    <p:sldId id="277" r:id="rId17"/>
    <p:sldId id="281" r:id="rId18"/>
    <p:sldId id="332" r:id="rId19"/>
    <p:sldId id="324" r:id="rId20"/>
    <p:sldId id="325" r:id="rId21"/>
    <p:sldId id="326" r:id="rId22"/>
    <p:sldId id="329" r:id="rId23"/>
    <p:sldId id="327" r:id="rId24"/>
    <p:sldId id="267" r:id="rId25"/>
    <p:sldId id="319" r:id="rId26"/>
    <p:sldId id="320" r:id="rId27"/>
    <p:sldId id="321" r:id="rId28"/>
    <p:sldId id="333" r:id="rId29"/>
    <p:sldId id="289" r:id="rId30"/>
    <p:sldId id="331" r:id="rId31"/>
    <p:sldId id="312" r:id="rId32"/>
    <p:sldId id="271" r:id="rId33"/>
    <p:sldId id="314" r:id="rId34"/>
    <p:sldId id="315" r:id="rId35"/>
    <p:sldId id="316" r:id="rId36"/>
    <p:sldId id="317" r:id="rId37"/>
    <p:sldId id="328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28528-8253-40E3-A124-5E6F94866E5B}" type="datetimeFigureOut">
              <a:rPr lang="ru-RU" smtClean="0"/>
              <a:pPr/>
              <a:t>28.10.2012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36727-A681-471C-AE84-D9CDD3AA1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6661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36727-A681-471C-AE84-D9CDD3AA197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8440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36727-A681-471C-AE84-D9CDD3AA197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6003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E695F28-6DA9-45E8-AAA0-E335EB6F58DB}" type="slidenum">
              <a:rPr lang="ru-RU" smtClean="0"/>
              <a:pPr eaLnBrk="1" hangingPunct="1"/>
              <a:t>25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38737D7-8641-44FC-B1B8-0DD101A9E5C9}" type="slidenum">
              <a:rPr lang="ru-RU" smtClean="0"/>
              <a:pPr eaLnBrk="1" hangingPunct="1"/>
              <a:t>35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36727-A681-471C-AE84-D9CDD3AA197A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592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281F8E-D28F-44BC-BA63-93996E41CFCA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057C3E-DD04-4698-BBFD-BE28E0408FA0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E238F-16D1-427B-A9F3-9EDF88EA143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94F75-3547-4F47-BAA4-F1CD2946EBE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6642341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5BB957-93CF-4012-BB3C-D8AEA2DC8CF1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E05D-6BFA-40B3-9F4B-B015D50471FE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D51466-58C8-46E3-BE3F-0ACCED577B3C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B1E3C-59E3-4704-A46E-8687AF15877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19A8C2-6E41-49A7-AEC6-2351E4AD768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43726B-C9E1-46DE-A616-5BC2E8B5FBC0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480042-29DF-4A5C-A5F7-27093FF2E42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9965BA-4676-4AEE-A088-9BB80DA3FCBC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F85DC2-EB60-41EE-B728-342488D5E6E6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5" r:id="rId1"/>
    <p:sldLayoutId id="2147484366" r:id="rId2"/>
    <p:sldLayoutId id="2147484367" r:id="rId3"/>
    <p:sldLayoutId id="2147484368" r:id="rId4"/>
    <p:sldLayoutId id="2147484369" r:id="rId5"/>
    <p:sldLayoutId id="2147484370" r:id="rId6"/>
    <p:sldLayoutId id="2147484371" r:id="rId7"/>
    <p:sldLayoutId id="2147484372" r:id="rId8"/>
    <p:sldLayoutId id="2147484373" r:id="rId9"/>
    <p:sldLayoutId id="2147484374" r:id="rId10"/>
    <p:sldLayoutId id="2147484375" r:id="rId11"/>
    <p:sldLayoutId id="2147484377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340768"/>
            <a:ext cx="8786874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139700">
                    <a:srgbClr val="4BACC6">
                      <a:satMod val="175000"/>
                      <a:alpha val="40000"/>
                    </a:srgb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cs typeface="Arial" charset="0"/>
              </a:rPr>
              <a:t>Линейная функция, </a:t>
            </a:r>
          </a:p>
          <a:p>
            <a:pPr algn="ctr">
              <a:defRPr/>
            </a:pPr>
            <a:r>
              <a:rPr lang="ru-RU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139700">
                    <a:srgbClr val="4BACC6">
                      <a:satMod val="175000"/>
                      <a:alpha val="40000"/>
                    </a:srgb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cs typeface="Arial" charset="0"/>
              </a:rPr>
              <a:t>её график, свойства.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9750" y="3933825"/>
            <a:ext cx="79930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 7 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класс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Учитель математики </a:t>
            </a:r>
            <a:r>
              <a:rPr lang="ru-RU" sz="16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Синдикова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 А.Ю.</a:t>
            </a:r>
            <a:endParaRPr lang="ru-RU" sz="1600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16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326638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Скругленный прямоугольник 34"/>
          <p:cNvSpPr/>
          <p:nvPr/>
        </p:nvSpPr>
        <p:spPr>
          <a:xfrm>
            <a:off x="468313" y="1989138"/>
            <a:ext cx="8424862" cy="39608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Заголовок 40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48872" cy="1143000"/>
          </a:xfrm>
          <a:ln>
            <a:miter lim="800000"/>
            <a:headEnd/>
            <a:tailEnd/>
          </a:ln>
          <a:extLst/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y=x-4 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y=-x+4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100" name="Текст 4"/>
          <p:cNvSpPr>
            <a:spLocks noGrp="1"/>
          </p:cNvSpPr>
          <p:nvPr>
            <p:ph type="body" idx="1"/>
          </p:nvPr>
        </p:nvSpPr>
        <p:spPr>
          <a:xfrm>
            <a:off x="357188" y="1214438"/>
            <a:ext cx="4040187" cy="63976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</a:rPr>
              <a:t>I</a:t>
            </a:r>
            <a:r>
              <a:rPr lang="ru-RU" sz="3600" dirty="0" smtClean="0">
                <a:solidFill>
                  <a:schemeClr val="bg1"/>
                </a:solidFill>
              </a:rPr>
              <a:t> вариант</a:t>
            </a:r>
          </a:p>
        </p:txBody>
      </p:sp>
      <p:sp>
        <p:nvSpPr>
          <p:cNvPr id="4101" name="Текст 6"/>
          <p:cNvSpPr>
            <a:spLocks noGrp="1"/>
          </p:cNvSpPr>
          <p:nvPr>
            <p:ph type="body" sz="quarter" idx="3"/>
          </p:nvPr>
        </p:nvSpPr>
        <p:spPr>
          <a:xfrm>
            <a:off x="4714875" y="1214438"/>
            <a:ext cx="4041775" cy="63976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</a:rPr>
              <a:t>II</a:t>
            </a:r>
            <a:r>
              <a:rPr lang="ru-RU" sz="3600" dirty="0" smtClean="0">
                <a:solidFill>
                  <a:schemeClr val="bg1"/>
                </a:solidFill>
              </a:rPr>
              <a:t> вариант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 flipH="1" flipV="1">
            <a:off x="35719" y="4004469"/>
            <a:ext cx="36004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900113" y="4149725"/>
            <a:ext cx="3278187" cy="47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04" name="TextBox 16"/>
          <p:cNvSpPr txBox="1">
            <a:spLocks noChangeArrowheads="1"/>
          </p:cNvSpPr>
          <p:nvPr/>
        </p:nvSpPr>
        <p:spPr bwMode="auto">
          <a:xfrm>
            <a:off x="3786188" y="4000500"/>
            <a:ext cx="290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x</a:t>
            </a:r>
            <a:endParaRPr lang="ru-RU" b="1">
              <a:latin typeface="Calibri" pitchFamily="34" charset="0"/>
            </a:endParaRPr>
          </a:p>
        </p:txBody>
      </p:sp>
      <p:sp>
        <p:nvSpPr>
          <p:cNvPr id="4105" name="TextBox 17"/>
          <p:cNvSpPr txBox="1">
            <a:spLocks noChangeArrowheads="1"/>
          </p:cNvSpPr>
          <p:nvPr/>
        </p:nvSpPr>
        <p:spPr bwMode="auto">
          <a:xfrm>
            <a:off x="1908175" y="2143125"/>
            <a:ext cx="287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y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1763713" y="443706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07" name="TextBox 22"/>
          <p:cNvSpPr txBox="1">
            <a:spLocks noChangeArrowheads="1"/>
          </p:cNvSpPr>
          <p:nvPr/>
        </p:nvSpPr>
        <p:spPr bwMode="auto">
          <a:xfrm>
            <a:off x="2000250" y="357187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4108" name="TextBox 23"/>
          <p:cNvSpPr txBox="1">
            <a:spLocks noChangeArrowheads="1"/>
          </p:cNvSpPr>
          <p:nvPr/>
        </p:nvSpPr>
        <p:spPr bwMode="auto">
          <a:xfrm>
            <a:off x="2428875" y="357187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4109" name="TextBox 24"/>
          <p:cNvSpPr txBox="1">
            <a:spLocks noChangeArrowheads="1"/>
          </p:cNvSpPr>
          <p:nvPr/>
        </p:nvSpPr>
        <p:spPr bwMode="auto">
          <a:xfrm>
            <a:off x="1571625" y="3643313"/>
            <a:ext cx="285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0</a:t>
            </a:r>
            <a:endParaRPr lang="ru-RU" b="1">
              <a:latin typeface="Calibri" pitchFamily="34" charset="0"/>
            </a:endParaRPr>
          </a:p>
        </p:txBody>
      </p:sp>
      <p:sp>
        <p:nvSpPr>
          <p:cNvPr id="4110" name="TextBox 25"/>
          <p:cNvSpPr txBox="1">
            <a:spLocks noChangeArrowheads="1"/>
          </p:cNvSpPr>
          <p:nvPr/>
        </p:nvSpPr>
        <p:spPr bwMode="auto">
          <a:xfrm>
            <a:off x="1428750" y="5214938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-4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1763713" y="4797425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2123281" y="4148932"/>
            <a:ext cx="14446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 flipH="1" flipV="1">
            <a:off x="2555875" y="4148138"/>
            <a:ext cx="1428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763713" y="5157788"/>
            <a:ext cx="14446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785938" y="542925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0800000" flipV="1">
            <a:off x="1547813" y="3429000"/>
            <a:ext cx="2592387" cy="23034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5400000" flipH="1" flipV="1">
            <a:off x="4175919" y="3969544"/>
            <a:ext cx="36718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V="1">
            <a:off x="5003800" y="4144963"/>
            <a:ext cx="3068638" cy="47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19" name="TextBox 45"/>
          <p:cNvSpPr txBox="1">
            <a:spLocks noChangeArrowheads="1"/>
          </p:cNvSpPr>
          <p:nvPr/>
        </p:nvSpPr>
        <p:spPr bwMode="auto">
          <a:xfrm>
            <a:off x="7858125" y="4143375"/>
            <a:ext cx="290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x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5857875" y="3286125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21" name="TextBox 47"/>
          <p:cNvSpPr txBox="1">
            <a:spLocks noChangeArrowheads="1"/>
          </p:cNvSpPr>
          <p:nvPr/>
        </p:nvSpPr>
        <p:spPr bwMode="auto">
          <a:xfrm>
            <a:off x="6072188" y="37147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4122" name="TextBox 48"/>
          <p:cNvSpPr txBox="1">
            <a:spLocks noChangeArrowheads="1"/>
          </p:cNvSpPr>
          <p:nvPr/>
        </p:nvSpPr>
        <p:spPr bwMode="auto">
          <a:xfrm>
            <a:off x="6500813" y="37147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4123" name="TextBox 49"/>
          <p:cNvSpPr txBox="1">
            <a:spLocks noChangeArrowheads="1"/>
          </p:cNvSpPr>
          <p:nvPr/>
        </p:nvSpPr>
        <p:spPr bwMode="auto">
          <a:xfrm>
            <a:off x="5643563" y="3786188"/>
            <a:ext cx="285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0</a:t>
            </a:r>
            <a:endParaRPr lang="ru-RU" b="1">
              <a:latin typeface="Calibri" pitchFamily="34" charset="0"/>
            </a:endParaRPr>
          </a:p>
        </p:txBody>
      </p:sp>
      <p:sp>
        <p:nvSpPr>
          <p:cNvPr id="4124" name="TextBox 50"/>
          <p:cNvSpPr txBox="1">
            <a:spLocks noChangeArrowheads="1"/>
          </p:cNvSpPr>
          <p:nvPr/>
        </p:nvSpPr>
        <p:spPr bwMode="auto">
          <a:xfrm>
            <a:off x="5572125" y="2214563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4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>
            <a:off x="5857875" y="285750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 flipH="1" flipV="1">
            <a:off x="6216650" y="4143375"/>
            <a:ext cx="14128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 flipH="1" flipV="1">
            <a:off x="6644481" y="41425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5857875" y="2428875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6200000" flipV="1">
            <a:off x="5544344" y="2385219"/>
            <a:ext cx="3024187" cy="26638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5857875" y="371475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31" name="TextBox 39"/>
          <p:cNvSpPr txBox="1">
            <a:spLocks noChangeArrowheads="1"/>
          </p:cNvSpPr>
          <p:nvPr/>
        </p:nvSpPr>
        <p:spPr bwMode="auto">
          <a:xfrm>
            <a:off x="6084888" y="2071688"/>
            <a:ext cx="2873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y</a:t>
            </a:r>
            <a:endParaRPr lang="ru-RU" b="1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840352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3"/>
          <p:cNvSpPr>
            <a:spLocks noChangeShapeType="1"/>
          </p:cNvSpPr>
          <p:nvPr/>
        </p:nvSpPr>
        <p:spPr bwMode="auto">
          <a:xfrm>
            <a:off x="228600" y="152400"/>
            <a:ext cx="0" cy="6400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13315" name="Line 4"/>
          <p:cNvSpPr>
            <a:spLocks noChangeShapeType="1"/>
          </p:cNvSpPr>
          <p:nvPr/>
        </p:nvSpPr>
        <p:spPr bwMode="auto">
          <a:xfrm>
            <a:off x="8915400" y="152400"/>
            <a:ext cx="0" cy="6400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13316" name="Line 5"/>
          <p:cNvSpPr>
            <a:spLocks noChangeShapeType="1"/>
          </p:cNvSpPr>
          <p:nvPr/>
        </p:nvSpPr>
        <p:spPr bwMode="auto">
          <a:xfrm rot="5400000">
            <a:off x="4572000" y="2209800"/>
            <a:ext cx="0" cy="8686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13317" name="Line 6"/>
          <p:cNvSpPr>
            <a:spLocks noChangeShapeType="1"/>
          </p:cNvSpPr>
          <p:nvPr/>
        </p:nvSpPr>
        <p:spPr bwMode="auto">
          <a:xfrm rot="5400000">
            <a:off x="4572000" y="-4191000"/>
            <a:ext cx="0" cy="8686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  <p:grpSp>
        <p:nvGrpSpPr>
          <p:cNvPr id="12346" name="Group 58"/>
          <p:cNvGrpSpPr>
            <a:grpSpLocks/>
          </p:cNvGrpSpPr>
          <p:nvPr/>
        </p:nvGrpSpPr>
        <p:grpSpPr bwMode="auto">
          <a:xfrm>
            <a:off x="685800" y="381000"/>
            <a:ext cx="3200400" cy="3581400"/>
            <a:chOff x="3120" y="1152"/>
            <a:chExt cx="2352" cy="2832"/>
          </a:xfrm>
        </p:grpSpPr>
        <p:sp>
          <p:nvSpPr>
            <p:cNvPr id="13363" name="Rectangle 9"/>
            <p:cNvSpPr>
              <a:spLocks noChangeArrowheads="1"/>
            </p:cNvSpPr>
            <p:nvPr/>
          </p:nvSpPr>
          <p:spPr bwMode="auto">
            <a:xfrm>
              <a:off x="3120" y="1152"/>
              <a:ext cx="2352" cy="28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64" name="Line 10"/>
            <p:cNvSpPr>
              <a:spLocks noChangeShapeType="1"/>
            </p:cNvSpPr>
            <p:nvPr/>
          </p:nvSpPr>
          <p:spPr bwMode="auto">
            <a:xfrm>
              <a:off x="3120" y="1866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65" name="Line 11"/>
            <p:cNvSpPr>
              <a:spLocks noChangeShapeType="1"/>
            </p:cNvSpPr>
            <p:nvPr/>
          </p:nvSpPr>
          <p:spPr bwMode="auto">
            <a:xfrm>
              <a:off x="3120" y="2080"/>
              <a:ext cx="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66" name="Line 12"/>
            <p:cNvSpPr>
              <a:spLocks noChangeShapeType="1"/>
            </p:cNvSpPr>
            <p:nvPr/>
          </p:nvSpPr>
          <p:spPr bwMode="auto">
            <a:xfrm>
              <a:off x="3120" y="2294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67" name="Line 13"/>
            <p:cNvSpPr>
              <a:spLocks noChangeShapeType="1"/>
            </p:cNvSpPr>
            <p:nvPr/>
          </p:nvSpPr>
          <p:spPr bwMode="auto">
            <a:xfrm>
              <a:off x="3120" y="2508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68" name="Line 14"/>
            <p:cNvSpPr>
              <a:spLocks noChangeShapeType="1"/>
            </p:cNvSpPr>
            <p:nvPr/>
          </p:nvSpPr>
          <p:spPr bwMode="auto">
            <a:xfrm>
              <a:off x="3120" y="2936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69" name="Line 15"/>
            <p:cNvSpPr>
              <a:spLocks noChangeShapeType="1"/>
            </p:cNvSpPr>
            <p:nvPr/>
          </p:nvSpPr>
          <p:spPr bwMode="auto">
            <a:xfrm>
              <a:off x="3120" y="2722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0" name="Line 16"/>
            <p:cNvSpPr>
              <a:spLocks noChangeShapeType="1"/>
            </p:cNvSpPr>
            <p:nvPr/>
          </p:nvSpPr>
          <p:spPr bwMode="auto">
            <a:xfrm>
              <a:off x="3120" y="3312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1" name="Line 17"/>
            <p:cNvSpPr>
              <a:spLocks noChangeShapeType="1"/>
            </p:cNvSpPr>
            <p:nvPr/>
          </p:nvSpPr>
          <p:spPr bwMode="auto">
            <a:xfrm>
              <a:off x="3120" y="3504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2" name="Line 18"/>
            <p:cNvSpPr>
              <a:spLocks noChangeShapeType="1"/>
            </p:cNvSpPr>
            <p:nvPr/>
          </p:nvSpPr>
          <p:spPr bwMode="auto">
            <a:xfrm>
              <a:off x="3120" y="1651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3" name="Line 19"/>
            <p:cNvSpPr>
              <a:spLocks noChangeShapeType="1"/>
            </p:cNvSpPr>
            <p:nvPr/>
          </p:nvSpPr>
          <p:spPr bwMode="auto">
            <a:xfrm>
              <a:off x="3120" y="1437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4" name="Line 20"/>
            <p:cNvSpPr>
              <a:spLocks noChangeShapeType="1"/>
            </p:cNvSpPr>
            <p:nvPr/>
          </p:nvSpPr>
          <p:spPr bwMode="auto">
            <a:xfrm flipH="1">
              <a:off x="4176" y="1152"/>
              <a:ext cx="0" cy="2544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 type="stealth" w="lg" len="lg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5" name="Line 21"/>
            <p:cNvSpPr>
              <a:spLocks noChangeShapeType="1"/>
            </p:cNvSpPr>
            <p:nvPr/>
          </p:nvSpPr>
          <p:spPr bwMode="auto">
            <a:xfrm rot="5400000">
              <a:off x="4272" y="1584"/>
              <a:ext cx="0" cy="2304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 type="stealth" w="lg" len="lg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6" name="Line 23"/>
            <p:cNvSpPr>
              <a:spLocks noChangeShapeType="1"/>
            </p:cNvSpPr>
            <p:nvPr/>
          </p:nvSpPr>
          <p:spPr bwMode="auto">
            <a:xfrm flipV="1">
              <a:off x="4368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7" name="Line 24"/>
            <p:cNvSpPr>
              <a:spLocks noChangeShapeType="1"/>
            </p:cNvSpPr>
            <p:nvPr/>
          </p:nvSpPr>
          <p:spPr bwMode="auto">
            <a:xfrm flipV="1">
              <a:off x="4560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8" name="Line 25"/>
            <p:cNvSpPr>
              <a:spLocks noChangeShapeType="1"/>
            </p:cNvSpPr>
            <p:nvPr/>
          </p:nvSpPr>
          <p:spPr bwMode="auto">
            <a:xfrm flipV="1">
              <a:off x="4752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9" name="Line 26"/>
            <p:cNvSpPr>
              <a:spLocks noChangeShapeType="1"/>
            </p:cNvSpPr>
            <p:nvPr/>
          </p:nvSpPr>
          <p:spPr bwMode="auto">
            <a:xfrm flipV="1">
              <a:off x="4944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80" name="Line 27"/>
            <p:cNvSpPr>
              <a:spLocks noChangeShapeType="1"/>
            </p:cNvSpPr>
            <p:nvPr/>
          </p:nvSpPr>
          <p:spPr bwMode="auto">
            <a:xfrm flipH="1" flipV="1">
              <a:off x="5136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81" name="Line 28"/>
            <p:cNvSpPr>
              <a:spLocks noChangeShapeType="1"/>
            </p:cNvSpPr>
            <p:nvPr/>
          </p:nvSpPr>
          <p:spPr bwMode="auto">
            <a:xfrm flipV="1">
              <a:off x="5328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82" name="Line 29"/>
            <p:cNvSpPr>
              <a:spLocks noChangeShapeType="1"/>
            </p:cNvSpPr>
            <p:nvPr/>
          </p:nvSpPr>
          <p:spPr bwMode="auto">
            <a:xfrm flipH="1" flipV="1">
              <a:off x="3792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83" name="Line 30"/>
            <p:cNvSpPr>
              <a:spLocks noChangeShapeType="1"/>
            </p:cNvSpPr>
            <p:nvPr/>
          </p:nvSpPr>
          <p:spPr bwMode="auto">
            <a:xfrm flipH="1" flipV="1">
              <a:off x="3216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84" name="Text Box 31"/>
            <p:cNvSpPr txBox="1">
              <a:spLocks noChangeArrowheads="1"/>
            </p:cNvSpPr>
            <p:nvPr/>
          </p:nvSpPr>
          <p:spPr bwMode="auto">
            <a:xfrm>
              <a:off x="5136" y="2736"/>
              <a:ext cx="249" cy="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b="1" i="1">
                  <a:solidFill>
                    <a:srgbClr val="3333CC"/>
                  </a:solidFill>
                </a:rPr>
                <a:t>х</a:t>
              </a:r>
            </a:p>
          </p:txBody>
        </p:sp>
        <p:sp>
          <p:nvSpPr>
            <p:cNvPr id="13385" name="Text Box 33"/>
            <p:cNvSpPr txBox="1">
              <a:spLocks noChangeArrowheads="1"/>
            </p:cNvSpPr>
            <p:nvPr/>
          </p:nvSpPr>
          <p:spPr bwMode="auto">
            <a:xfrm>
              <a:off x="3985" y="2689"/>
              <a:ext cx="186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1800" b="1">
                  <a:solidFill>
                    <a:srgbClr val="2BAB2B"/>
                  </a:solidFill>
                </a:rPr>
                <a:t>0</a:t>
              </a:r>
            </a:p>
          </p:txBody>
        </p:sp>
        <p:sp>
          <p:nvSpPr>
            <p:cNvPr id="13386" name="Line 35"/>
            <p:cNvSpPr>
              <a:spLocks noChangeShapeType="1"/>
            </p:cNvSpPr>
            <p:nvPr/>
          </p:nvSpPr>
          <p:spPr bwMode="auto">
            <a:xfrm>
              <a:off x="4179" y="2080"/>
              <a:ext cx="12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87" name="Line 39"/>
            <p:cNvSpPr>
              <a:spLocks noChangeShapeType="1"/>
            </p:cNvSpPr>
            <p:nvPr/>
          </p:nvSpPr>
          <p:spPr bwMode="auto">
            <a:xfrm>
              <a:off x="3992" y="2080"/>
              <a:ext cx="1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88" name="Text Box 40"/>
            <p:cNvSpPr txBox="1">
              <a:spLocks noChangeArrowheads="1"/>
            </p:cNvSpPr>
            <p:nvPr/>
          </p:nvSpPr>
          <p:spPr bwMode="auto">
            <a:xfrm>
              <a:off x="3936" y="1152"/>
              <a:ext cx="240" cy="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b="1" i="1">
                  <a:solidFill>
                    <a:srgbClr val="3333CC"/>
                  </a:solidFill>
                </a:rPr>
                <a:t>у</a:t>
              </a:r>
            </a:p>
          </p:txBody>
        </p:sp>
        <p:sp>
          <p:nvSpPr>
            <p:cNvPr id="13389" name="Line 41"/>
            <p:cNvSpPr>
              <a:spLocks noChangeShapeType="1"/>
            </p:cNvSpPr>
            <p:nvPr/>
          </p:nvSpPr>
          <p:spPr bwMode="auto">
            <a:xfrm>
              <a:off x="3120" y="3696"/>
              <a:ext cx="23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0" name="Line 42"/>
            <p:cNvSpPr>
              <a:spLocks noChangeShapeType="1"/>
            </p:cNvSpPr>
            <p:nvPr/>
          </p:nvSpPr>
          <p:spPr bwMode="auto">
            <a:xfrm>
              <a:off x="3120" y="3888"/>
              <a:ext cx="23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1" name="Line 43"/>
            <p:cNvSpPr>
              <a:spLocks noChangeShapeType="1"/>
            </p:cNvSpPr>
            <p:nvPr/>
          </p:nvSpPr>
          <p:spPr bwMode="auto">
            <a:xfrm>
              <a:off x="3408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2" name="Line 44"/>
            <p:cNvSpPr>
              <a:spLocks noChangeShapeType="1"/>
            </p:cNvSpPr>
            <p:nvPr/>
          </p:nvSpPr>
          <p:spPr bwMode="auto">
            <a:xfrm>
              <a:off x="3600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3" name="Line 47"/>
            <p:cNvSpPr>
              <a:spLocks noChangeShapeType="1"/>
            </p:cNvSpPr>
            <p:nvPr/>
          </p:nvSpPr>
          <p:spPr bwMode="auto">
            <a:xfrm>
              <a:off x="3120" y="3120"/>
              <a:ext cx="23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4" name="Line 50"/>
            <p:cNvSpPr>
              <a:spLocks noChangeShapeType="1"/>
            </p:cNvSpPr>
            <p:nvPr/>
          </p:nvSpPr>
          <p:spPr bwMode="auto">
            <a:xfrm>
              <a:off x="3984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5" name="Line 51"/>
            <p:cNvSpPr>
              <a:spLocks noChangeShapeType="1"/>
            </p:cNvSpPr>
            <p:nvPr/>
          </p:nvSpPr>
          <p:spPr bwMode="auto">
            <a:xfrm>
              <a:off x="4176" y="369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6" name="Line 52"/>
            <p:cNvSpPr>
              <a:spLocks noChangeShapeType="1"/>
            </p:cNvSpPr>
            <p:nvPr/>
          </p:nvSpPr>
          <p:spPr bwMode="auto">
            <a:xfrm rot="687553" flipV="1">
              <a:off x="3307" y="1434"/>
              <a:ext cx="1824" cy="16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7" name="Line 53"/>
            <p:cNvSpPr>
              <a:spLocks noChangeShapeType="1"/>
            </p:cNvSpPr>
            <p:nvPr/>
          </p:nvSpPr>
          <p:spPr bwMode="auto">
            <a:xfrm flipV="1">
              <a:off x="3504" y="2208"/>
              <a:ext cx="528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8" name="Freeform 54"/>
            <p:cNvSpPr>
              <a:spLocks/>
            </p:cNvSpPr>
            <p:nvPr/>
          </p:nvSpPr>
          <p:spPr bwMode="auto">
            <a:xfrm>
              <a:off x="3744" y="2544"/>
              <a:ext cx="112" cy="192"/>
            </a:xfrm>
            <a:custGeom>
              <a:avLst/>
              <a:gdLst>
                <a:gd name="T0" fmla="*/ 0 w 112"/>
                <a:gd name="T1" fmla="*/ 0 h 192"/>
                <a:gd name="T2" fmla="*/ 96 w 112"/>
                <a:gd name="T3" fmla="*/ 48 h 192"/>
                <a:gd name="T4" fmla="*/ 96 w 112"/>
                <a:gd name="T5" fmla="*/ 192 h 19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2" h="192">
                  <a:moveTo>
                    <a:pt x="0" y="0"/>
                  </a:moveTo>
                  <a:cubicBezTo>
                    <a:pt x="40" y="8"/>
                    <a:pt x="80" y="16"/>
                    <a:pt x="96" y="48"/>
                  </a:cubicBezTo>
                  <a:cubicBezTo>
                    <a:pt x="112" y="80"/>
                    <a:pt x="96" y="168"/>
                    <a:pt x="96" y="192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CC99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9" name="Freeform 55"/>
            <p:cNvSpPr>
              <a:spLocks/>
            </p:cNvSpPr>
            <p:nvPr/>
          </p:nvSpPr>
          <p:spPr bwMode="auto">
            <a:xfrm>
              <a:off x="3792" y="2496"/>
              <a:ext cx="144" cy="240"/>
            </a:xfrm>
            <a:custGeom>
              <a:avLst/>
              <a:gdLst>
                <a:gd name="T0" fmla="*/ 0 w 112"/>
                <a:gd name="T1" fmla="*/ 0 h 192"/>
                <a:gd name="T2" fmla="*/ 123 w 112"/>
                <a:gd name="T3" fmla="*/ 60 h 192"/>
                <a:gd name="T4" fmla="*/ 123 w 112"/>
                <a:gd name="T5" fmla="*/ 240 h 19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2" h="192">
                  <a:moveTo>
                    <a:pt x="0" y="0"/>
                  </a:moveTo>
                  <a:cubicBezTo>
                    <a:pt x="40" y="8"/>
                    <a:pt x="80" y="16"/>
                    <a:pt x="96" y="48"/>
                  </a:cubicBezTo>
                  <a:cubicBezTo>
                    <a:pt x="112" y="80"/>
                    <a:pt x="96" y="168"/>
                    <a:pt x="96" y="192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CC99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400" name="WordArt 57"/>
            <p:cNvSpPr>
              <a:spLocks noChangeArrowheads="1" noChangeShapeType="1" noTextEdit="1"/>
            </p:cNvSpPr>
            <p:nvPr/>
          </p:nvSpPr>
          <p:spPr bwMode="auto">
            <a:xfrm rot="-1932744">
              <a:off x="4272" y="2064"/>
              <a:ext cx="912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1972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y = kx + m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  (k &gt; 0)</a:t>
              </a:r>
              <a:endParaRPr lang="ru-RU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2388" name="Group 100"/>
          <p:cNvGrpSpPr>
            <a:grpSpLocks/>
          </p:cNvGrpSpPr>
          <p:nvPr/>
        </p:nvGrpSpPr>
        <p:grpSpPr bwMode="auto">
          <a:xfrm>
            <a:off x="5334000" y="381000"/>
            <a:ext cx="3200400" cy="3581400"/>
            <a:chOff x="3312" y="192"/>
            <a:chExt cx="2016" cy="2256"/>
          </a:xfrm>
        </p:grpSpPr>
        <p:sp>
          <p:nvSpPr>
            <p:cNvPr id="13325" name="Rectangle 60"/>
            <p:cNvSpPr>
              <a:spLocks noChangeArrowheads="1"/>
            </p:cNvSpPr>
            <p:nvPr/>
          </p:nvSpPr>
          <p:spPr bwMode="auto">
            <a:xfrm>
              <a:off x="3312" y="192"/>
              <a:ext cx="2016" cy="225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26" name="Line 61"/>
            <p:cNvSpPr>
              <a:spLocks noChangeShapeType="1"/>
            </p:cNvSpPr>
            <p:nvPr/>
          </p:nvSpPr>
          <p:spPr bwMode="auto">
            <a:xfrm>
              <a:off x="3312" y="761"/>
              <a:ext cx="1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27" name="Line 62"/>
            <p:cNvSpPr>
              <a:spLocks noChangeShapeType="1"/>
            </p:cNvSpPr>
            <p:nvPr/>
          </p:nvSpPr>
          <p:spPr bwMode="auto">
            <a:xfrm>
              <a:off x="3312" y="931"/>
              <a:ext cx="74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28" name="Line 63"/>
            <p:cNvSpPr>
              <a:spLocks noChangeShapeType="1"/>
            </p:cNvSpPr>
            <p:nvPr/>
          </p:nvSpPr>
          <p:spPr bwMode="auto">
            <a:xfrm>
              <a:off x="3312" y="1102"/>
              <a:ext cx="1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29" name="Line 64"/>
            <p:cNvSpPr>
              <a:spLocks noChangeShapeType="1"/>
            </p:cNvSpPr>
            <p:nvPr/>
          </p:nvSpPr>
          <p:spPr bwMode="auto">
            <a:xfrm>
              <a:off x="3312" y="1272"/>
              <a:ext cx="1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0" name="Line 65"/>
            <p:cNvSpPr>
              <a:spLocks noChangeShapeType="1"/>
            </p:cNvSpPr>
            <p:nvPr/>
          </p:nvSpPr>
          <p:spPr bwMode="auto">
            <a:xfrm>
              <a:off x="3312" y="1613"/>
              <a:ext cx="1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1" name="Line 66"/>
            <p:cNvSpPr>
              <a:spLocks noChangeShapeType="1"/>
            </p:cNvSpPr>
            <p:nvPr/>
          </p:nvSpPr>
          <p:spPr bwMode="auto">
            <a:xfrm>
              <a:off x="3312" y="1443"/>
              <a:ext cx="1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2" name="Line 67"/>
            <p:cNvSpPr>
              <a:spLocks noChangeShapeType="1"/>
            </p:cNvSpPr>
            <p:nvPr/>
          </p:nvSpPr>
          <p:spPr bwMode="auto">
            <a:xfrm>
              <a:off x="3312" y="1913"/>
              <a:ext cx="1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3" name="Line 68"/>
            <p:cNvSpPr>
              <a:spLocks noChangeShapeType="1"/>
            </p:cNvSpPr>
            <p:nvPr/>
          </p:nvSpPr>
          <p:spPr bwMode="auto">
            <a:xfrm>
              <a:off x="3312" y="2066"/>
              <a:ext cx="1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4" name="Line 69"/>
            <p:cNvSpPr>
              <a:spLocks noChangeShapeType="1"/>
            </p:cNvSpPr>
            <p:nvPr/>
          </p:nvSpPr>
          <p:spPr bwMode="auto">
            <a:xfrm>
              <a:off x="3312" y="590"/>
              <a:ext cx="1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5" name="Line 70"/>
            <p:cNvSpPr>
              <a:spLocks noChangeShapeType="1"/>
            </p:cNvSpPr>
            <p:nvPr/>
          </p:nvSpPr>
          <p:spPr bwMode="auto">
            <a:xfrm>
              <a:off x="3312" y="419"/>
              <a:ext cx="1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6" name="Line 71"/>
            <p:cNvSpPr>
              <a:spLocks noChangeShapeType="1"/>
            </p:cNvSpPr>
            <p:nvPr/>
          </p:nvSpPr>
          <p:spPr bwMode="auto">
            <a:xfrm flipH="1">
              <a:off x="4217" y="192"/>
              <a:ext cx="0" cy="202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 type="stealth" w="lg" len="lg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7" name="Line 72"/>
            <p:cNvSpPr>
              <a:spLocks noChangeShapeType="1"/>
            </p:cNvSpPr>
            <p:nvPr/>
          </p:nvSpPr>
          <p:spPr bwMode="auto">
            <a:xfrm rot="5400000">
              <a:off x="4300" y="466"/>
              <a:ext cx="0" cy="1975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 type="stealth" w="lg" len="lg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8" name="Line 73"/>
            <p:cNvSpPr>
              <a:spLocks noChangeShapeType="1"/>
            </p:cNvSpPr>
            <p:nvPr/>
          </p:nvSpPr>
          <p:spPr bwMode="auto">
            <a:xfrm flipV="1">
              <a:off x="4382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9" name="Line 74"/>
            <p:cNvSpPr>
              <a:spLocks noChangeShapeType="1"/>
            </p:cNvSpPr>
            <p:nvPr/>
          </p:nvSpPr>
          <p:spPr bwMode="auto">
            <a:xfrm flipV="1">
              <a:off x="4546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40" name="Line 75"/>
            <p:cNvSpPr>
              <a:spLocks noChangeShapeType="1"/>
            </p:cNvSpPr>
            <p:nvPr/>
          </p:nvSpPr>
          <p:spPr bwMode="auto">
            <a:xfrm flipV="1">
              <a:off x="4711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41" name="Line 76"/>
            <p:cNvSpPr>
              <a:spLocks noChangeShapeType="1"/>
            </p:cNvSpPr>
            <p:nvPr/>
          </p:nvSpPr>
          <p:spPr bwMode="auto">
            <a:xfrm flipV="1">
              <a:off x="4875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42" name="Line 77"/>
            <p:cNvSpPr>
              <a:spLocks noChangeShapeType="1"/>
            </p:cNvSpPr>
            <p:nvPr/>
          </p:nvSpPr>
          <p:spPr bwMode="auto">
            <a:xfrm flipH="1" flipV="1">
              <a:off x="5040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43" name="Line 78"/>
            <p:cNvSpPr>
              <a:spLocks noChangeShapeType="1"/>
            </p:cNvSpPr>
            <p:nvPr/>
          </p:nvSpPr>
          <p:spPr bwMode="auto">
            <a:xfrm flipV="1">
              <a:off x="5205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44" name="Line 79"/>
            <p:cNvSpPr>
              <a:spLocks noChangeShapeType="1"/>
            </p:cNvSpPr>
            <p:nvPr/>
          </p:nvSpPr>
          <p:spPr bwMode="auto">
            <a:xfrm flipH="1" flipV="1">
              <a:off x="3888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45" name="Line 80"/>
            <p:cNvSpPr>
              <a:spLocks noChangeShapeType="1"/>
            </p:cNvSpPr>
            <p:nvPr/>
          </p:nvSpPr>
          <p:spPr bwMode="auto">
            <a:xfrm flipH="1" flipV="1">
              <a:off x="3394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46" name="Text Box 81"/>
            <p:cNvSpPr txBox="1">
              <a:spLocks noChangeArrowheads="1"/>
            </p:cNvSpPr>
            <p:nvPr/>
          </p:nvSpPr>
          <p:spPr bwMode="auto">
            <a:xfrm>
              <a:off x="5040" y="1454"/>
              <a:ext cx="21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b="1" i="1">
                  <a:solidFill>
                    <a:srgbClr val="3333CC"/>
                  </a:solidFill>
                </a:rPr>
                <a:t>х</a:t>
              </a:r>
            </a:p>
          </p:txBody>
        </p:sp>
        <p:sp>
          <p:nvSpPr>
            <p:cNvPr id="13347" name="Text Box 82"/>
            <p:cNvSpPr txBox="1">
              <a:spLocks noChangeArrowheads="1"/>
            </p:cNvSpPr>
            <p:nvPr/>
          </p:nvSpPr>
          <p:spPr bwMode="auto">
            <a:xfrm>
              <a:off x="4053" y="1416"/>
              <a:ext cx="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1800" b="1">
                  <a:solidFill>
                    <a:srgbClr val="2BAB2B"/>
                  </a:solidFill>
                </a:rPr>
                <a:t>0</a:t>
              </a:r>
            </a:p>
          </p:txBody>
        </p:sp>
        <p:sp>
          <p:nvSpPr>
            <p:cNvPr id="13348" name="Line 83"/>
            <p:cNvSpPr>
              <a:spLocks noChangeShapeType="1"/>
            </p:cNvSpPr>
            <p:nvPr/>
          </p:nvSpPr>
          <p:spPr bwMode="auto">
            <a:xfrm>
              <a:off x="4220" y="931"/>
              <a:ext cx="10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49" name="Line 84"/>
            <p:cNvSpPr>
              <a:spLocks noChangeShapeType="1"/>
            </p:cNvSpPr>
            <p:nvPr/>
          </p:nvSpPr>
          <p:spPr bwMode="auto">
            <a:xfrm>
              <a:off x="4059" y="931"/>
              <a:ext cx="1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50" name="Text Box 85"/>
            <p:cNvSpPr txBox="1">
              <a:spLocks noChangeArrowheads="1"/>
            </p:cNvSpPr>
            <p:nvPr/>
          </p:nvSpPr>
          <p:spPr bwMode="auto">
            <a:xfrm>
              <a:off x="4011" y="192"/>
              <a:ext cx="20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b="1" i="1">
                  <a:solidFill>
                    <a:srgbClr val="3333CC"/>
                  </a:solidFill>
                </a:rPr>
                <a:t>у</a:t>
              </a:r>
            </a:p>
          </p:txBody>
        </p:sp>
        <p:sp>
          <p:nvSpPr>
            <p:cNvPr id="13351" name="Line 86"/>
            <p:cNvSpPr>
              <a:spLocks noChangeShapeType="1"/>
            </p:cNvSpPr>
            <p:nvPr/>
          </p:nvSpPr>
          <p:spPr bwMode="auto">
            <a:xfrm>
              <a:off x="3312" y="2219"/>
              <a:ext cx="20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52" name="Line 87"/>
            <p:cNvSpPr>
              <a:spLocks noChangeShapeType="1"/>
            </p:cNvSpPr>
            <p:nvPr/>
          </p:nvSpPr>
          <p:spPr bwMode="auto">
            <a:xfrm>
              <a:off x="3312" y="2372"/>
              <a:ext cx="20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53" name="Line 88"/>
            <p:cNvSpPr>
              <a:spLocks noChangeShapeType="1"/>
            </p:cNvSpPr>
            <p:nvPr/>
          </p:nvSpPr>
          <p:spPr bwMode="auto">
            <a:xfrm>
              <a:off x="3559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54" name="Line 89"/>
            <p:cNvSpPr>
              <a:spLocks noChangeShapeType="1"/>
            </p:cNvSpPr>
            <p:nvPr/>
          </p:nvSpPr>
          <p:spPr bwMode="auto">
            <a:xfrm>
              <a:off x="3723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55" name="Line 90"/>
            <p:cNvSpPr>
              <a:spLocks noChangeShapeType="1"/>
            </p:cNvSpPr>
            <p:nvPr/>
          </p:nvSpPr>
          <p:spPr bwMode="auto">
            <a:xfrm>
              <a:off x="3312" y="1760"/>
              <a:ext cx="20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56" name="Line 91"/>
            <p:cNvSpPr>
              <a:spLocks noChangeShapeType="1"/>
            </p:cNvSpPr>
            <p:nvPr/>
          </p:nvSpPr>
          <p:spPr bwMode="auto">
            <a:xfrm>
              <a:off x="4053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57" name="Line 92"/>
            <p:cNvSpPr>
              <a:spLocks noChangeShapeType="1"/>
            </p:cNvSpPr>
            <p:nvPr/>
          </p:nvSpPr>
          <p:spPr bwMode="auto">
            <a:xfrm>
              <a:off x="4217" y="2219"/>
              <a:ext cx="0" cy="2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58" name="Line 93"/>
            <p:cNvSpPr>
              <a:spLocks noChangeShapeType="1"/>
            </p:cNvSpPr>
            <p:nvPr/>
          </p:nvSpPr>
          <p:spPr bwMode="auto">
            <a:xfrm rot="5102345" flipV="1">
              <a:off x="3612" y="516"/>
              <a:ext cx="1564" cy="13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59" name="Line 94"/>
            <p:cNvSpPr>
              <a:spLocks noChangeShapeType="1"/>
            </p:cNvSpPr>
            <p:nvPr/>
          </p:nvSpPr>
          <p:spPr bwMode="auto">
            <a:xfrm rot="4375766" flipV="1">
              <a:off x="4208" y="928"/>
              <a:ext cx="453" cy="23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60" name="WordArt 97"/>
            <p:cNvSpPr>
              <a:spLocks noChangeArrowheads="1" noChangeShapeType="1" noTextEdit="1"/>
            </p:cNvSpPr>
            <p:nvPr/>
          </p:nvSpPr>
          <p:spPr bwMode="auto">
            <a:xfrm rot="2766567">
              <a:off x="3391" y="689"/>
              <a:ext cx="782" cy="26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1972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y = kx + m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  (k &lt; 0)</a:t>
              </a:r>
              <a:endParaRPr lang="ru-RU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3361" name="Freeform 98"/>
            <p:cNvSpPr>
              <a:spLocks/>
            </p:cNvSpPr>
            <p:nvPr/>
          </p:nvSpPr>
          <p:spPr bwMode="auto">
            <a:xfrm>
              <a:off x="4608" y="1328"/>
              <a:ext cx="240" cy="112"/>
            </a:xfrm>
            <a:custGeom>
              <a:avLst/>
              <a:gdLst>
                <a:gd name="T0" fmla="*/ 0 w 240"/>
                <a:gd name="T1" fmla="*/ 16 h 112"/>
                <a:gd name="T2" fmla="*/ 144 w 240"/>
                <a:gd name="T3" fmla="*/ 16 h 112"/>
                <a:gd name="T4" fmla="*/ 240 w 240"/>
                <a:gd name="T5" fmla="*/ 112 h 1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40" h="112">
                  <a:moveTo>
                    <a:pt x="0" y="16"/>
                  </a:moveTo>
                  <a:cubicBezTo>
                    <a:pt x="52" y="8"/>
                    <a:pt x="104" y="0"/>
                    <a:pt x="144" y="16"/>
                  </a:cubicBezTo>
                  <a:cubicBezTo>
                    <a:pt x="184" y="32"/>
                    <a:pt x="224" y="96"/>
                    <a:pt x="240" y="112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CC99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62" name="Freeform 99"/>
            <p:cNvSpPr>
              <a:spLocks/>
            </p:cNvSpPr>
            <p:nvPr/>
          </p:nvSpPr>
          <p:spPr bwMode="auto">
            <a:xfrm>
              <a:off x="4560" y="1296"/>
              <a:ext cx="336" cy="144"/>
            </a:xfrm>
            <a:custGeom>
              <a:avLst/>
              <a:gdLst>
                <a:gd name="T0" fmla="*/ 0 w 240"/>
                <a:gd name="T1" fmla="*/ 21 h 112"/>
                <a:gd name="T2" fmla="*/ 202 w 240"/>
                <a:gd name="T3" fmla="*/ 21 h 112"/>
                <a:gd name="T4" fmla="*/ 336 w 240"/>
                <a:gd name="T5" fmla="*/ 144 h 1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40" h="112">
                  <a:moveTo>
                    <a:pt x="0" y="16"/>
                  </a:moveTo>
                  <a:cubicBezTo>
                    <a:pt x="52" y="8"/>
                    <a:pt x="104" y="0"/>
                    <a:pt x="144" y="16"/>
                  </a:cubicBezTo>
                  <a:cubicBezTo>
                    <a:pt x="184" y="32"/>
                    <a:pt x="224" y="96"/>
                    <a:pt x="240" y="112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CC99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</p:grpSp>
      <p:sp>
        <p:nvSpPr>
          <p:cNvPr id="12389" name="Text Box 101"/>
          <p:cNvSpPr txBox="1">
            <a:spLocks noChangeArrowheads="1"/>
          </p:cNvSpPr>
          <p:nvPr/>
        </p:nvSpPr>
        <p:spPr bwMode="auto">
          <a:xfrm>
            <a:off x="533400" y="4419600"/>
            <a:ext cx="37338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i="1" dirty="0">
                <a:solidFill>
                  <a:srgbClr val="3333CC"/>
                </a:solidFill>
              </a:rPr>
              <a:t>если </a:t>
            </a:r>
            <a:r>
              <a:rPr lang="en-US" sz="2800" i="1" dirty="0">
                <a:solidFill>
                  <a:srgbClr val="3333CC"/>
                </a:solidFill>
              </a:rPr>
              <a:t>k</a:t>
            </a:r>
            <a:r>
              <a:rPr lang="ru-RU" sz="2800" i="1" dirty="0">
                <a:solidFill>
                  <a:srgbClr val="3333CC"/>
                </a:solidFill>
              </a:rPr>
              <a:t> </a:t>
            </a:r>
            <a:r>
              <a:rPr lang="en-US" sz="2800" dirty="0">
                <a:solidFill>
                  <a:srgbClr val="3333CC"/>
                </a:solidFill>
              </a:rPr>
              <a:t>&gt;</a:t>
            </a:r>
            <a:r>
              <a:rPr lang="ru-RU" sz="2800" dirty="0">
                <a:solidFill>
                  <a:srgbClr val="3333CC"/>
                </a:solidFill>
              </a:rPr>
              <a:t> 0, </a:t>
            </a:r>
            <a:r>
              <a:rPr lang="ru-RU" sz="2800" i="1" dirty="0">
                <a:solidFill>
                  <a:srgbClr val="3333CC"/>
                </a:solidFill>
              </a:rPr>
              <a:t>то линейная функция у = </a:t>
            </a:r>
            <a:r>
              <a:rPr lang="en-US" sz="2800" i="1" dirty="0" err="1">
                <a:solidFill>
                  <a:srgbClr val="3333CC"/>
                </a:solidFill>
              </a:rPr>
              <a:t>kx</a:t>
            </a:r>
            <a:r>
              <a:rPr lang="ru-RU" sz="2800" i="1" dirty="0">
                <a:solidFill>
                  <a:srgbClr val="3333CC"/>
                </a:solidFill>
              </a:rPr>
              <a:t> + </a:t>
            </a:r>
            <a:r>
              <a:rPr lang="en-US" sz="2800" i="1" dirty="0" smtClean="0">
                <a:solidFill>
                  <a:srgbClr val="3333CC"/>
                </a:solidFill>
              </a:rPr>
              <a:t>b</a:t>
            </a:r>
            <a:r>
              <a:rPr lang="ru-RU" sz="2800" i="1" dirty="0" smtClean="0">
                <a:solidFill>
                  <a:srgbClr val="3333CC"/>
                </a:solidFill>
              </a:rPr>
              <a:t> </a:t>
            </a:r>
            <a:r>
              <a:rPr lang="ru-RU" sz="2800" i="1" dirty="0">
                <a:solidFill>
                  <a:srgbClr val="3333CC"/>
                </a:solidFill>
              </a:rPr>
              <a:t>возрастает</a:t>
            </a:r>
          </a:p>
        </p:txBody>
      </p:sp>
      <p:sp>
        <p:nvSpPr>
          <p:cNvPr id="12390" name="Text Box 102"/>
          <p:cNvSpPr txBox="1">
            <a:spLocks noChangeArrowheads="1"/>
          </p:cNvSpPr>
          <p:nvPr/>
        </p:nvSpPr>
        <p:spPr bwMode="auto">
          <a:xfrm>
            <a:off x="4876800" y="4419600"/>
            <a:ext cx="37338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i="1" dirty="0">
                <a:solidFill>
                  <a:srgbClr val="3333CC"/>
                </a:solidFill>
              </a:rPr>
              <a:t>если </a:t>
            </a:r>
            <a:r>
              <a:rPr lang="en-US" sz="2800" i="1" dirty="0">
                <a:solidFill>
                  <a:srgbClr val="3333CC"/>
                </a:solidFill>
              </a:rPr>
              <a:t>k</a:t>
            </a:r>
            <a:r>
              <a:rPr lang="ru-RU" sz="2800" i="1" dirty="0">
                <a:solidFill>
                  <a:srgbClr val="3333CC"/>
                </a:solidFill>
              </a:rPr>
              <a:t> </a:t>
            </a:r>
            <a:r>
              <a:rPr lang="en-US" sz="2800" dirty="0">
                <a:solidFill>
                  <a:srgbClr val="3333CC"/>
                </a:solidFill>
              </a:rPr>
              <a:t>&lt;</a:t>
            </a:r>
            <a:r>
              <a:rPr lang="ru-RU" sz="2800" dirty="0">
                <a:solidFill>
                  <a:srgbClr val="3333CC"/>
                </a:solidFill>
              </a:rPr>
              <a:t> 0, </a:t>
            </a:r>
            <a:r>
              <a:rPr lang="ru-RU" sz="2800" i="1" dirty="0">
                <a:solidFill>
                  <a:srgbClr val="3333CC"/>
                </a:solidFill>
              </a:rPr>
              <a:t>то линейная функция у = </a:t>
            </a:r>
            <a:r>
              <a:rPr lang="en-US" sz="2800" i="1" dirty="0" err="1">
                <a:solidFill>
                  <a:srgbClr val="3333CC"/>
                </a:solidFill>
              </a:rPr>
              <a:t>kx</a:t>
            </a:r>
            <a:r>
              <a:rPr lang="ru-RU" sz="2800" i="1" dirty="0">
                <a:solidFill>
                  <a:srgbClr val="3333CC"/>
                </a:solidFill>
              </a:rPr>
              <a:t> </a:t>
            </a:r>
            <a:r>
              <a:rPr lang="ru-RU" sz="2800" i="1" dirty="0" smtClean="0">
                <a:solidFill>
                  <a:srgbClr val="3333CC"/>
                </a:solidFill>
              </a:rPr>
              <a:t>+</a:t>
            </a:r>
            <a:r>
              <a:rPr lang="en-US" sz="2800" i="1" dirty="0" smtClean="0">
                <a:solidFill>
                  <a:srgbClr val="3333CC"/>
                </a:solidFill>
              </a:rPr>
              <a:t>b</a:t>
            </a:r>
            <a:r>
              <a:rPr lang="ru-RU" sz="2800" i="1" dirty="0" smtClean="0">
                <a:solidFill>
                  <a:srgbClr val="3333CC"/>
                </a:solidFill>
              </a:rPr>
              <a:t> </a:t>
            </a:r>
            <a:r>
              <a:rPr lang="ru-RU" sz="2800" i="1" dirty="0">
                <a:solidFill>
                  <a:srgbClr val="3333CC"/>
                </a:solidFill>
              </a:rPr>
              <a:t>убывает</a:t>
            </a:r>
          </a:p>
        </p:txBody>
      </p:sp>
    </p:spTree>
    <p:extLst>
      <p:ext uri="{BB962C8B-B14F-4D97-AF65-F5344CB8AC3E}">
        <p14:creationId xmlns="" xmlns:p14="http://schemas.microsoft.com/office/powerpoint/2010/main" val="10313193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2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2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89" grpId="0" autoUpdateAnimBg="0"/>
      <p:bldP spid="1239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Line 2"/>
          <p:cNvSpPr>
            <a:spLocks noChangeShapeType="1"/>
          </p:cNvSpPr>
          <p:nvPr/>
        </p:nvSpPr>
        <p:spPr bwMode="auto">
          <a:xfrm>
            <a:off x="228600" y="152400"/>
            <a:ext cx="0" cy="6400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8915400" y="152400"/>
            <a:ext cx="0" cy="6400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 rot="5400000">
            <a:off x="4572000" y="2209800"/>
            <a:ext cx="0" cy="8686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 rot="5400000">
            <a:off x="4572000" y="-4191000"/>
            <a:ext cx="0" cy="8686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304800" y="457200"/>
            <a:ext cx="1676400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8080"/>
              </a:solidFill>
              <a:latin typeface="Arial"/>
              <a:cs typeface="Arial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1981200" y="228600"/>
            <a:ext cx="6781800" cy="1621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</a:rPr>
              <a:t>С помощью графика линейной функции </a:t>
            </a:r>
            <a:r>
              <a:rPr lang="ru-RU" sz="2000" b="1" i="1" dirty="0">
                <a:solidFill>
                  <a:srgbClr val="9900FF"/>
                </a:solidFill>
              </a:rPr>
              <a:t>у = 2х - 6</a:t>
            </a:r>
            <a:r>
              <a:rPr lang="ru-RU" sz="2000" dirty="0">
                <a:solidFill>
                  <a:srgbClr val="000000"/>
                </a:solidFill>
              </a:rPr>
              <a:t> ответить на вопросы: </a:t>
            </a:r>
          </a:p>
          <a:p>
            <a:pPr eaLnBrk="1" fontAlgn="base" hangingPunct="1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</a:rPr>
              <a:t>а) </a:t>
            </a:r>
            <a:r>
              <a:rPr lang="ru-RU" sz="2000" dirty="0" smtClean="0">
                <a:solidFill>
                  <a:srgbClr val="000000"/>
                </a:solidFill>
              </a:rPr>
              <a:t>при каком </a:t>
            </a:r>
            <a:r>
              <a:rPr lang="ru-RU" sz="2000" dirty="0">
                <a:solidFill>
                  <a:srgbClr val="000000"/>
                </a:solidFill>
              </a:rPr>
              <a:t>значении </a:t>
            </a:r>
            <a:r>
              <a:rPr lang="ru-RU" sz="2000" i="1" dirty="0">
                <a:solidFill>
                  <a:srgbClr val="3333CC"/>
                </a:solidFill>
              </a:rPr>
              <a:t>х</a:t>
            </a:r>
            <a:r>
              <a:rPr lang="ru-RU" sz="2000" dirty="0">
                <a:solidFill>
                  <a:srgbClr val="000000"/>
                </a:solidFill>
              </a:rPr>
              <a:t> будет </a:t>
            </a:r>
            <a:r>
              <a:rPr lang="ru-RU" sz="2000" b="1" i="1" dirty="0">
                <a:solidFill>
                  <a:srgbClr val="FF6600"/>
                </a:solidFill>
              </a:rPr>
              <a:t>у</a:t>
            </a:r>
            <a:r>
              <a:rPr lang="ru-RU" sz="2000" b="1" dirty="0">
                <a:solidFill>
                  <a:srgbClr val="FF6600"/>
                </a:solidFill>
              </a:rPr>
              <a:t> = 0</a:t>
            </a:r>
            <a:r>
              <a:rPr lang="ru-RU" sz="2000" dirty="0">
                <a:solidFill>
                  <a:srgbClr val="000000"/>
                </a:solidFill>
              </a:rPr>
              <a:t> ? </a:t>
            </a:r>
          </a:p>
          <a:p>
            <a:pPr eaLnBrk="1" fontAlgn="base" hangingPunct="1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</a:rPr>
              <a:t>б) при каких значениях </a:t>
            </a:r>
            <a:r>
              <a:rPr lang="ru-RU" sz="2000" i="1" dirty="0">
                <a:solidFill>
                  <a:srgbClr val="3333CC"/>
                </a:solidFill>
              </a:rPr>
              <a:t>х</a:t>
            </a:r>
            <a:r>
              <a:rPr lang="ru-RU" sz="2000" i="1" dirty="0">
                <a:solidFill>
                  <a:srgbClr val="000000"/>
                </a:solidFill>
              </a:rPr>
              <a:t> </a:t>
            </a:r>
            <a:r>
              <a:rPr lang="ru-RU" sz="2000" dirty="0">
                <a:solidFill>
                  <a:srgbClr val="000000"/>
                </a:solidFill>
              </a:rPr>
              <a:t>будет</a:t>
            </a:r>
            <a:r>
              <a:rPr lang="ru-RU" sz="2000" i="1" dirty="0">
                <a:solidFill>
                  <a:srgbClr val="000000"/>
                </a:solidFill>
              </a:rPr>
              <a:t> </a:t>
            </a:r>
            <a:r>
              <a:rPr lang="ru-RU" sz="2000" b="1" i="1" dirty="0">
                <a:solidFill>
                  <a:srgbClr val="FF6600"/>
                </a:solidFill>
              </a:rPr>
              <a:t>у </a:t>
            </a:r>
            <a:r>
              <a:rPr lang="ru-RU" sz="2000" b="1" dirty="0">
                <a:solidFill>
                  <a:srgbClr val="FF6600"/>
                </a:solidFill>
                <a:sym typeface="Symbol" pitchFamily="18" charset="2"/>
              </a:rPr>
              <a:t> 0</a:t>
            </a:r>
            <a:r>
              <a:rPr lang="ru-RU" sz="2000" dirty="0">
                <a:solidFill>
                  <a:srgbClr val="FF6600"/>
                </a:solidFill>
                <a:sym typeface="Symbol" pitchFamily="18" charset="2"/>
              </a:rPr>
              <a:t> </a:t>
            </a:r>
            <a:r>
              <a:rPr lang="ru-RU" sz="2000" dirty="0">
                <a:solidFill>
                  <a:srgbClr val="000000"/>
                </a:solidFill>
                <a:sym typeface="Symbol" pitchFamily="18" charset="2"/>
              </a:rPr>
              <a:t>?</a:t>
            </a:r>
          </a:p>
          <a:p>
            <a:pPr eaLnBrk="1" fontAlgn="base" hangingPunct="1">
              <a:lnSpc>
                <a:spcPct val="50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sym typeface="Symbol" pitchFamily="18" charset="2"/>
              </a:rPr>
              <a:t>в) при каких </a:t>
            </a:r>
            <a:r>
              <a:rPr lang="ru-RU" sz="2000" dirty="0">
                <a:solidFill>
                  <a:srgbClr val="000000"/>
                </a:solidFill>
              </a:rPr>
              <a:t>значениях </a:t>
            </a:r>
            <a:r>
              <a:rPr lang="ru-RU" sz="2000" i="1" dirty="0">
                <a:solidFill>
                  <a:srgbClr val="3333CC"/>
                </a:solidFill>
              </a:rPr>
              <a:t>х</a:t>
            </a:r>
            <a:r>
              <a:rPr lang="ru-RU" sz="2000" i="1" dirty="0">
                <a:solidFill>
                  <a:srgbClr val="000000"/>
                </a:solidFill>
              </a:rPr>
              <a:t> </a:t>
            </a:r>
            <a:r>
              <a:rPr lang="ru-RU" sz="2000" dirty="0">
                <a:solidFill>
                  <a:srgbClr val="000000"/>
                </a:solidFill>
              </a:rPr>
              <a:t>будет</a:t>
            </a:r>
            <a:r>
              <a:rPr lang="ru-RU" sz="2000" i="1" dirty="0">
                <a:solidFill>
                  <a:srgbClr val="000000"/>
                </a:solidFill>
              </a:rPr>
              <a:t> </a:t>
            </a:r>
            <a:r>
              <a:rPr lang="ru-RU" sz="2000" b="1" i="1" dirty="0">
                <a:solidFill>
                  <a:srgbClr val="FF6600"/>
                </a:solidFill>
              </a:rPr>
              <a:t>у </a:t>
            </a:r>
            <a:r>
              <a:rPr lang="ru-RU" sz="2000" b="1" i="1" dirty="0">
                <a:solidFill>
                  <a:srgbClr val="FF6600"/>
                </a:solidFill>
                <a:sym typeface="Symbol" pitchFamily="18" charset="2"/>
              </a:rPr>
              <a:t>  </a:t>
            </a:r>
            <a:r>
              <a:rPr lang="ru-RU" sz="2000" b="1" dirty="0">
                <a:solidFill>
                  <a:srgbClr val="FF6600"/>
                </a:solidFill>
                <a:sym typeface="Symbol" pitchFamily="18" charset="2"/>
              </a:rPr>
              <a:t>0</a:t>
            </a:r>
            <a:r>
              <a:rPr lang="ru-RU" sz="2000" dirty="0">
                <a:solidFill>
                  <a:srgbClr val="FF6600"/>
                </a:solidFill>
                <a:sym typeface="Symbol" pitchFamily="18" charset="2"/>
              </a:rPr>
              <a:t> </a:t>
            </a:r>
            <a:r>
              <a:rPr lang="ru-RU" sz="2000" dirty="0">
                <a:solidFill>
                  <a:srgbClr val="000000"/>
                </a:solidFill>
                <a:sym typeface="Symbol" pitchFamily="18" charset="2"/>
              </a:rPr>
              <a:t>? </a:t>
            </a:r>
          </a:p>
        </p:txBody>
      </p:sp>
      <p:grpSp>
        <p:nvGrpSpPr>
          <p:cNvPr id="11320" name="Group 56"/>
          <p:cNvGrpSpPr>
            <a:grpSpLocks/>
          </p:cNvGrpSpPr>
          <p:nvPr/>
        </p:nvGrpSpPr>
        <p:grpSpPr bwMode="auto">
          <a:xfrm>
            <a:off x="5715000" y="2286000"/>
            <a:ext cx="3124200" cy="4191000"/>
            <a:chOff x="3600" y="1296"/>
            <a:chExt cx="1976" cy="2784"/>
          </a:xfrm>
        </p:grpSpPr>
        <p:sp>
          <p:nvSpPr>
            <p:cNvPr id="12307" name="Rectangle 9"/>
            <p:cNvSpPr>
              <a:spLocks noChangeArrowheads="1"/>
            </p:cNvSpPr>
            <p:nvPr/>
          </p:nvSpPr>
          <p:spPr bwMode="auto">
            <a:xfrm>
              <a:off x="3600" y="1296"/>
              <a:ext cx="1968" cy="278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grpSp>
          <p:nvGrpSpPr>
            <p:cNvPr id="12308" name="Group 55"/>
            <p:cNvGrpSpPr>
              <a:grpSpLocks/>
            </p:cNvGrpSpPr>
            <p:nvPr/>
          </p:nvGrpSpPr>
          <p:grpSpPr bwMode="auto">
            <a:xfrm>
              <a:off x="3600" y="1296"/>
              <a:ext cx="1976" cy="2784"/>
              <a:chOff x="3552" y="1296"/>
              <a:chExt cx="1976" cy="2784"/>
            </a:xfrm>
          </p:grpSpPr>
          <p:sp>
            <p:nvSpPr>
              <p:cNvPr id="12309" name="Line 20"/>
              <p:cNvSpPr>
                <a:spLocks noChangeShapeType="1"/>
              </p:cNvSpPr>
              <p:nvPr/>
            </p:nvSpPr>
            <p:spPr bwMode="auto">
              <a:xfrm flipH="1">
                <a:off x="3888" y="1344"/>
                <a:ext cx="7" cy="2714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 type="stealth" w="lg" len="lg"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10" name="Line 23"/>
              <p:cNvSpPr>
                <a:spLocks noChangeShapeType="1"/>
              </p:cNvSpPr>
              <p:nvPr/>
            </p:nvSpPr>
            <p:spPr bwMode="auto">
              <a:xfrm flipV="1">
                <a:off x="4596" y="1296"/>
                <a:ext cx="0" cy="27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11" name="Line 24"/>
              <p:cNvSpPr>
                <a:spLocks noChangeShapeType="1"/>
              </p:cNvSpPr>
              <p:nvPr/>
            </p:nvSpPr>
            <p:spPr bwMode="auto">
              <a:xfrm flipV="1">
                <a:off x="4757" y="1296"/>
                <a:ext cx="0" cy="27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12" name="Line 25"/>
              <p:cNvSpPr>
                <a:spLocks noChangeShapeType="1"/>
              </p:cNvSpPr>
              <p:nvPr/>
            </p:nvSpPr>
            <p:spPr bwMode="auto">
              <a:xfrm flipV="1">
                <a:off x="4918" y="1296"/>
                <a:ext cx="0" cy="27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13" name="Line 26"/>
              <p:cNvSpPr>
                <a:spLocks noChangeShapeType="1"/>
              </p:cNvSpPr>
              <p:nvPr/>
            </p:nvSpPr>
            <p:spPr bwMode="auto">
              <a:xfrm flipV="1">
                <a:off x="5078" y="1296"/>
                <a:ext cx="0" cy="27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14" name="Line 27"/>
              <p:cNvSpPr>
                <a:spLocks noChangeShapeType="1"/>
              </p:cNvSpPr>
              <p:nvPr/>
            </p:nvSpPr>
            <p:spPr bwMode="auto">
              <a:xfrm flipH="1" flipV="1">
                <a:off x="5239" y="1296"/>
                <a:ext cx="0" cy="27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15" name="Line 28"/>
              <p:cNvSpPr>
                <a:spLocks noChangeShapeType="1"/>
              </p:cNvSpPr>
              <p:nvPr/>
            </p:nvSpPr>
            <p:spPr bwMode="auto">
              <a:xfrm flipV="1">
                <a:off x="5376" y="1296"/>
                <a:ext cx="0" cy="27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16" name="Line 30"/>
              <p:cNvSpPr>
                <a:spLocks noChangeShapeType="1"/>
              </p:cNvSpPr>
              <p:nvPr/>
            </p:nvSpPr>
            <p:spPr bwMode="auto">
              <a:xfrm flipH="1" flipV="1">
                <a:off x="3600" y="1296"/>
                <a:ext cx="0" cy="27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17" name="Line 36"/>
              <p:cNvSpPr>
                <a:spLocks noChangeShapeType="1"/>
              </p:cNvSpPr>
              <p:nvPr/>
            </p:nvSpPr>
            <p:spPr bwMode="auto">
              <a:xfrm flipV="1">
                <a:off x="4436" y="3231"/>
                <a:ext cx="0" cy="8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18" name="Line 43"/>
              <p:cNvSpPr>
                <a:spLocks noChangeShapeType="1"/>
              </p:cNvSpPr>
              <p:nvPr/>
            </p:nvSpPr>
            <p:spPr bwMode="auto">
              <a:xfrm>
                <a:off x="3744" y="1296"/>
                <a:ext cx="0" cy="27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19" name="Line 44"/>
              <p:cNvSpPr>
                <a:spLocks noChangeShapeType="1"/>
              </p:cNvSpPr>
              <p:nvPr/>
            </p:nvSpPr>
            <p:spPr bwMode="auto">
              <a:xfrm>
                <a:off x="4080" y="1296"/>
                <a:ext cx="0" cy="27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2320" name="Group 54"/>
              <p:cNvGrpSpPr>
                <a:grpSpLocks/>
              </p:cNvGrpSpPr>
              <p:nvPr/>
            </p:nvGrpSpPr>
            <p:grpSpPr bwMode="auto">
              <a:xfrm>
                <a:off x="3552" y="1296"/>
                <a:ext cx="1976" cy="2737"/>
                <a:chOff x="3552" y="1296"/>
                <a:chExt cx="1976" cy="2737"/>
              </a:xfrm>
            </p:grpSpPr>
            <p:sp>
              <p:nvSpPr>
                <p:cNvPr id="12321" name="Line 10"/>
                <p:cNvSpPr>
                  <a:spLocks noChangeShapeType="1"/>
                </p:cNvSpPr>
                <p:nvPr/>
              </p:nvSpPr>
              <p:spPr bwMode="auto">
                <a:xfrm>
                  <a:off x="3552" y="1998"/>
                  <a:ext cx="19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22" name="Line 11"/>
                <p:cNvSpPr>
                  <a:spLocks noChangeShapeType="1"/>
                </p:cNvSpPr>
                <p:nvPr/>
              </p:nvSpPr>
              <p:spPr bwMode="auto">
                <a:xfrm>
                  <a:off x="3552" y="2208"/>
                  <a:ext cx="7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23" name="Line 12"/>
                <p:cNvSpPr>
                  <a:spLocks noChangeShapeType="1"/>
                </p:cNvSpPr>
                <p:nvPr/>
              </p:nvSpPr>
              <p:spPr bwMode="auto">
                <a:xfrm>
                  <a:off x="3552" y="2400"/>
                  <a:ext cx="19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24" name="Line 13"/>
                <p:cNvSpPr>
                  <a:spLocks noChangeShapeType="1"/>
                </p:cNvSpPr>
                <p:nvPr/>
              </p:nvSpPr>
              <p:spPr bwMode="auto">
                <a:xfrm>
                  <a:off x="3552" y="2784"/>
                  <a:ext cx="19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25" name="Line 14"/>
                <p:cNvSpPr>
                  <a:spLocks noChangeShapeType="1"/>
                </p:cNvSpPr>
                <p:nvPr/>
              </p:nvSpPr>
              <p:spPr bwMode="auto">
                <a:xfrm>
                  <a:off x="3552" y="2976"/>
                  <a:ext cx="19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26" name="Line 15"/>
                <p:cNvSpPr>
                  <a:spLocks noChangeShapeType="1"/>
                </p:cNvSpPr>
                <p:nvPr/>
              </p:nvSpPr>
              <p:spPr bwMode="auto">
                <a:xfrm>
                  <a:off x="3552" y="3168"/>
                  <a:ext cx="19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27" name="Line 16"/>
                <p:cNvSpPr>
                  <a:spLocks noChangeShapeType="1"/>
                </p:cNvSpPr>
                <p:nvPr/>
              </p:nvSpPr>
              <p:spPr bwMode="auto">
                <a:xfrm>
                  <a:off x="3552" y="3360"/>
                  <a:ext cx="19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28" name="Line 17"/>
                <p:cNvSpPr>
                  <a:spLocks noChangeShapeType="1"/>
                </p:cNvSpPr>
                <p:nvPr/>
              </p:nvSpPr>
              <p:spPr bwMode="auto">
                <a:xfrm>
                  <a:off x="3552" y="3552"/>
                  <a:ext cx="19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29" name="Line 18"/>
                <p:cNvSpPr>
                  <a:spLocks noChangeShapeType="1"/>
                </p:cNvSpPr>
                <p:nvPr/>
              </p:nvSpPr>
              <p:spPr bwMode="auto">
                <a:xfrm>
                  <a:off x="3552" y="1787"/>
                  <a:ext cx="19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0" name="Line 19"/>
                <p:cNvSpPr>
                  <a:spLocks noChangeShapeType="1"/>
                </p:cNvSpPr>
                <p:nvPr/>
              </p:nvSpPr>
              <p:spPr bwMode="auto">
                <a:xfrm>
                  <a:off x="3552" y="1576"/>
                  <a:ext cx="19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1" name="Line 21"/>
                <p:cNvSpPr>
                  <a:spLocks noChangeShapeType="1"/>
                </p:cNvSpPr>
                <p:nvPr/>
              </p:nvSpPr>
              <p:spPr bwMode="auto">
                <a:xfrm rot="5400000">
                  <a:off x="4516" y="1436"/>
                  <a:ext cx="0" cy="1928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 type="stealth" w="lg" len="lg"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2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4438" y="1296"/>
                  <a:ext cx="0" cy="91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3" name="Line 29"/>
                <p:cNvSpPr>
                  <a:spLocks noChangeShapeType="1"/>
                </p:cNvSpPr>
                <p:nvPr/>
              </p:nvSpPr>
              <p:spPr bwMode="auto">
                <a:xfrm flipH="1" flipV="1">
                  <a:off x="4272" y="1296"/>
                  <a:ext cx="0" cy="273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4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4032" y="2352"/>
                  <a:ext cx="261" cy="2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ru-RU" sz="1800" b="1">
                      <a:solidFill>
                        <a:srgbClr val="2BAB2B"/>
                      </a:solidFill>
                    </a:rPr>
                    <a:t>1</a:t>
                  </a:r>
                </a:p>
              </p:txBody>
            </p:sp>
            <p:sp>
              <p:nvSpPr>
                <p:cNvPr id="12335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3744" y="2352"/>
                  <a:ext cx="157" cy="2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ru-RU" sz="1800" b="1">
                      <a:solidFill>
                        <a:srgbClr val="2BAB2B"/>
                      </a:solidFill>
                    </a:rPr>
                    <a:t>0</a:t>
                  </a:r>
                </a:p>
              </p:txBody>
            </p:sp>
            <p:sp>
              <p:nvSpPr>
                <p:cNvPr id="12336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4315" y="1672"/>
                  <a:ext cx="157" cy="2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endParaRPr lang="ru-RU" sz="1800">
                    <a:solidFill>
                      <a:srgbClr val="2BAB2B"/>
                    </a:solidFill>
                  </a:endParaRPr>
                </a:p>
              </p:txBody>
            </p:sp>
            <p:sp>
              <p:nvSpPr>
                <p:cNvPr id="12337" name="Line 35"/>
                <p:cNvSpPr>
                  <a:spLocks noChangeShapeType="1"/>
                </p:cNvSpPr>
                <p:nvPr/>
              </p:nvSpPr>
              <p:spPr bwMode="auto">
                <a:xfrm>
                  <a:off x="4438" y="2208"/>
                  <a:ext cx="104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38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4417" y="2352"/>
                  <a:ext cx="311" cy="2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ru-RU" sz="2000" b="1">
                      <a:solidFill>
                        <a:srgbClr val="2BAB2B"/>
                      </a:solidFill>
                    </a:rPr>
                    <a:t>3</a:t>
                  </a:r>
                </a:p>
              </p:txBody>
            </p:sp>
            <p:sp>
              <p:nvSpPr>
                <p:cNvPr id="12339" name="Line 38"/>
                <p:cNvSpPr>
                  <a:spLocks noChangeShapeType="1"/>
                </p:cNvSpPr>
                <p:nvPr/>
              </p:nvSpPr>
              <p:spPr bwMode="auto">
                <a:xfrm>
                  <a:off x="4438" y="2208"/>
                  <a:ext cx="0" cy="105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40" name="Line 39"/>
                <p:cNvSpPr>
                  <a:spLocks noChangeShapeType="1"/>
                </p:cNvSpPr>
                <p:nvPr/>
              </p:nvSpPr>
              <p:spPr bwMode="auto">
                <a:xfrm>
                  <a:off x="4282" y="2208"/>
                  <a:ext cx="15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41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3984" y="1345"/>
                  <a:ext cx="201" cy="3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ru-RU" b="1" i="1">
                      <a:solidFill>
                        <a:srgbClr val="3333CC"/>
                      </a:solidFill>
                    </a:rPr>
                    <a:t>у</a:t>
                  </a:r>
                </a:p>
              </p:txBody>
            </p:sp>
            <p:sp>
              <p:nvSpPr>
                <p:cNvPr id="12342" name="Line 41"/>
                <p:cNvSpPr>
                  <a:spLocks noChangeShapeType="1"/>
                </p:cNvSpPr>
                <p:nvPr/>
              </p:nvSpPr>
              <p:spPr bwMode="auto">
                <a:xfrm>
                  <a:off x="3552" y="3744"/>
                  <a:ext cx="19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43" name="Line 42"/>
                <p:cNvSpPr>
                  <a:spLocks noChangeShapeType="1"/>
                </p:cNvSpPr>
                <p:nvPr/>
              </p:nvSpPr>
              <p:spPr bwMode="auto">
                <a:xfrm>
                  <a:off x="3552" y="3936"/>
                  <a:ext cx="196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44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3744" y="2064"/>
                  <a:ext cx="157" cy="24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ru-RU" sz="1800" b="1">
                      <a:solidFill>
                        <a:srgbClr val="2BAB2B"/>
                      </a:solidFill>
                    </a:rPr>
                    <a:t>1</a:t>
                  </a:r>
                </a:p>
              </p:txBody>
            </p:sp>
            <p:sp>
              <p:nvSpPr>
                <p:cNvPr id="12345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5232" y="2448"/>
                  <a:ext cx="208" cy="30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ru-RU" b="1" i="1">
                      <a:solidFill>
                        <a:srgbClr val="3333CC"/>
                      </a:solidFill>
                    </a:rPr>
                    <a:t>х</a:t>
                  </a:r>
                </a:p>
              </p:txBody>
            </p:sp>
            <p:sp>
              <p:nvSpPr>
                <p:cNvPr id="12346" name="Line 48"/>
                <p:cNvSpPr>
                  <a:spLocks noChangeShapeType="1"/>
                </p:cNvSpPr>
                <p:nvPr/>
              </p:nvSpPr>
              <p:spPr bwMode="auto">
                <a:xfrm>
                  <a:off x="3552" y="2592"/>
                  <a:ext cx="197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47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3648" y="3456"/>
                  <a:ext cx="312" cy="2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r>
                    <a:rPr lang="ru-RU" sz="2000" b="1">
                      <a:solidFill>
                        <a:srgbClr val="2BAB2B"/>
                      </a:solidFill>
                    </a:rPr>
                    <a:t>-6</a:t>
                  </a:r>
                </a:p>
              </p:txBody>
            </p:sp>
            <p:sp>
              <p:nvSpPr>
                <p:cNvPr id="1234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3744" y="1536"/>
                  <a:ext cx="1104" cy="2304"/>
                </a:xfrm>
                <a:prstGeom prst="line">
                  <a:avLst/>
                </a:prstGeom>
                <a:noFill/>
                <a:ln w="38100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2349" name="Oval 53"/>
                <p:cNvSpPr>
                  <a:spLocks noChangeArrowheads="1"/>
                </p:cNvSpPr>
                <p:nvPr/>
              </p:nvSpPr>
              <p:spPr bwMode="auto">
                <a:xfrm>
                  <a:off x="4368" y="2352"/>
                  <a:ext cx="96" cy="96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sp>
        <p:nvSpPr>
          <p:cNvPr id="11321" name="Text Box 57"/>
          <p:cNvSpPr txBox="1">
            <a:spLocks noChangeArrowheads="1"/>
          </p:cNvSpPr>
          <p:nvPr/>
        </p:nvSpPr>
        <p:spPr bwMode="auto">
          <a:xfrm>
            <a:off x="1066800" y="1905000"/>
            <a:ext cx="274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а) </a:t>
            </a:r>
            <a:r>
              <a:rPr lang="ru-RU" b="1" i="1">
                <a:solidFill>
                  <a:srgbClr val="FF6600"/>
                </a:solidFill>
              </a:rPr>
              <a:t>у</a:t>
            </a:r>
            <a:r>
              <a:rPr lang="ru-RU" b="1">
                <a:solidFill>
                  <a:srgbClr val="FF6600"/>
                </a:solidFill>
              </a:rPr>
              <a:t> = 0</a:t>
            </a:r>
            <a:r>
              <a:rPr lang="ru-RU">
                <a:solidFill>
                  <a:srgbClr val="000000"/>
                </a:solidFill>
              </a:rPr>
              <a:t>  при  </a:t>
            </a:r>
            <a:r>
              <a:rPr lang="ru-RU" b="1" i="1">
                <a:solidFill>
                  <a:srgbClr val="3333CC"/>
                </a:solidFill>
              </a:rPr>
              <a:t>х</a:t>
            </a:r>
            <a:r>
              <a:rPr lang="ru-RU" b="1" i="1">
                <a:solidFill>
                  <a:srgbClr val="000000"/>
                </a:solidFill>
              </a:rPr>
              <a:t> </a:t>
            </a:r>
            <a:r>
              <a:rPr lang="ru-RU" b="1" i="1">
                <a:solidFill>
                  <a:srgbClr val="3333CC"/>
                </a:solidFill>
              </a:rPr>
              <a:t>= 3</a:t>
            </a:r>
            <a:endParaRPr lang="ru-RU" b="1">
              <a:solidFill>
                <a:srgbClr val="3333CC"/>
              </a:solidFill>
            </a:endParaRPr>
          </a:p>
        </p:txBody>
      </p:sp>
      <p:sp>
        <p:nvSpPr>
          <p:cNvPr id="11322" name="Text Box 58"/>
          <p:cNvSpPr txBox="1">
            <a:spLocks noChangeArrowheads="1"/>
          </p:cNvSpPr>
          <p:nvPr/>
        </p:nvSpPr>
        <p:spPr bwMode="auto">
          <a:xfrm>
            <a:off x="1066800" y="2286000"/>
            <a:ext cx="27432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б) </a:t>
            </a:r>
            <a:r>
              <a:rPr lang="ru-RU" b="1" i="1" dirty="0">
                <a:solidFill>
                  <a:srgbClr val="FF6600"/>
                </a:solidFill>
              </a:rPr>
              <a:t>у</a:t>
            </a:r>
            <a:r>
              <a:rPr lang="ru-RU" b="1" dirty="0">
                <a:solidFill>
                  <a:srgbClr val="FF6600"/>
                </a:solidFill>
              </a:rPr>
              <a:t> </a:t>
            </a:r>
            <a:r>
              <a:rPr lang="ru-RU" b="1" dirty="0">
                <a:solidFill>
                  <a:srgbClr val="FF6600"/>
                </a:solidFill>
                <a:sym typeface="Symbol" pitchFamily="18" charset="2"/>
              </a:rPr>
              <a:t></a:t>
            </a:r>
            <a:r>
              <a:rPr lang="ru-RU" b="1" dirty="0">
                <a:solidFill>
                  <a:srgbClr val="FF6600"/>
                </a:solidFill>
              </a:rPr>
              <a:t> 0</a:t>
            </a:r>
            <a:r>
              <a:rPr lang="ru-RU" dirty="0">
                <a:solidFill>
                  <a:srgbClr val="000000"/>
                </a:solidFill>
              </a:rPr>
              <a:t>  при  </a:t>
            </a:r>
            <a:r>
              <a:rPr lang="ru-RU" b="1" i="1" dirty="0">
                <a:solidFill>
                  <a:srgbClr val="3333CC"/>
                </a:solidFill>
              </a:rPr>
              <a:t>х</a:t>
            </a:r>
            <a:r>
              <a:rPr lang="ru-RU" b="1" i="1" dirty="0">
                <a:solidFill>
                  <a:srgbClr val="000000"/>
                </a:solidFill>
              </a:rPr>
              <a:t> </a:t>
            </a:r>
            <a:r>
              <a:rPr lang="ru-RU" b="1" dirty="0">
                <a:solidFill>
                  <a:srgbClr val="3333CC"/>
                </a:solidFill>
                <a:sym typeface="Symbol" pitchFamily="18" charset="2"/>
              </a:rPr>
              <a:t></a:t>
            </a:r>
            <a:r>
              <a:rPr lang="ru-RU" b="1" i="1" dirty="0">
                <a:solidFill>
                  <a:srgbClr val="3333CC"/>
                </a:solidFill>
              </a:rPr>
              <a:t> </a:t>
            </a:r>
            <a:r>
              <a:rPr lang="ru-RU" b="1" i="1" dirty="0" smtClean="0">
                <a:solidFill>
                  <a:srgbClr val="3333CC"/>
                </a:solidFill>
              </a:rPr>
              <a:t>3</a:t>
            </a:r>
            <a:endParaRPr lang="en-US" b="1" i="1" dirty="0" smtClean="0">
              <a:solidFill>
                <a:srgbClr val="3333CC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3333CC"/>
                </a:solidFill>
              </a:rPr>
              <a:t>  </a:t>
            </a:r>
            <a:endParaRPr lang="ru-RU" i="1" dirty="0">
              <a:solidFill>
                <a:srgbClr val="3333CC"/>
              </a:solidFill>
            </a:endParaRPr>
          </a:p>
        </p:txBody>
      </p:sp>
      <p:sp>
        <p:nvSpPr>
          <p:cNvPr id="11323" name="Text Box 59"/>
          <p:cNvSpPr txBox="1">
            <a:spLocks noChangeArrowheads="1"/>
          </p:cNvSpPr>
          <p:nvPr/>
        </p:nvSpPr>
        <p:spPr bwMode="auto">
          <a:xfrm>
            <a:off x="395536" y="3625042"/>
            <a:ext cx="516706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</a:rPr>
              <a:t>Если </a:t>
            </a:r>
            <a:r>
              <a:rPr lang="ru-RU" sz="2000" b="1" i="1" dirty="0">
                <a:solidFill>
                  <a:srgbClr val="3333CC"/>
                </a:solidFill>
              </a:rPr>
              <a:t>х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dirty="0">
                <a:solidFill>
                  <a:srgbClr val="3333CC"/>
                </a:solidFill>
                <a:sym typeface="Symbol" pitchFamily="18" charset="2"/>
              </a:rPr>
              <a:t></a:t>
            </a:r>
            <a:r>
              <a:rPr lang="ru-RU" sz="2000" b="1" i="1" dirty="0">
                <a:solidFill>
                  <a:srgbClr val="3333CC"/>
                </a:solidFill>
              </a:rPr>
              <a:t> 3</a:t>
            </a:r>
            <a:r>
              <a:rPr lang="ru-RU" sz="2000" i="1" dirty="0">
                <a:solidFill>
                  <a:srgbClr val="3333CC"/>
                </a:solidFill>
              </a:rPr>
              <a:t> , </a:t>
            </a:r>
            <a:r>
              <a:rPr lang="ru-RU" sz="2000" dirty="0">
                <a:solidFill>
                  <a:srgbClr val="000000"/>
                </a:solidFill>
              </a:rPr>
              <a:t>то прямая расположена</a:t>
            </a:r>
            <a:r>
              <a:rPr lang="ru-RU" sz="2000" i="1" dirty="0">
                <a:solidFill>
                  <a:srgbClr val="3333CC"/>
                </a:solidFill>
              </a:rPr>
              <a:t> </a:t>
            </a:r>
            <a:r>
              <a:rPr lang="ru-RU" sz="2000" dirty="0">
                <a:solidFill>
                  <a:srgbClr val="FF2727"/>
                </a:solidFill>
              </a:rPr>
              <a:t>выше</a:t>
            </a:r>
            <a:r>
              <a:rPr lang="ru-RU" sz="2000" i="1" dirty="0">
                <a:solidFill>
                  <a:srgbClr val="3333CC"/>
                </a:solidFill>
              </a:rPr>
              <a:t> </a:t>
            </a:r>
            <a:r>
              <a:rPr lang="ru-RU" sz="2000" dirty="0">
                <a:solidFill>
                  <a:srgbClr val="000000"/>
                </a:solidFill>
              </a:rPr>
              <a:t>оси</a:t>
            </a:r>
            <a:r>
              <a:rPr lang="ru-RU" sz="2000" i="1" dirty="0">
                <a:solidFill>
                  <a:srgbClr val="3333CC"/>
                </a:solidFill>
              </a:rPr>
              <a:t> х</a:t>
            </a:r>
            <a:r>
              <a:rPr lang="ru-RU" sz="2000" dirty="0">
                <a:solidFill>
                  <a:srgbClr val="000000"/>
                </a:solidFill>
              </a:rPr>
              <a:t>, значит, ординаты соответствующих точек прямой </a:t>
            </a:r>
            <a:r>
              <a:rPr lang="ru-RU" sz="2000" dirty="0">
                <a:solidFill>
                  <a:srgbClr val="FF2727"/>
                </a:solidFill>
              </a:rPr>
              <a:t>положительны</a:t>
            </a:r>
          </a:p>
        </p:txBody>
      </p:sp>
      <p:sp>
        <p:nvSpPr>
          <p:cNvPr id="11324" name="Text Box 60"/>
          <p:cNvSpPr txBox="1">
            <a:spLocks noChangeArrowheads="1"/>
          </p:cNvSpPr>
          <p:nvPr/>
        </p:nvSpPr>
        <p:spPr bwMode="auto">
          <a:xfrm>
            <a:off x="1143000" y="2647293"/>
            <a:ext cx="357301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в) </a:t>
            </a:r>
            <a:r>
              <a:rPr lang="ru-RU" b="1" i="1" dirty="0">
                <a:solidFill>
                  <a:srgbClr val="FF6600"/>
                </a:solidFill>
              </a:rPr>
              <a:t>у </a:t>
            </a:r>
            <a:r>
              <a:rPr lang="ru-RU" b="1" i="1" dirty="0">
                <a:solidFill>
                  <a:srgbClr val="FF6600"/>
                </a:solidFill>
                <a:sym typeface="Symbol" pitchFamily="18" charset="2"/>
              </a:rPr>
              <a:t> </a:t>
            </a:r>
            <a:r>
              <a:rPr lang="ru-RU" b="1" dirty="0">
                <a:solidFill>
                  <a:srgbClr val="FF6600"/>
                </a:solidFill>
              </a:rPr>
              <a:t> 0</a:t>
            </a:r>
            <a:r>
              <a:rPr lang="ru-RU" dirty="0">
                <a:solidFill>
                  <a:srgbClr val="000000"/>
                </a:solidFill>
              </a:rPr>
              <a:t>  при  </a:t>
            </a:r>
            <a:r>
              <a:rPr lang="ru-RU" b="1" i="1" dirty="0">
                <a:solidFill>
                  <a:srgbClr val="3333CC"/>
                </a:solidFill>
              </a:rPr>
              <a:t>х</a:t>
            </a:r>
            <a:r>
              <a:rPr lang="ru-RU" b="1" i="1" dirty="0">
                <a:solidFill>
                  <a:srgbClr val="000000"/>
                </a:solidFill>
              </a:rPr>
              <a:t> </a:t>
            </a:r>
            <a:r>
              <a:rPr lang="ru-RU" b="1" i="1" dirty="0">
                <a:solidFill>
                  <a:srgbClr val="3333CC"/>
                </a:solidFill>
                <a:sym typeface="Symbol" pitchFamily="18" charset="2"/>
              </a:rPr>
              <a:t> </a:t>
            </a:r>
            <a:r>
              <a:rPr lang="ru-RU" b="1" i="1" dirty="0" smtClean="0">
                <a:solidFill>
                  <a:srgbClr val="3333CC"/>
                </a:solidFill>
                <a:sym typeface="Symbol" pitchFamily="18" charset="2"/>
              </a:rPr>
              <a:t>3</a:t>
            </a:r>
            <a:r>
              <a:rPr lang="ru-RU" b="1" i="1" dirty="0" smtClean="0">
                <a:solidFill>
                  <a:srgbClr val="FF6600"/>
                </a:solidFill>
                <a:sym typeface="Symbol" pitchFamily="18" charset="2"/>
              </a:rPr>
              <a:t> </a:t>
            </a:r>
            <a:endParaRPr lang="ru-RU" i="1" dirty="0">
              <a:solidFill>
                <a:srgbClr val="3333CC"/>
              </a:solidFill>
            </a:endParaRPr>
          </a:p>
        </p:txBody>
      </p:sp>
      <p:sp>
        <p:nvSpPr>
          <p:cNvPr id="11325" name="Text Box 61"/>
          <p:cNvSpPr txBox="1">
            <a:spLocks noChangeArrowheads="1"/>
          </p:cNvSpPr>
          <p:nvPr/>
        </p:nvSpPr>
        <p:spPr bwMode="auto">
          <a:xfrm>
            <a:off x="395536" y="5061268"/>
            <a:ext cx="516706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</a:rPr>
              <a:t>Если </a:t>
            </a:r>
            <a:r>
              <a:rPr lang="ru-RU" sz="2000" b="1" i="1" dirty="0">
                <a:solidFill>
                  <a:srgbClr val="3333CC"/>
                </a:solidFill>
              </a:rPr>
              <a:t>х</a:t>
            </a:r>
            <a:r>
              <a:rPr lang="ru-RU" sz="2000" b="1" i="1" dirty="0">
                <a:solidFill>
                  <a:srgbClr val="000000"/>
                </a:solidFill>
              </a:rPr>
              <a:t> </a:t>
            </a:r>
            <a:r>
              <a:rPr lang="ru-RU" sz="2000" b="1" i="1" dirty="0">
                <a:solidFill>
                  <a:srgbClr val="3333CC"/>
                </a:solidFill>
                <a:sym typeface="Symbol" pitchFamily="18" charset="2"/>
              </a:rPr>
              <a:t> </a:t>
            </a:r>
            <a:r>
              <a:rPr lang="ru-RU" sz="2000" b="1" i="1" dirty="0">
                <a:solidFill>
                  <a:srgbClr val="FF6600"/>
                </a:solidFill>
                <a:sym typeface="Symbol" pitchFamily="18" charset="2"/>
              </a:rPr>
              <a:t> </a:t>
            </a:r>
            <a:r>
              <a:rPr lang="ru-RU" sz="2000" b="1" i="1" dirty="0">
                <a:solidFill>
                  <a:srgbClr val="3333CC"/>
                </a:solidFill>
              </a:rPr>
              <a:t>3</a:t>
            </a:r>
            <a:r>
              <a:rPr lang="ru-RU" sz="2000" i="1" dirty="0">
                <a:solidFill>
                  <a:srgbClr val="3333CC"/>
                </a:solidFill>
              </a:rPr>
              <a:t>, </a:t>
            </a:r>
            <a:r>
              <a:rPr lang="ru-RU" sz="2000" dirty="0">
                <a:solidFill>
                  <a:srgbClr val="000000"/>
                </a:solidFill>
              </a:rPr>
              <a:t>то прямая расположена</a:t>
            </a:r>
            <a:r>
              <a:rPr lang="ru-RU" sz="2000" i="1" dirty="0">
                <a:solidFill>
                  <a:srgbClr val="3333CC"/>
                </a:solidFill>
              </a:rPr>
              <a:t> </a:t>
            </a:r>
            <a:r>
              <a:rPr lang="ru-RU" sz="2000" dirty="0">
                <a:solidFill>
                  <a:srgbClr val="FF2727"/>
                </a:solidFill>
              </a:rPr>
              <a:t>ниже</a:t>
            </a:r>
            <a:r>
              <a:rPr lang="ru-RU" sz="2000" i="1" dirty="0">
                <a:solidFill>
                  <a:srgbClr val="3333CC"/>
                </a:solidFill>
              </a:rPr>
              <a:t> </a:t>
            </a:r>
            <a:r>
              <a:rPr lang="ru-RU" sz="2000" dirty="0">
                <a:solidFill>
                  <a:srgbClr val="000000"/>
                </a:solidFill>
              </a:rPr>
              <a:t>оси</a:t>
            </a:r>
            <a:r>
              <a:rPr lang="ru-RU" sz="2000" i="1" dirty="0">
                <a:solidFill>
                  <a:srgbClr val="3333CC"/>
                </a:solidFill>
              </a:rPr>
              <a:t> х</a:t>
            </a:r>
            <a:r>
              <a:rPr lang="ru-RU" sz="2000" dirty="0">
                <a:solidFill>
                  <a:srgbClr val="000000"/>
                </a:solidFill>
              </a:rPr>
              <a:t>, значит, ординаты соответствующих точек прямой </a:t>
            </a:r>
            <a:r>
              <a:rPr lang="ru-RU" sz="2000" dirty="0">
                <a:solidFill>
                  <a:srgbClr val="FF2727"/>
                </a:solidFill>
              </a:rPr>
              <a:t>отрицательны</a:t>
            </a:r>
          </a:p>
        </p:txBody>
      </p:sp>
    </p:spTree>
    <p:extLst>
      <p:ext uri="{BB962C8B-B14F-4D97-AF65-F5344CB8AC3E}">
        <p14:creationId xmlns="" xmlns:p14="http://schemas.microsoft.com/office/powerpoint/2010/main" val="42023703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500"/>
                                        <p:tgtEl>
                                          <p:spTgt spid="11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500"/>
                                        <p:tgtEl>
                                          <p:spTgt spid="11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1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4" dur="500"/>
                                        <p:tgtEl>
                                          <p:spTgt spid="11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1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  <p:bldP spid="11271" grpId="0" autoUpdateAnimBg="0"/>
      <p:bldP spid="11321" grpId="0" autoUpdateAnimBg="0"/>
      <p:bldP spid="11322" grpId="0" autoUpdateAnimBg="0"/>
      <p:bldP spid="11323" grpId="0" autoUpdateAnimBg="0"/>
      <p:bldP spid="11324" grpId="0" autoUpdateAnimBg="0"/>
      <p:bldP spid="1132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476673"/>
            <a:ext cx="792088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prstClr val="black"/>
                </a:solidFill>
              </a:rPr>
              <a:t>Задания для самостоятельного решения:</a:t>
            </a:r>
            <a:r>
              <a:rPr lang="ru-RU" sz="2800" b="1" dirty="0">
                <a:solidFill>
                  <a:srgbClr val="009900"/>
                </a:solidFill>
              </a:rPr>
              <a:t/>
            </a:r>
            <a:br>
              <a:rPr lang="ru-RU" sz="2800" b="1" dirty="0">
                <a:solidFill>
                  <a:srgbClr val="009900"/>
                </a:solidFill>
              </a:rPr>
            </a:br>
            <a:r>
              <a:rPr lang="ru-RU" sz="2800" b="1" i="1" dirty="0">
                <a:solidFill>
                  <a:srgbClr val="009900"/>
                </a:solidFill>
              </a:rPr>
              <a:t>построить графики функций</a:t>
            </a:r>
            <a:br>
              <a:rPr lang="ru-RU" sz="2800" b="1" i="1" dirty="0">
                <a:solidFill>
                  <a:srgbClr val="009900"/>
                </a:solidFill>
              </a:rPr>
            </a:br>
            <a:r>
              <a:rPr lang="ru-RU" sz="2400" i="1" dirty="0">
                <a:solidFill>
                  <a:srgbClr val="009900"/>
                </a:solidFill>
              </a:rPr>
              <a:t>(выполнять в тетради)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874729"/>
            <a:ext cx="39604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lvl="0" indent="-533400" algn="ctr">
              <a:spcBef>
                <a:spcPct val="20000"/>
              </a:spcBef>
            </a:pPr>
            <a:r>
              <a:rPr lang="ru-RU" sz="4000" b="1" dirty="0">
                <a:solidFill>
                  <a:prstClr val="black"/>
                </a:solidFill>
              </a:rPr>
              <a:t>1.</a:t>
            </a:r>
            <a:r>
              <a:rPr lang="ru-RU" sz="4000" dirty="0">
                <a:solidFill>
                  <a:prstClr val="black"/>
                </a:solidFill>
              </a:rPr>
              <a:t>  </a:t>
            </a:r>
            <a:r>
              <a:rPr lang="ru-RU" sz="4000" b="1" dirty="0">
                <a:solidFill>
                  <a:srgbClr val="FF0000"/>
                </a:solidFill>
              </a:rPr>
              <a:t>у = 2х – 2</a:t>
            </a:r>
          </a:p>
          <a:p>
            <a:pPr marL="533400" lvl="0" indent="-533400" algn="ctr">
              <a:spcBef>
                <a:spcPct val="20000"/>
              </a:spcBef>
            </a:pPr>
            <a:endParaRPr lang="ru-RU" sz="1000" dirty="0">
              <a:solidFill>
                <a:prstClr val="black"/>
              </a:solidFill>
            </a:endParaRPr>
          </a:p>
          <a:p>
            <a:pPr marL="533400" lvl="0" indent="-533400" algn="ctr">
              <a:spcBef>
                <a:spcPct val="20000"/>
              </a:spcBef>
            </a:pPr>
            <a:r>
              <a:rPr lang="ru-RU" sz="4000" b="1" dirty="0">
                <a:solidFill>
                  <a:prstClr val="black"/>
                </a:solidFill>
              </a:rPr>
              <a:t>2. </a:t>
            </a:r>
            <a:r>
              <a:rPr lang="ru-RU" sz="4000" b="1" dirty="0">
                <a:solidFill>
                  <a:srgbClr val="5ECCF3"/>
                </a:solidFill>
              </a:rPr>
              <a:t> у = х + 2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874729"/>
            <a:ext cx="374441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4000" b="1" dirty="0">
                <a:solidFill>
                  <a:prstClr val="black"/>
                </a:solidFill>
              </a:rPr>
              <a:t>3.</a:t>
            </a:r>
            <a:r>
              <a:rPr lang="ru-RU" sz="4000" dirty="0">
                <a:solidFill>
                  <a:prstClr val="black"/>
                </a:solidFill>
              </a:rPr>
              <a:t>  </a:t>
            </a:r>
            <a:r>
              <a:rPr lang="ru-RU" sz="4000" b="1" dirty="0">
                <a:solidFill>
                  <a:srgbClr val="FF00FF"/>
                </a:solidFill>
              </a:rPr>
              <a:t>у = 4 – х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4000" b="1" dirty="0">
                <a:solidFill>
                  <a:srgbClr val="FF00FF"/>
                </a:solidFill>
              </a:rPr>
              <a:t> </a:t>
            </a:r>
            <a:r>
              <a:rPr lang="ru-RU" sz="4000" b="1" dirty="0" smtClean="0">
                <a:solidFill>
                  <a:prstClr val="black"/>
                </a:solidFill>
              </a:rPr>
              <a:t>4</a:t>
            </a:r>
            <a:r>
              <a:rPr lang="ru-RU" sz="4000" b="1" dirty="0">
                <a:solidFill>
                  <a:prstClr val="black"/>
                </a:solidFill>
              </a:rPr>
              <a:t>.</a:t>
            </a:r>
            <a:r>
              <a:rPr lang="ru-RU" sz="4000" dirty="0">
                <a:solidFill>
                  <a:prstClr val="black"/>
                </a:solidFill>
              </a:rPr>
              <a:t>  </a:t>
            </a:r>
            <a:r>
              <a:rPr lang="ru-RU" sz="4000" b="1" dirty="0">
                <a:solidFill>
                  <a:srgbClr val="009900"/>
                </a:solidFill>
              </a:rPr>
              <a:t>у = 1 – 3х</a:t>
            </a:r>
          </a:p>
          <a:p>
            <a:pPr marL="342900" lvl="0" indent="-342900" algn="ctr">
              <a:spcBef>
                <a:spcPct val="20000"/>
              </a:spcBef>
            </a:pPr>
            <a:endParaRPr lang="ru-RU" sz="4000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3789041"/>
            <a:ext cx="77768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n-US" b="1" dirty="0" smtClean="0">
              <a:solidFill>
                <a:srgbClr val="FF0000"/>
              </a:solidFill>
            </a:endParaRPr>
          </a:p>
          <a:p>
            <a:pPr lvl="0" algn="ctr"/>
            <a:endParaRPr lang="en-US" b="1" dirty="0">
              <a:solidFill>
                <a:srgbClr val="FF0000"/>
              </a:solidFill>
            </a:endParaRPr>
          </a:p>
          <a:p>
            <a:pPr lvl="0" algn="ctr"/>
            <a:endParaRPr lang="en-US" b="1" dirty="0" smtClean="0">
              <a:solidFill>
                <a:srgbClr val="FF0000"/>
              </a:solidFill>
            </a:endParaRPr>
          </a:p>
          <a:p>
            <a:pPr lvl="0" algn="ctr"/>
            <a:endParaRPr lang="en-US" b="1" dirty="0">
              <a:solidFill>
                <a:srgbClr val="FF0000"/>
              </a:solidFill>
            </a:endParaRPr>
          </a:p>
          <a:p>
            <a:pPr lvl="0" algn="ctr"/>
            <a:endParaRPr lang="en-US" b="1" dirty="0" smtClean="0">
              <a:solidFill>
                <a:srgbClr val="FF0000"/>
              </a:solidFill>
            </a:endParaRPr>
          </a:p>
          <a:p>
            <a:pPr lvl="0" algn="ctr"/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 smtClean="0">
                <a:solidFill>
                  <a:srgbClr val="FF0000"/>
                </a:solidFill>
              </a:rPr>
              <a:t>братите </a:t>
            </a:r>
            <a:r>
              <a:rPr lang="ru-RU" b="1" dirty="0">
                <a:solidFill>
                  <a:srgbClr val="FF0000"/>
                </a:solidFill>
              </a:rPr>
              <a:t>внимание: </a:t>
            </a:r>
          </a:p>
          <a:p>
            <a:pPr lvl="0" algn="ctr"/>
            <a:r>
              <a:rPr lang="ru-RU" b="1" dirty="0">
                <a:solidFill>
                  <a:srgbClr val="FF0000"/>
                </a:solidFill>
              </a:rPr>
              <a:t> точки, выбранные вами для построения прямой, могут быть другими, </a:t>
            </a:r>
          </a:p>
          <a:p>
            <a:pPr lvl="0" algn="ctr"/>
            <a:r>
              <a:rPr lang="ru-RU" b="1" dirty="0">
                <a:solidFill>
                  <a:srgbClr val="FF0000"/>
                </a:solidFill>
              </a:rPr>
              <a:t>но  расположение графиков обязательно должно совпадать</a:t>
            </a:r>
          </a:p>
        </p:txBody>
      </p:sp>
    </p:spTree>
    <p:extLst>
      <p:ext uri="{BB962C8B-B14F-4D97-AF65-F5344CB8AC3E}">
        <p14:creationId xmlns="" xmlns:p14="http://schemas.microsoft.com/office/powerpoint/2010/main" val="362689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ru-RU" b="1" dirty="0" smtClean="0">
                <a:solidFill>
                  <a:srgbClr val="009900"/>
                </a:solidFill>
              </a:rPr>
              <a:t>Ответ к заданию 1</a:t>
            </a:r>
          </a:p>
        </p:txBody>
      </p:sp>
      <p:pic>
        <p:nvPicPr>
          <p:cNvPr id="9220" name="Picture 1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44824"/>
            <a:ext cx="2968624" cy="3475037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D:\Мои документы\рисунки\school18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1993404"/>
            <a:ext cx="3414675" cy="27317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695005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marL="0" indent="0" eaLnBrk="1" hangingPunct="1">
              <a:buNone/>
            </a:pPr>
            <a:r>
              <a:rPr lang="ru-RU" b="1" dirty="0" smtClean="0">
                <a:solidFill>
                  <a:srgbClr val="009900"/>
                </a:solidFill>
              </a:rPr>
              <a:t>Ответ к заданию 2</a:t>
            </a:r>
          </a:p>
        </p:txBody>
      </p:sp>
      <p:pic>
        <p:nvPicPr>
          <p:cNvPr id="10244" name="Picture 9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clrChange>
              <a:clrFrom>
                <a:srgbClr val="FFFFD0"/>
              </a:clrFrom>
              <a:clrTo>
                <a:srgbClr val="FFFFD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000" y="1196752"/>
            <a:ext cx="3458314" cy="403244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D:\Мои документы\рисунки\school23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08135"/>
            <a:ext cx="3384376" cy="42612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50964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1907704" y="332656"/>
            <a:ext cx="5688632" cy="720080"/>
          </a:xfrm>
        </p:spPr>
        <p:txBody>
          <a:bodyPr>
            <a:normAutofit fontScale="90000"/>
          </a:bodyPr>
          <a:lstStyle/>
          <a:p>
            <a:pPr marL="0" indent="0" eaLnBrk="1" hangingPunct="1">
              <a:buNone/>
            </a:pPr>
            <a:r>
              <a:rPr lang="ru-RU" b="1" dirty="0" smtClean="0">
                <a:solidFill>
                  <a:srgbClr val="009900"/>
                </a:solidFill>
              </a:rPr>
              <a:t>Ответ к заданию 3</a:t>
            </a:r>
          </a:p>
        </p:txBody>
      </p:sp>
      <p:pic>
        <p:nvPicPr>
          <p:cNvPr id="11268" name="Picture 8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96752"/>
            <a:ext cx="2966149" cy="3475037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D:\Мои документы\рисунки\school24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356992"/>
            <a:ext cx="4752528" cy="31683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01864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ru-RU" b="1" dirty="0" smtClean="0">
                <a:solidFill>
                  <a:srgbClr val="009900"/>
                </a:solidFill>
              </a:rPr>
              <a:t>Ответ к заданию 4</a:t>
            </a:r>
          </a:p>
        </p:txBody>
      </p:sp>
      <p:pic>
        <p:nvPicPr>
          <p:cNvPr id="12292" name="Picture 8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440" y="1196752"/>
            <a:ext cx="4536504" cy="532354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D:\Мои документы\рисунки\040208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92643"/>
            <a:ext cx="3985920" cy="2635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605871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58680"/>
            <a:ext cx="7704856" cy="974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85" y="2090574"/>
            <a:ext cx="981075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065" y="3140968"/>
            <a:ext cx="96996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34" y="4469234"/>
            <a:ext cx="121285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6761" y="2368074"/>
            <a:ext cx="96996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684" y="4725144"/>
            <a:ext cx="10604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162" y="1904524"/>
            <a:ext cx="10604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724" y="4735408"/>
            <a:ext cx="11588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542" y="2703870"/>
            <a:ext cx="96996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632" y="4572744"/>
            <a:ext cx="1231900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1088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42875"/>
            <a:ext cx="8404101" cy="981869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 каком рисунке изображён график линейной функции </a:t>
            </a:r>
            <a:r>
              <a:rPr lang="en-US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</a:t>
            </a:r>
            <a:r>
              <a:rPr lang="ru-RU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=</a:t>
            </a:r>
            <a:r>
              <a:rPr lang="en-US" sz="2800" b="1" u="sng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kx</a:t>
            </a:r>
            <a:r>
              <a:rPr lang="ru-RU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? Ответ объяснить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24000"/>
            <a:ext cx="9144000" cy="5073351"/>
          </a:xfrm>
          <a:prstGeom prst="roundRect">
            <a:avLst>
              <a:gd name="adj" fmla="val 16667"/>
            </a:avLst>
          </a:prstGeom>
          <a:solidFill>
            <a:schemeClr val="bg1"/>
          </a:solidFill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/>
              <a:t>1</a:t>
            </a:r>
            <a:r>
              <a:rPr lang="ru-RU" b="1" dirty="0" smtClean="0">
                <a:solidFill>
                  <a:schemeClr val="bg1"/>
                </a:solidFill>
              </a:rPr>
              <a:t>                              </a:t>
            </a:r>
            <a:r>
              <a:rPr lang="ru-RU" b="1" dirty="0" smtClean="0"/>
              <a:t>2</a:t>
            </a:r>
            <a:r>
              <a:rPr lang="ru-RU" b="1" dirty="0" smtClean="0">
                <a:solidFill>
                  <a:schemeClr val="bg1"/>
                </a:solidFill>
              </a:rPr>
              <a:t>                                    </a:t>
            </a:r>
            <a:r>
              <a:rPr lang="ru-RU" b="1" dirty="0" smtClean="0"/>
              <a:t>3</a:t>
            </a:r>
          </a:p>
          <a:p>
            <a:pPr eaLnBrk="1" hangingPunct="1">
              <a:buFont typeface="Arial" charset="0"/>
              <a:buNone/>
            </a:pPr>
            <a:endParaRPr lang="ru-RU" b="1" dirty="0" smtClean="0">
              <a:solidFill>
                <a:srgbClr val="660033"/>
              </a:solidFill>
            </a:endParaRP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                  </a:t>
            </a:r>
            <a:r>
              <a:rPr lang="ru-RU" b="1" dirty="0" smtClean="0"/>
              <a:t>4</a:t>
            </a:r>
            <a:r>
              <a:rPr lang="ru-RU" b="1" dirty="0" smtClean="0">
                <a:solidFill>
                  <a:schemeClr val="bg1"/>
                </a:solidFill>
              </a:rPr>
              <a:t>                                 </a:t>
            </a:r>
            <a:r>
              <a:rPr lang="en-US" b="1" dirty="0" smtClean="0">
                <a:solidFill>
                  <a:schemeClr val="bg1"/>
                </a:solidFill>
              </a:rPr>
              <a:t>      </a:t>
            </a:r>
            <a:r>
              <a:rPr lang="ru-RU" b="1" dirty="0" smtClean="0"/>
              <a:t>5</a:t>
            </a:r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 flipV="1">
            <a:off x="1676400" y="1752600"/>
            <a:ext cx="0" cy="2057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762000" y="2971800"/>
            <a:ext cx="22098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 flipV="1">
            <a:off x="1116013" y="2133600"/>
            <a:ext cx="11430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 flipV="1">
            <a:off x="5105400" y="1524000"/>
            <a:ext cx="0" cy="22860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4191000" y="2895600"/>
            <a:ext cx="2286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 flipV="1">
            <a:off x="4211638" y="2420938"/>
            <a:ext cx="22320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 flipV="1">
            <a:off x="8229600" y="1447800"/>
            <a:ext cx="0" cy="2362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>
            <a:off x="7239000" y="2895600"/>
            <a:ext cx="17526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 flipV="1">
            <a:off x="1676400" y="4191000"/>
            <a:ext cx="0" cy="1981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>
            <a:off x="685800" y="5334000"/>
            <a:ext cx="25146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 flipV="1">
            <a:off x="990600" y="4648200"/>
            <a:ext cx="1371600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 flipV="1">
            <a:off x="7467600" y="3810000"/>
            <a:ext cx="0" cy="2362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376" name="Line 16"/>
          <p:cNvSpPr>
            <a:spLocks noChangeShapeType="1"/>
          </p:cNvSpPr>
          <p:nvPr/>
        </p:nvSpPr>
        <p:spPr bwMode="auto">
          <a:xfrm>
            <a:off x="6477000" y="5334000"/>
            <a:ext cx="2362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377" name="Line 17"/>
          <p:cNvSpPr>
            <a:spLocks noChangeShapeType="1"/>
          </p:cNvSpPr>
          <p:nvPr/>
        </p:nvSpPr>
        <p:spPr bwMode="auto">
          <a:xfrm>
            <a:off x="6372225" y="4724400"/>
            <a:ext cx="1439863" cy="14414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78" name="Freeform 19"/>
          <p:cNvSpPr>
            <a:spLocks/>
          </p:cNvSpPr>
          <p:nvPr/>
        </p:nvSpPr>
        <p:spPr bwMode="auto">
          <a:xfrm>
            <a:off x="7696200" y="1916113"/>
            <a:ext cx="1196975" cy="1657350"/>
          </a:xfrm>
          <a:custGeom>
            <a:avLst/>
            <a:gdLst>
              <a:gd name="T0" fmla="*/ 0 w 672"/>
              <a:gd name="T1" fmla="*/ 0 h 816"/>
              <a:gd name="T2" fmla="*/ 2147483647 w 672"/>
              <a:gd name="T3" fmla="*/ 2147483647 h 816"/>
              <a:gd name="T4" fmla="*/ 2147483647 w 672"/>
              <a:gd name="T5" fmla="*/ 0 h 816"/>
              <a:gd name="T6" fmla="*/ 0 60000 65536"/>
              <a:gd name="T7" fmla="*/ 0 60000 65536"/>
              <a:gd name="T8" fmla="*/ 0 60000 65536"/>
              <a:gd name="T9" fmla="*/ 0 w 672"/>
              <a:gd name="T10" fmla="*/ 0 h 816"/>
              <a:gd name="T11" fmla="*/ 672 w 672"/>
              <a:gd name="T12" fmla="*/ 816 h 8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72" h="816">
                <a:moveTo>
                  <a:pt x="0" y="0"/>
                </a:moveTo>
                <a:cubicBezTo>
                  <a:pt x="112" y="408"/>
                  <a:pt x="224" y="816"/>
                  <a:pt x="336" y="816"/>
                </a:cubicBezTo>
                <a:cubicBezTo>
                  <a:pt x="448" y="816"/>
                  <a:pt x="560" y="408"/>
                  <a:pt x="672" y="0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79" name="Text Box 21"/>
          <p:cNvSpPr txBox="1">
            <a:spLocks noChangeArrowheads="1"/>
          </p:cNvSpPr>
          <p:nvPr/>
        </p:nvSpPr>
        <p:spPr bwMode="auto">
          <a:xfrm>
            <a:off x="2751138" y="2924175"/>
            <a:ext cx="30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5380" name="Text Box 22"/>
          <p:cNvSpPr txBox="1">
            <a:spLocks noChangeArrowheads="1"/>
          </p:cNvSpPr>
          <p:nvPr/>
        </p:nvSpPr>
        <p:spPr bwMode="auto">
          <a:xfrm>
            <a:off x="1743075" y="1577975"/>
            <a:ext cx="30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5381" name="Text Box 23"/>
          <p:cNvSpPr txBox="1">
            <a:spLocks noChangeArrowheads="1"/>
          </p:cNvSpPr>
          <p:nvPr/>
        </p:nvSpPr>
        <p:spPr bwMode="auto">
          <a:xfrm>
            <a:off x="6280150" y="2852738"/>
            <a:ext cx="298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5382" name="Text Box 24"/>
          <p:cNvSpPr txBox="1">
            <a:spLocks noChangeArrowheads="1"/>
          </p:cNvSpPr>
          <p:nvPr/>
        </p:nvSpPr>
        <p:spPr bwMode="auto">
          <a:xfrm>
            <a:off x="5200650" y="1433513"/>
            <a:ext cx="30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5383" name="Text Box 25"/>
          <p:cNvSpPr txBox="1">
            <a:spLocks noChangeArrowheads="1"/>
          </p:cNvSpPr>
          <p:nvPr/>
        </p:nvSpPr>
        <p:spPr bwMode="auto">
          <a:xfrm>
            <a:off x="8801100" y="2852738"/>
            <a:ext cx="298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5384" name="Text Box 26"/>
          <p:cNvSpPr txBox="1">
            <a:spLocks noChangeArrowheads="1"/>
          </p:cNvSpPr>
          <p:nvPr/>
        </p:nvSpPr>
        <p:spPr bwMode="auto">
          <a:xfrm>
            <a:off x="8224838" y="1412875"/>
            <a:ext cx="30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u="sng">
                <a:latin typeface="Times New Roman" pitchFamily="18" charset="0"/>
              </a:rPr>
              <a:t>y</a:t>
            </a:r>
            <a:endParaRPr lang="ru-RU" u="sng">
              <a:latin typeface="Times New Roman" pitchFamily="18" charset="0"/>
            </a:endParaRPr>
          </a:p>
        </p:txBody>
      </p:sp>
      <p:sp>
        <p:nvSpPr>
          <p:cNvPr id="15385" name="Text Box 27"/>
          <p:cNvSpPr txBox="1">
            <a:spLocks noChangeArrowheads="1"/>
          </p:cNvSpPr>
          <p:nvPr/>
        </p:nvSpPr>
        <p:spPr bwMode="auto">
          <a:xfrm>
            <a:off x="3040063" y="5300663"/>
            <a:ext cx="298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5386" name="Text Box 28"/>
          <p:cNvSpPr txBox="1">
            <a:spLocks noChangeArrowheads="1"/>
          </p:cNvSpPr>
          <p:nvPr/>
        </p:nvSpPr>
        <p:spPr bwMode="auto">
          <a:xfrm>
            <a:off x="1743075" y="4025900"/>
            <a:ext cx="30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5387" name="Text Box 29"/>
          <p:cNvSpPr txBox="1">
            <a:spLocks noChangeArrowheads="1"/>
          </p:cNvSpPr>
          <p:nvPr/>
        </p:nvSpPr>
        <p:spPr bwMode="auto">
          <a:xfrm>
            <a:off x="8583613" y="5300663"/>
            <a:ext cx="298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5388" name="Text Box 30"/>
          <p:cNvSpPr txBox="1">
            <a:spLocks noChangeArrowheads="1"/>
          </p:cNvSpPr>
          <p:nvPr/>
        </p:nvSpPr>
        <p:spPr bwMode="auto">
          <a:xfrm>
            <a:off x="7504113" y="3738563"/>
            <a:ext cx="30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210844"/>
            <a:ext cx="2286000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6389585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620687"/>
            <a:ext cx="7416824" cy="2014563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ru-RU" sz="4000" b="1" dirty="0" smtClean="0"/>
              <a:t>Укажите линейные уравнения :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099" name="Rectangle 3"/>
              <p:cNvSpPr>
                <a:spLocks noGrp="1" noChangeArrowheads="1"/>
              </p:cNvSpPr>
              <p:nvPr>
                <p:ph sz="quarter" idx="13"/>
              </p:nvPr>
            </p:nvSpPr>
            <p:spPr>
              <a:xfrm>
                <a:off x="611560" y="2635250"/>
                <a:ext cx="3456632" cy="3455665"/>
              </a:xfrm>
            </p:spPr>
            <p:txBody>
              <a:bodyPr>
                <a:noAutofit/>
              </a:bodyPr>
              <a:lstStyle/>
              <a:p>
                <a:pPr marL="609600" indent="-609600" eaLnBrk="1" hangingPunct="1">
                  <a:buFont typeface="Wingdings" pitchFamily="2" charset="2"/>
                  <a:buNone/>
                </a:pPr>
                <a:r>
                  <a:rPr lang="en-US" sz="3200" b="1" dirty="0" smtClean="0"/>
                  <a:t>1) 5y = x                           </a:t>
                </a:r>
              </a:p>
              <a:p>
                <a:pPr marL="609600" indent="-609600" eaLnBrk="1" hangingPunct="1">
                  <a:buFont typeface="Wingdings" pitchFamily="2" charset="2"/>
                  <a:buNone/>
                </a:pPr>
                <a:r>
                  <a:rPr lang="en-US" sz="3200" b="1" dirty="0" smtClean="0"/>
                  <a:t>2) 3y = 0                           </a:t>
                </a:r>
              </a:p>
              <a:p>
                <a:pPr marL="609600" indent="-609600" eaLnBrk="1" hangingPunct="1">
                  <a:buFont typeface="Wingdings" pitchFamily="2" charset="2"/>
                  <a:buNone/>
                </a:pPr>
                <a:r>
                  <a:rPr lang="en-US" sz="3200" b="1" dirty="0" smtClean="0"/>
                  <a:t>3) y</a:t>
                </a:r>
                <a:r>
                  <a:rPr lang="en-US" sz="3200" b="1" baseline="30000" dirty="0" smtClean="0"/>
                  <a:t>2</a:t>
                </a:r>
                <a:r>
                  <a:rPr lang="en-US" sz="3200" b="1" dirty="0" smtClean="0"/>
                  <a:t>+ 16x</a:t>
                </a:r>
                <a:r>
                  <a:rPr lang="en-US" sz="3200" b="1" baseline="30000" dirty="0" smtClean="0"/>
                  <a:t>2</a:t>
                </a:r>
                <a:r>
                  <a:rPr lang="en-US" sz="3200" b="1" dirty="0" smtClean="0"/>
                  <a:t> = 0              </a:t>
                </a:r>
              </a:p>
              <a:p>
                <a:pPr marL="609600" indent="-609600" eaLnBrk="1" hangingPunct="1">
                  <a:buFont typeface="Wingdings" pitchFamily="2" charset="2"/>
                  <a:buNone/>
                </a:pPr>
                <a:r>
                  <a:rPr lang="en-US" sz="3200" b="1" dirty="0" smtClean="0"/>
                  <a:t>4)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b="1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1" i="1" dirty="0" smtClean="0">
                            <a:latin typeface="Cambria Math"/>
                          </a:rPr>
                          <m:t>𝟖</m:t>
                        </m:r>
                      </m:num>
                      <m:den>
                        <m:r>
                          <a:rPr lang="ru-RU" sz="3200" b="1" i="1" dirty="0" smtClean="0">
                            <a:latin typeface="Cambria Math"/>
                          </a:rPr>
                          <m:t>х</m:t>
                        </m:r>
                      </m:den>
                    </m:f>
                  </m:oMath>
                </a14:m>
                <a:r>
                  <a:rPr lang="en-US" sz="3200" b="1" dirty="0" smtClean="0"/>
                  <a:t> + y = 4             </a:t>
                </a:r>
              </a:p>
              <a:p>
                <a:pPr marL="609600" indent="-609600" eaLnBrk="1" hangingPunct="1">
                  <a:buFont typeface="Wingdings" pitchFamily="2" charset="2"/>
                  <a:buNone/>
                </a:pPr>
                <a:r>
                  <a:rPr lang="en-US" sz="3200" b="1" dirty="0" smtClean="0"/>
                  <a:t>5)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b="1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1" i="1" dirty="0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200" b="1" i="1" dirty="0" smtClean="0">
                            <a:latin typeface="Cambria Math"/>
                          </a:rPr>
                          <m:t>𝟖</m:t>
                        </m:r>
                      </m:den>
                    </m:f>
                    <m:r>
                      <a:rPr lang="en-US" sz="3200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3200" b="1" dirty="0" smtClean="0"/>
                  <a:t>x + y =4 </a:t>
                </a:r>
                <a:endParaRPr lang="ru-RU" sz="3200" b="1" dirty="0" smtClean="0"/>
              </a:p>
            </p:txBody>
          </p:sp>
        </mc:Choice>
        <mc:Fallback>
          <p:sp>
            <p:nvSpPr>
              <p:cNvPr id="409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611560" y="2635250"/>
                <a:ext cx="3456632" cy="3455665"/>
              </a:xfrm>
              <a:blipFill rotWithShape="1">
                <a:blip r:embed="rId2"/>
                <a:stretch>
                  <a:fillRect l="-4409" t="-2293" r="-54145" b="-63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4100" name="Rectangle 6"/>
              <p:cNvSpPr>
                <a:spLocks noChangeArrowheads="1"/>
              </p:cNvSpPr>
              <p:nvPr/>
            </p:nvSpPr>
            <p:spPr bwMode="auto">
              <a:xfrm>
                <a:off x="4319588" y="3429000"/>
                <a:ext cx="4824412" cy="2952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609600" indent="-609600">
                  <a:spcBef>
                    <a:spcPct val="20000"/>
                  </a:spcBef>
                  <a:buClr>
                    <a:srgbClr val="FFA94A"/>
                  </a:buClr>
                  <a:buSzPct val="60000"/>
                  <a:buFont typeface="Wingdings" pitchFamily="2" charset="2"/>
                  <a:buNone/>
                </a:pPr>
                <a:r>
                  <a:rPr lang="en-US" sz="3200" b="1" dirty="0">
                    <a:solidFill>
                      <a:prstClr val="black"/>
                    </a:solidFill>
                  </a:rPr>
                  <a:t>6) y = -x + 11              </a:t>
                </a:r>
              </a:p>
              <a:p>
                <a:pPr marL="609600" indent="-609600">
                  <a:spcBef>
                    <a:spcPct val="20000"/>
                  </a:spcBef>
                  <a:buClr>
                    <a:srgbClr val="FFA94A"/>
                  </a:buClr>
                  <a:buSzPct val="60000"/>
                  <a:buFont typeface="Wingdings" pitchFamily="2" charset="2"/>
                  <a:buNone/>
                </a:pPr>
                <a:r>
                  <a:rPr lang="en-US" sz="3200" b="1" dirty="0">
                    <a:solidFill>
                      <a:prstClr val="black"/>
                    </a:solidFill>
                  </a:rPr>
                  <a:t>7)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b="1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32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х</m:t>
                        </m:r>
                      </m:den>
                    </m:f>
                  </m:oMath>
                </a14:m>
                <a:r>
                  <a:rPr lang="en-US" sz="3200" b="1" dirty="0">
                    <a:solidFill>
                      <a:prstClr val="black"/>
                    </a:solidFill>
                  </a:rPr>
                  <a:t> + 0.5x – 2 = 0</a:t>
                </a:r>
              </a:p>
              <a:p>
                <a:pPr marL="609600" indent="-609600">
                  <a:spcBef>
                    <a:spcPct val="20000"/>
                  </a:spcBef>
                  <a:buClr>
                    <a:srgbClr val="FFA94A"/>
                  </a:buClr>
                  <a:buSzPct val="60000"/>
                  <a:buFont typeface="Wingdings" pitchFamily="2" charset="2"/>
                  <a:buNone/>
                </a:pPr>
                <a:r>
                  <a:rPr lang="en-US" sz="3200" b="1" dirty="0">
                    <a:solidFill>
                      <a:prstClr val="black"/>
                    </a:solidFill>
                  </a:rPr>
                  <a:t>8) 25d – 2m + 1 = 0</a:t>
                </a:r>
              </a:p>
              <a:p>
                <a:pPr marL="609600" indent="-609600">
                  <a:spcBef>
                    <a:spcPct val="20000"/>
                  </a:spcBef>
                  <a:buClr>
                    <a:srgbClr val="FFA94A"/>
                  </a:buClr>
                  <a:buSzPct val="60000"/>
                  <a:buFont typeface="Wingdings" pitchFamily="2" charset="2"/>
                  <a:buNone/>
                </a:pPr>
                <a:r>
                  <a:rPr lang="en-US" sz="3200" b="1" dirty="0">
                    <a:solidFill>
                      <a:prstClr val="black"/>
                    </a:solidFill>
                  </a:rPr>
                  <a:t>9) y = </a:t>
                </a:r>
                <a:r>
                  <a:rPr lang="en-US" sz="3200" b="1" u="sng" dirty="0">
                    <a:solidFill>
                      <a:prstClr val="black"/>
                    </a:solidFill>
                  </a:rPr>
                  <a:t>3 – 2x</a:t>
                </a:r>
                <a:endParaRPr lang="en-US" sz="3200" b="1" dirty="0">
                  <a:solidFill>
                    <a:prstClr val="black"/>
                  </a:solidFill>
                </a:endParaRPr>
              </a:p>
              <a:p>
                <a:pPr marL="609600" indent="-609600">
                  <a:spcBef>
                    <a:spcPct val="20000"/>
                  </a:spcBef>
                  <a:buClr>
                    <a:srgbClr val="FFA94A"/>
                  </a:buClr>
                  <a:buSzPct val="60000"/>
                  <a:buFont typeface="Wingdings" pitchFamily="2" charset="2"/>
                  <a:buNone/>
                </a:pPr>
                <a:r>
                  <a:rPr lang="en-US" sz="3200" b="1" dirty="0">
                    <a:solidFill>
                      <a:prstClr val="black"/>
                    </a:solidFill>
                  </a:rPr>
                  <a:t>             5</a:t>
                </a:r>
                <a:r>
                  <a:rPr lang="ru-RU" sz="3200" b="1" dirty="0">
                    <a:solidFill>
                      <a:prstClr val="black"/>
                    </a:solidFill>
                  </a:rPr>
                  <a:t/>
                </a:r>
                <a:r>
                  <a:rPr lang="en-US" sz="3200" b="1" dirty="0">
                    <a:solidFill>
                      <a:prstClr val="black"/>
                    </a:solidFill>
                  </a:rPr>
                  <a:t/>
                </a:r>
              </a:p>
              <a:p>
                <a:pPr marL="609600" indent="-609600">
                  <a:spcBef>
                    <a:spcPct val="20000"/>
                  </a:spcBef>
                  <a:buClr>
                    <a:srgbClr val="FFA94A"/>
                  </a:buClr>
                  <a:buSzPct val="60000"/>
                  <a:buFont typeface="Wingdings" pitchFamily="2" charset="2"/>
                  <a:buNone/>
                </a:pPr>
                <a:endParaRPr lang="ru-RU" sz="32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4100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19588" y="3429000"/>
                <a:ext cx="4824412" cy="2952750"/>
              </a:xfrm>
              <a:prstGeom prst="rect">
                <a:avLst/>
              </a:prstGeom>
              <a:blipFill rotWithShape="1">
                <a:blip r:embed="rId3"/>
                <a:stretch>
                  <a:fillRect l="-3287" t="-2686" b="-14050"/>
                </a:stretch>
              </a:blipFill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1" name="Picture 8" descr="j029774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7838"/>
            <a:ext cx="1739048" cy="1655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1771470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06375" y="188640"/>
            <a:ext cx="8858250" cy="17018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</a:rPr>
              <a:t>Ученик допустил ошибку при построении графика функции. На каком рисунке?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916113"/>
            <a:ext cx="8424862" cy="4033837"/>
          </a:xfrm>
          <a:prstGeom prst="roundRect">
            <a:avLst>
              <a:gd name="adj" fmla="val 16667"/>
            </a:avLst>
          </a:prstGeom>
          <a:solidFill>
            <a:schemeClr val="bg1"/>
          </a:solidFill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dirty="0" smtClean="0">
                <a:solidFill>
                  <a:srgbClr val="660033"/>
                </a:solidFill>
              </a:rPr>
              <a:t>	</a:t>
            </a:r>
            <a:r>
              <a:rPr lang="en-US" sz="2400" dirty="0" smtClean="0">
                <a:solidFill>
                  <a:srgbClr val="660033"/>
                </a:solidFill>
              </a:rPr>
              <a:t>    </a:t>
            </a:r>
            <a:r>
              <a:rPr lang="ru-RU" sz="2800" b="1" dirty="0" smtClean="0">
                <a:solidFill>
                  <a:srgbClr val="FF0000"/>
                </a:solidFill>
              </a:rPr>
              <a:t>1. </a:t>
            </a:r>
            <a:r>
              <a:rPr lang="en-US" sz="2800" b="1" dirty="0" smtClean="0">
                <a:solidFill>
                  <a:srgbClr val="FF0000"/>
                </a:solidFill>
              </a:rPr>
              <a:t>y</a:t>
            </a:r>
            <a:r>
              <a:rPr lang="ru-RU" sz="2800" b="1" dirty="0" smtClean="0">
                <a:solidFill>
                  <a:srgbClr val="FF0000"/>
                </a:solidFill>
              </a:rPr>
              <a:t>=х+2     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  2. </a:t>
            </a:r>
            <a:r>
              <a:rPr lang="en-US" sz="2800" b="1" dirty="0" smtClean="0">
                <a:solidFill>
                  <a:srgbClr val="FF0000"/>
                </a:solidFill>
              </a:rPr>
              <a:t>y</a:t>
            </a:r>
            <a:r>
              <a:rPr lang="ru-RU" sz="2800" b="1" dirty="0" smtClean="0">
                <a:solidFill>
                  <a:srgbClr val="FF0000"/>
                </a:solidFill>
              </a:rPr>
              <a:t>=1,5х          </a:t>
            </a:r>
            <a:r>
              <a:rPr lang="en-US" sz="2800" b="1" dirty="0" smtClean="0">
                <a:solidFill>
                  <a:srgbClr val="FF0000"/>
                </a:solidFill>
              </a:rPr>
              <a:t>     </a:t>
            </a:r>
            <a:r>
              <a:rPr lang="ru-RU" sz="2800" b="1" dirty="0" smtClean="0">
                <a:solidFill>
                  <a:srgbClr val="FF0000"/>
                </a:solidFill>
              </a:rPr>
              <a:t>3. </a:t>
            </a:r>
            <a:r>
              <a:rPr lang="en-US" sz="2800" b="1" dirty="0" smtClean="0">
                <a:solidFill>
                  <a:srgbClr val="FF0000"/>
                </a:solidFill>
              </a:rPr>
              <a:t>y</a:t>
            </a:r>
            <a:r>
              <a:rPr lang="ru-RU" sz="2800" b="1" dirty="0" smtClean="0">
                <a:solidFill>
                  <a:srgbClr val="FF0000"/>
                </a:solidFill>
              </a:rPr>
              <a:t>=-х-1</a:t>
            </a:r>
          </a:p>
        </p:txBody>
      </p:sp>
      <p:sp>
        <p:nvSpPr>
          <p:cNvPr id="16388" name="Line 5"/>
          <p:cNvSpPr>
            <a:spLocks noChangeShapeType="1"/>
          </p:cNvSpPr>
          <p:nvPr/>
        </p:nvSpPr>
        <p:spPr bwMode="auto">
          <a:xfrm flipH="1" flipV="1">
            <a:off x="1476375" y="2852738"/>
            <a:ext cx="0" cy="28797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389" name="Line 6"/>
          <p:cNvSpPr>
            <a:spLocks noChangeShapeType="1"/>
          </p:cNvSpPr>
          <p:nvPr/>
        </p:nvSpPr>
        <p:spPr bwMode="auto">
          <a:xfrm>
            <a:off x="457200" y="4495800"/>
            <a:ext cx="25146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390" name="Line 7"/>
          <p:cNvSpPr>
            <a:spLocks noChangeShapeType="1"/>
          </p:cNvSpPr>
          <p:nvPr/>
        </p:nvSpPr>
        <p:spPr bwMode="auto">
          <a:xfrm flipH="1" flipV="1">
            <a:off x="4284663" y="2852738"/>
            <a:ext cx="0" cy="280828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391" name="Line 8"/>
          <p:cNvSpPr>
            <a:spLocks noChangeShapeType="1"/>
          </p:cNvSpPr>
          <p:nvPr/>
        </p:nvSpPr>
        <p:spPr bwMode="auto">
          <a:xfrm>
            <a:off x="3276600" y="4508500"/>
            <a:ext cx="25908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392" name="Line 9"/>
          <p:cNvSpPr>
            <a:spLocks noChangeShapeType="1"/>
          </p:cNvSpPr>
          <p:nvPr/>
        </p:nvSpPr>
        <p:spPr bwMode="auto">
          <a:xfrm flipH="1" flipV="1">
            <a:off x="7596188" y="2852738"/>
            <a:ext cx="23812" cy="279876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393" name="Line 10"/>
          <p:cNvSpPr>
            <a:spLocks noChangeShapeType="1"/>
          </p:cNvSpPr>
          <p:nvPr/>
        </p:nvSpPr>
        <p:spPr bwMode="auto">
          <a:xfrm flipV="1">
            <a:off x="6372225" y="4508500"/>
            <a:ext cx="2376488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394" name="Line 11"/>
          <p:cNvSpPr>
            <a:spLocks noChangeShapeType="1"/>
          </p:cNvSpPr>
          <p:nvPr/>
        </p:nvSpPr>
        <p:spPr bwMode="auto">
          <a:xfrm flipV="1">
            <a:off x="755650" y="2924175"/>
            <a:ext cx="1584325" cy="20177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5" name="Line 12"/>
          <p:cNvSpPr>
            <a:spLocks noChangeShapeType="1"/>
          </p:cNvSpPr>
          <p:nvPr/>
        </p:nvSpPr>
        <p:spPr bwMode="auto">
          <a:xfrm flipV="1">
            <a:off x="3352800" y="3048000"/>
            <a:ext cx="22860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6" name="Line 13"/>
          <p:cNvSpPr>
            <a:spLocks noChangeShapeType="1"/>
          </p:cNvSpPr>
          <p:nvPr/>
        </p:nvSpPr>
        <p:spPr bwMode="auto">
          <a:xfrm>
            <a:off x="6516688" y="3860800"/>
            <a:ext cx="1943100" cy="15128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97" name="Text Box 14"/>
          <p:cNvSpPr txBox="1">
            <a:spLocks noChangeArrowheads="1"/>
          </p:cNvSpPr>
          <p:nvPr/>
        </p:nvSpPr>
        <p:spPr bwMode="auto">
          <a:xfrm>
            <a:off x="2771775" y="4437063"/>
            <a:ext cx="287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6398" name="Text Box 15"/>
          <p:cNvSpPr txBox="1">
            <a:spLocks noChangeArrowheads="1"/>
          </p:cNvSpPr>
          <p:nvPr/>
        </p:nvSpPr>
        <p:spPr bwMode="auto">
          <a:xfrm>
            <a:off x="1455738" y="2730500"/>
            <a:ext cx="30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6399" name="Text Box 16"/>
          <p:cNvSpPr txBox="1">
            <a:spLocks noChangeArrowheads="1"/>
          </p:cNvSpPr>
          <p:nvPr/>
        </p:nvSpPr>
        <p:spPr bwMode="auto">
          <a:xfrm>
            <a:off x="1455738" y="3716338"/>
            <a:ext cx="3794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>
                <a:latin typeface="Times New Roman" pitchFamily="18" charset="0"/>
              </a:rPr>
              <a:t>2</a:t>
            </a:r>
          </a:p>
        </p:txBody>
      </p:sp>
      <p:sp>
        <p:nvSpPr>
          <p:cNvPr id="16400" name="Text Box 17"/>
          <p:cNvSpPr txBox="1">
            <a:spLocks noChangeArrowheads="1"/>
          </p:cNvSpPr>
          <p:nvPr/>
        </p:nvSpPr>
        <p:spPr bwMode="auto">
          <a:xfrm>
            <a:off x="1527175" y="4437063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>
                <a:latin typeface="Times New Roman" pitchFamily="18" charset="0"/>
              </a:rPr>
              <a:t>1</a:t>
            </a:r>
          </a:p>
        </p:txBody>
      </p:sp>
      <p:sp>
        <p:nvSpPr>
          <p:cNvPr id="16401" name="Text Box 18"/>
          <p:cNvSpPr txBox="1">
            <a:spLocks noChangeArrowheads="1"/>
          </p:cNvSpPr>
          <p:nvPr/>
        </p:nvSpPr>
        <p:spPr bwMode="auto">
          <a:xfrm>
            <a:off x="5867400" y="4437063"/>
            <a:ext cx="288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6402" name="Text Box 19"/>
          <p:cNvSpPr txBox="1">
            <a:spLocks noChangeArrowheads="1"/>
          </p:cNvSpPr>
          <p:nvPr/>
        </p:nvSpPr>
        <p:spPr bwMode="auto">
          <a:xfrm>
            <a:off x="4335463" y="2657475"/>
            <a:ext cx="30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6403" name="Text Box 20"/>
          <p:cNvSpPr txBox="1">
            <a:spLocks noChangeArrowheads="1"/>
          </p:cNvSpPr>
          <p:nvPr/>
        </p:nvSpPr>
        <p:spPr bwMode="auto">
          <a:xfrm>
            <a:off x="4211638" y="3500438"/>
            <a:ext cx="288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>
                <a:latin typeface="Times New Roman" pitchFamily="18" charset="0"/>
              </a:rPr>
              <a:t>3</a:t>
            </a:r>
          </a:p>
        </p:txBody>
      </p:sp>
      <p:sp>
        <p:nvSpPr>
          <p:cNvPr id="16404" name="Text Box 21"/>
          <p:cNvSpPr txBox="1">
            <a:spLocks noChangeArrowheads="1"/>
          </p:cNvSpPr>
          <p:nvPr/>
        </p:nvSpPr>
        <p:spPr bwMode="auto">
          <a:xfrm>
            <a:off x="4427538" y="4581525"/>
            <a:ext cx="2365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ru-RU">
              <a:latin typeface="Times New Roman" pitchFamily="18" charset="0"/>
            </a:endParaRPr>
          </a:p>
        </p:txBody>
      </p:sp>
      <p:sp>
        <p:nvSpPr>
          <p:cNvPr id="16405" name="Text Box 22"/>
          <p:cNvSpPr txBox="1">
            <a:spLocks noChangeArrowheads="1"/>
          </p:cNvSpPr>
          <p:nvPr/>
        </p:nvSpPr>
        <p:spPr bwMode="auto">
          <a:xfrm>
            <a:off x="4356100" y="4457700"/>
            <a:ext cx="3508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>
                <a:latin typeface="Times New Roman" pitchFamily="18" charset="0"/>
              </a:rPr>
              <a:t>1</a:t>
            </a:r>
          </a:p>
        </p:txBody>
      </p:sp>
      <p:sp>
        <p:nvSpPr>
          <p:cNvPr id="16406" name="Text Box 23"/>
          <p:cNvSpPr txBox="1">
            <a:spLocks noChangeArrowheads="1"/>
          </p:cNvSpPr>
          <p:nvPr/>
        </p:nvSpPr>
        <p:spPr bwMode="auto">
          <a:xfrm>
            <a:off x="8388350" y="4437063"/>
            <a:ext cx="287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6407" name="Text Box 24"/>
          <p:cNvSpPr txBox="1">
            <a:spLocks noChangeArrowheads="1"/>
          </p:cNvSpPr>
          <p:nvPr/>
        </p:nvSpPr>
        <p:spPr bwMode="auto">
          <a:xfrm>
            <a:off x="7648575" y="2636838"/>
            <a:ext cx="30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6408" name="Text Box 25"/>
          <p:cNvSpPr txBox="1">
            <a:spLocks noChangeArrowheads="1"/>
          </p:cNvSpPr>
          <p:nvPr/>
        </p:nvSpPr>
        <p:spPr bwMode="auto">
          <a:xfrm>
            <a:off x="7380288" y="3644900"/>
            <a:ext cx="2714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>
                <a:latin typeface="Times New Roman" pitchFamily="18" charset="0"/>
              </a:rPr>
              <a:t>3</a:t>
            </a:r>
          </a:p>
        </p:txBody>
      </p:sp>
      <p:sp>
        <p:nvSpPr>
          <p:cNvPr id="16409" name="Text Box 26"/>
          <p:cNvSpPr txBox="1">
            <a:spLocks noChangeArrowheads="1"/>
          </p:cNvSpPr>
          <p:nvPr/>
        </p:nvSpPr>
        <p:spPr bwMode="auto">
          <a:xfrm>
            <a:off x="8224838" y="45085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>
                <a:latin typeface="Times New Roman" pitchFamily="18" charset="0"/>
              </a:rPr>
              <a:t>3</a:t>
            </a:r>
          </a:p>
        </p:txBody>
      </p:sp>
    </p:spTree>
    <p:extLst>
      <p:ext uri="{BB962C8B-B14F-4D97-AF65-F5344CB8AC3E}">
        <p14:creationId xmlns="" xmlns:p14="http://schemas.microsoft.com/office/powerpoint/2010/main" val="104594351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341438"/>
            <a:ext cx="7775575" cy="4824412"/>
          </a:xfrm>
          <a:prstGeom prst="roundRect">
            <a:avLst>
              <a:gd name="adj" fmla="val 16667"/>
            </a:avLst>
          </a:prstGeom>
          <a:solidFill>
            <a:schemeClr val="bg1"/>
          </a:solidFill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b="1" dirty="0" smtClean="0"/>
              <a:t>1                       2                        3      </a:t>
            </a:r>
          </a:p>
          <a:p>
            <a:pPr eaLnBrk="1" hangingPunct="1"/>
            <a:endParaRPr lang="ru-RU" sz="2800" b="1" dirty="0" smtClean="0"/>
          </a:p>
          <a:p>
            <a:pPr eaLnBrk="1" hangingPunct="1"/>
            <a:endParaRPr lang="ru-RU" sz="2800" dirty="0" smtClean="0"/>
          </a:p>
          <a:p>
            <a:pPr eaLnBrk="1" hangingPunct="1"/>
            <a:endParaRPr lang="ru-RU" sz="2800" dirty="0" smtClean="0"/>
          </a:p>
          <a:p>
            <a:pPr eaLnBrk="1" hangingPunct="1">
              <a:buFont typeface="Arial" charset="0"/>
              <a:buNone/>
            </a:pPr>
            <a:r>
              <a:rPr lang="ru-RU" sz="2800" dirty="0" smtClean="0"/>
              <a:t>   </a:t>
            </a:r>
            <a:r>
              <a:rPr lang="ru-RU" sz="2800" b="1" dirty="0" smtClean="0"/>
              <a:t>4                                            </a:t>
            </a:r>
            <a:r>
              <a:rPr lang="en-US" sz="2800" b="1" dirty="0" smtClean="0"/>
              <a:t>    </a:t>
            </a:r>
            <a:r>
              <a:rPr lang="ru-RU" sz="2800" b="1" dirty="0" smtClean="0"/>
              <a:t>5</a:t>
            </a:r>
          </a:p>
        </p:txBody>
      </p:sp>
      <p:sp>
        <p:nvSpPr>
          <p:cNvPr id="17411" name="Line 4"/>
          <p:cNvSpPr>
            <a:spLocks noChangeShapeType="1"/>
          </p:cNvSpPr>
          <p:nvPr/>
        </p:nvSpPr>
        <p:spPr bwMode="auto">
          <a:xfrm flipV="1">
            <a:off x="1676400" y="1752600"/>
            <a:ext cx="0" cy="2057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12" name="Line 5"/>
          <p:cNvSpPr>
            <a:spLocks noChangeShapeType="1"/>
          </p:cNvSpPr>
          <p:nvPr/>
        </p:nvSpPr>
        <p:spPr bwMode="auto">
          <a:xfrm flipV="1">
            <a:off x="827088" y="2997200"/>
            <a:ext cx="208915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13" name="Line 6"/>
          <p:cNvSpPr>
            <a:spLocks noChangeShapeType="1"/>
          </p:cNvSpPr>
          <p:nvPr/>
        </p:nvSpPr>
        <p:spPr bwMode="auto">
          <a:xfrm flipV="1">
            <a:off x="1187450" y="1628775"/>
            <a:ext cx="936625" cy="19446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Line 7"/>
          <p:cNvSpPr>
            <a:spLocks noChangeShapeType="1"/>
          </p:cNvSpPr>
          <p:nvPr/>
        </p:nvSpPr>
        <p:spPr bwMode="auto">
          <a:xfrm flipV="1">
            <a:off x="4572000" y="1628775"/>
            <a:ext cx="0" cy="208756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15" name="Line 8"/>
          <p:cNvSpPr>
            <a:spLocks noChangeShapeType="1"/>
          </p:cNvSpPr>
          <p:nvPr/>
        </p:nvSpPr>
        <p:spPr bwMode="auto">
          <a:xfrm>
            <a:off x="3563938" y="2924175"/>
            <a:ext cx="22860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16" name="Line 9"/>
          <p:cNvSpPr>
            <a:spLocks noChangeShapeType="1"/>
          </p:cNvSpPr>
          <p:nvPr/>
        </p:nvSpPr>
        <p:spPr bwMode="auto">
          <a:xfrm>
            <a:off x="3924300" y="1916113"/>
            <a:ext cx="1643063" cy="5048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17" name="Line 10"/>
          <p:cNvSpPr>
            <a:spLocks noChangeShapeType="1"/>
          </p:cNvSpPr>
          <p:nvPr/>
        </p:nvSpPr>
        <p:spPr bwMode="auto">
          <a:xfrm flipH="1" flipV="1">
            <a:off x="7380288" y="1700213"/>
            <a:ext cx="14287" cy="207327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18" name="Line 11"/>
          <p:cNvSpPr>
            <a:spLocks noChangeShapeType="1"/>
          </p:cNvSpPr>
          <p:nvPr/>
        </p:nvSpPr>
        <p:spPr bwMode="auto">
          <a:xfrm>
            <a:off x="6516688" y="3213100"/>
            <a:ext cx="17526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19" name="Line 12"/>
          <p:cNvSpPr>
            <a:spLocks noChangeShapeType="1"/>
          </p:cNvSpPr>
          <p:nvPr/>
        </p:nvSpPr>
        <p:spPr bwMode="auto">
          <a:xfrm flipH="1" flipV="1">
            <a:off x="1676400" y="4191000"/>
            <a:ext cx="15875" cy="183038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20" name="Line 13"/>
          <p:cNvSpPr>
            <a:spLocks noChangeShapeType="1"/>
          </p:cNvSpPr>
          <p:nvPr/>
        </p:nvSpPr>
        <p:spPr bwMode="auto">
          <a:xfrm>
            <a:off x="827088" y="5300663"/>
            <a:ext cx="2373312" cy="3333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21" name="Line 14"/>
          <p:cNvSpPr>
            <a:spLocks noChangeShapeType="1"/>
          </p:cNvSpPr>
          <p:nvPr/>
        </p:nvSpPr>
        <p:spPr bwMode="auto">
          <a:xfrm flipV="1">
            <a:off x="1116013" y="4648200"/>
            <a:ext cx="1246187" cy="12287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22" name="Line 15"/>
          <p:cNvSpPr>
            <a:spLocks noChangeShapeType="1"/>
          </p:cNvSpPr>
          <p:nvPr/>
        </p:nvSpPr>
        <p:spPr bwMode="auto">
          <a:xfrm flipV="1">
            <a:off x="7019925" y="4076700"/>
            <a:ext cx="0" cy="192405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23" name="Line 16"/>
          <p:cNvSpPr>
            <a:spLocks noChangeShapeType="1"/>
          </p:cNvSpPr>
          <p:nvPr/>
        </p:nvSpPr>
        <p:spPr bwMode="auto">
          <a:xfrm flipV="1">
            <a:off x="5795963" y="5300663"/>
            <a:ext cx="2200275" cy="33337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24" name="Line 17"/>
          <p:cNvSpPr>
            <a:spLocks noChangeShapeType="1"/>
          </p:cNvSpPr>
          <p:nvPr/>
        </p:nvSpPr>
        <p:spPr bwMode="auto">
          <a:xfrm>
            <a:off x="6300788" y="4581525"/>
            <a:ext cx="1295400" cy="1295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25" name="Freeform 19"/>
          <p:cNvSpPr>
            <a:spLocks/>
          </p:cNvSpPr>
          <p:nvPr/>
        </p:nvSpPr>
        <p:spPr bwMode="auto">
          <a:xfrm>
            <a:off x="6659563" y="1557338"/>
            <a:ext cx="1441450" cy="1295400"/>
          </a:xfrm>
          <a:custGeom>
            <a:avLst/>
            <a:gdLst>
              <a:gd name="T0" fmla="*/ 0 w 768"/>
              <a:gd name="T1" fmla="*/ 0 h 960"/>
              <a:gd name="T2" fmla="*/ 2147483647 w 768"/>
              <a:gd name="T3" fmla="*/ 2147483647 h 960"/>
              <a:gd name="T4" fmla="*/ 2147483647 w 768"/>
              <a:gd name="T5" fmla="*/ 0 h 960"/>
              <a:gd name="T6" fmla="*/ 0 60000 65536"/>
              <a:gd name="T7" fmla="*/ 0 60000 65536"/>
              <a:gd name="T8" fmla="*/ 0 60000 65536"/>
              <a:gd name="T9" fmla="*/ 0 w 768"/>
              <a:gd name="T10" fmla="*/ 0 h 960"/>
              <a:gd name="T11" fmla="*/ 768 w 768"/>
              <a:gd name="T12" fmla="*/ 960 h 96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68" h="960">
                <a:moveTo>
                  <a:pt x="0" y="0"/>
                </a:moveTo>
                <a:cubicBezTo>
                  <a:pt x="128" y="480"/>
                  <a:pt x="256" y="960"/>
                  <a:pt x="384" y="960"/>
                </a:cubicBezTo>
                <a:cubicBezTo>
                  <a:pt x="512" y="960"/>
                  <a:pt x="704" y="160"/>
                  <a:pt x="768" y="0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26" name="Text Box 20"/>
          <p:cNvSpPr txBox="1">
            <a:spLocks noChangeArrowheads="1"/>
          </p:cNvSpPr>
          <p:nvPr/>
        </p:nvSpPr>
        <p:spPr bwMode="auto">
          <a:xfrm>
            <a:off x="2751138" y="2924175"/>
            <a:ext cx="30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7427" name="Text Box 21"/>
          <p:cNvSpPr txBox="1">
            <a:spLocks noChangeArrowheads="1"/>
          </p:cNvSpPr>
          <p:nvPr/>
        </p:nvSpPr>
        <p:spPr bwMode="auto">
          <a:xfrm>
            <a:off x="1743075" y="1577975"/>
            <a:ext cx="30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7428" name="Text Box 22"/>
          <p:cNvSpPr txBox="1">
            <a:spLocks noChangeArrowheads="1"/>
          </p:cNvSpPr>
          <p:nvPr/>
        </p:nvSpPr>
        <p:spPr bwMode="auto">
          <a:xfrm>
            <a:off x="5580063" y="2852738"/>
            <a:ext cx="431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7429" name="Text Box 23"/>
          <p:cNvSpPr txBox="1">
            <a:spLocks noChangeArrowheads="1"/>
          </p:cNvSpPr>
          <p:nvPr/>
        </p:nvSpPr>
        <p:spPr bwMode="auto">
          <a:xfrm>
            <a:off x="4643438" y="1484313"/>
            <a:ext cx="288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7430" name="Text Box 25"/>
          <p:cNvSpPr txBox="1">
            <a:spLocks noChangeArrowheads="1"/>
          </p:cNvSpPr>
          <p:nvPr/>
        </p:nvSpPr>
        <p:spPr bwMode="auto">
          <a:xfrm>
            <a:off x="7451725" y="1628775"/>
            <a:ext cx="288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7431" name="Text Box 26"/>
          <p:cNvSpPr txBox="1">
            <a:spLocks noChangeArrowheads="1"/>
          </p:cNvSpPr>
          <p:nvPr/>
        </p:nvSpPr>
        <p:spPr bwMode="auto">
          <a:xfrm>
            <a:off x="2843213" y="5300663"/>
            <a:ext cx="288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7432" name="Text Box 27"/>
          <p:cNvSpPr txBox="1">
            <a:spLocks noChangeArrowheads="1"/>
          </p:cNvSpPr>
          <p:nvPr/>
        </p:nvSpPr>
        <p:spPr bwMode="auto">
          <a:xfrm>
            <a:off x="1743075" y="4098925"/>
            <a:ext cx="30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7433" name="Text Box 28"/>
          <p:cNvSpPr txBox="1">
            <a:spLocks noChangeArrowheads="1"/>
          </p:cNvSpPr>
          <p:nvPr/>
        </p:nvSpPr>
        <p:spPr bwMode="auto">
          <a:xfrm>
            <a:off x="7740650" y="5229225"/>
            <a:ext cx="287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7434" name="Text Box 29"/>
          <p:cNvSpPr txBox="1">
            <a:spLocks noChangeArrowheads="1"/>
          </p:cNvSpPr>
          <p:nvPr/>
        </p:nvSpPr>
        <p:spPr bwMode="auto">
          <a:xfrm>
            <a:off x="7164388" y="3933825"/>
            <a:ext cx="2873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2319" name="Text Box 31"/>
          <p:cNvSpPr txBox="1">
            <a:spLocks noChangeArrowheads="1"/>
          </p:cNvSpPr>
          <p:nvPr/>
        </p:nvSpPr>
        <p:spPr bwMode="auto">
          <a:xfrm>
            <a:off x="323527" y="404813"/>
            <a:ext cx="867759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На каком рисунке коэффициент </a:t>
            </a:r>
            <a:r>
              <a:rPr lang="en-US" sz="3600" b="1" dirty="0">
                <a:solidFill>
                  <a:schemeClr val="bg2">
                    <a:lumMod val="25000"/>
                  </a:schemeClr>
                </a:solidFill>
                <a:latin typeface="Centaur" pitchFamily="18" charset="0"/>
              </a:rPr>
              <a:t>k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 отрицателен?</a:t>
            </a:r>
          </a:p>
        </p:txBody>
      </p:sp>
      <p:sp>
        <p:nvSpPr>
          <p:cNvPr id="17436" name="Text Box 28"/>
          <p:cNvSpPr txBox="1">
            <a:spLocks noChangeArrowheads="1"/>
          </p:cNvSpPr>
          <p:nvPr/>
        </p:nvSpPr>
        <p:spPr bwMode="auto">
          <a:xfrm>
            <a:off x="8027988" y="3141663"/>
            <a:ext cx="2889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823" y="4191000"/>
            <a:ext cx="1566863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95939203"/>
      </p:ext>
    </p:extLst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900113" y="260350"/>
            <a:ext cx="8007350" cy="4191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609600" indent="-609600" eaLnBrk="1" hangingPunct="1">
              <a:buFont typeface="Wingdings" pitchFamily="2" charset="2"/>
              <a:buAutoNum type="arabicPeriod" startAt="3"/>
              <a:defRPr/>
            </a:pPr>
            <a:r>
              <a:rPr lang="ru-RU" sz="2800" b="1" dirty="0" smtClean="0"/>
              <a:t>Назовите знак коэффициента </a:t>
            </a:r>
            <a:r>
              <a:rPr lang="en-US" sz="2800" b="1" dirty="0" smtClean="0"/>
              <a:t>k</a:t>
            </a:r>
            <a:r>
              <a:rPr lang="ru-RU" sz="2800" b="1" dirty="0" smtClean="0"/>
              <a:t> для каждой из линейных функций:</a:t>
            </a:r>
          </a:p>
        </p:txBody>
      </p:sp>
      <p:pic>
        <p:nvPicPr>
          <p:cNvPr id="17411" name="Picture 5" descr="Безымян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341438"/>
            <a:ext cx="7632700" cy="544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2545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142875"/>
            <a:ext cx="8858250" cy="145732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На каком рисунке свободный член </a:t>
            </a:r>
            <a:r>
              <a:rPr lang="en-US" sz="32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b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в уравнении линейной функции отрицателен?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557338"/>
            <a:ext cx="8351837" cy="4751387"/>
          </a:xfrm>
          <a:prstGeom prst="roundRect">
            <a:avLst>
              <a:gd name="adj" fmla="val 16667"/>
            </a:avLst>
          </a:prstGeom>
          <a:solidFill>
            <a:schemeClr val="bg1"/>
          </a:solidFill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</a:t>
            </a:r>
            <a:r>
              <a:rPr lang="ru-RU" b="1" dirty="0" smtClean="0"/>
              <a:t>1                               2                            </a:t>
            </a:r>
            <a:r>
              <a:rPr lang="ru-RU" b="1" dirty="0"/>
              <a:t> </a:t>
            </a:r>
            <a:r>
              <a:rPr lang="ru-RU" b="1" dirty="0" smtClean="0"/>
              <a:t>     3</a:t>
            </a:r>
          </a:p>
          <a:p>
            <a:pPr eaLnBrk="1" hangingPunct="1"/>
            <a:endParaRPr lang="ru-RU" b="1" dirty="0" smtClean="0"/>
          </a:p>
          <a:p>
            <a:pPr eaLnBrk="1" hangingPunct="1"/>
            <a:endParaRPr lang="ru-RU" dirty="0" smtClean="0"/>
          </a:p>
          <a:p>
            <a:pPr eaLnBrk="1" hangingPunct="1">
              <a:buFont typeface="Arial" charset="0"/>
              <a:buNone/>
            </a:pPr>
            <a:endParaRPr lang="ru-RU" dirty="0" smtClean="0"/>
          </a:p>
          <a:p>
            <a:pPr eaLnBrk="1" hangingPunct="1">
              <a:buFont typeface="Arial" charset="0"/>
              <a:buNone/>
            </a:pPr>
            <a:r>
              <a:rPr lang="ru-RU" b="1" dirty="0" smtClean="0"/>
              <a:t>4                                                               5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 flipV="1">
            <a:off x="1676400" y="1752600"/>
            <a:ext cx="0" cy="20574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762000" y="2971800"/>
            <a:ext cx="22098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 flipV="1">
            <a:off x="1476375" y="2636838"/>
            <a:ext cx="11430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 flipH="1" flipV="1">
            <a:off x="4716463" y="1700213"/>
            <a:ext cx="0" cy="208915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3635375" y="2997200"/>
            <a:ext cx="2376488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3635375" y="3284538"/>
            <a:ext cx="23050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 flipH="1" flipV="1">
            <a:off x="7740650" y="1628775"/>
            <a:ext cx="71438" cy="216058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>
            <a:off x="6732588" y="2997200"/>
            <a:ext cx="2016125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 flipV="1">
            <a:off x="1676400" y="4191000"/>
            <a:ext cx="0" cy="19812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685800" y="5334000"/>
            <a:ext cx="25146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 flipV="1">
            <a:off x="971550" y="4652963"/>
            <a:ext cx="1371600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 flipV="1">
            <a:off x="6732588" y="4005263"/>
            <a:ext cx="0" cy="207327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>
            <a:off x="5724525" y="5300663"/>
            <a:ext cx="2362200" cy="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49" name="Line 17"/>
          <p:cNvSpPr>
            <a:spLocks noChangeShapeType="1"/>
          </p:cNvSpPr>
          <p:nvPr/>
        </p:nvSpPr>
        <p:spPr bwMode="auto">
          <a:xfrm>
            <a:off x="5867400" y="4076700"/>
            <a:ext cx="1676400" cy="1676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50" name="Freeform 19"/>
          <p:cNvSpPr>
            <a:spLocks/>
          </p:cNvSpPr>
          <p:nvPr/>
        </p:nvSpPr>
        <p:spPr bwMode="auto">
          <a:xfrm>
            <a:off x="7308850" y="1916113"/>
            <a:ext cx="1008063" cy="1612900"/>
          </a:xfrm>
          <a:custGeom>
            <a:avLst/>
            <a:gdLst>
              <a:gd name="T0" fmla="*/ 0 w 672"/>
              <a:gd name="T1" fmla="*/ 2147483647 h 1016"/>
              <a:gd name="T2" fmla="*/ 2147483647 w 672"/>
              <a:gd name="T3" fmla="*/ 2147483647 h 1016"/>
              <a:gd name="T4" fmla="*/ 2147483647 w 672"/>
              <a:gd name="T5" fmla="*/ 0 h 1016"/>
              <a:gd name="T6" fmla="*/ 0 60000 65536"/>
              <a:gd name="T7" fmla="*/ 0 60000 65536"/>
              <a:gd name="T8" fmla="*/ 0 60000 65536"/>
              <a:gd name="T9" fmla="*/ 0 w 672"/>
              <a:gd name="T10" fmla="*/ 0 h 1016"/>
              <a:gd name="T11" fmla="*/ 672 w 672"/>
              <a:gd name="T12" fmla="*/ 1016 h 10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72" h="1016">
                <a:moveTo>
                  <a:pt x="0" y="48"/>
                </a:moveTo>
                <a:cubicBezTo>
                  <a:pt x="112" y="532"/>
                  <a:pt x="224" y="1016"/>
                  <a:pt x="336" y="1008"/>
                </a:cubicBezTo>
                <a:cubicBezTo>
                  <a:pt x="448" y="1000"/>
                  <a:pt x="560" y="500"/>
                  <a:pt x="672" y="0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51" name="Text Box 20"/>
          <p:cNvSpPr txBox="1">
            <a:spLocks noChangeArrowheads="1"/>
          </p:cNvSpPr>
          <p:nvPr/>
        </p:nvSpPr>
        <p:spPr bwMode="auto">
          <a:xfrm>
            <a:off x="2824163" y="2586038"/>
            <a:ext cx="29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>
                <a:latin typeface="Times New Roman" pitchFamily="18" charset="0"/>
              </a:rPr>
              <a:t>х</a:t>
            </a:r>
          </a:p>
        </p:txBody>
      </p:sp>
      <p:sp>
        <p:nvSpPr>
          <p:cNvPr id="18452" name="Text Box 21"/>
          <p:cNvSpPr txBox="1">
            <a:spLocks noChangeArrowheads="1"/>
          </p:cNvSpPr>
          <p:nvPr/>
        </p:nvSpPr>
        <p:spPr bwMode="auto">
          <a:xfrm>
            <a:off x="1763713" y="1649413"/>
            <a:ext cx="2873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8453" name="Text Box 22"/>
          <p:cNvSpPr txBox="1">
            <a:spLocks noChangeArrowheads="1"/>
          </p:cNvSpPr>
          <p:nvPr/>
        </p:nvSpPr>
        <p:spPr bwMode="auto">
          <a:xfrm>
            <a:off x="5724525" y="2565400"/>
            <a:ext cx="360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8454" name="Text Box 23"/>
          <p:cNvSpPr txBox="1">
            <a:spLocks noChangeArrowheads="1"/>
          </p:cNvSpPr>
          <p:nvPr/>
        </p:nvSpPr>
        <p:spPr bwMode="auto">
          <a:xfrm>
            <a:off x="4787900" y="1628775"/>
            <a:ext cx="288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8455" name="Text Box 24"/>
          <p:cNvSpPr txBox="1">
            <a:spLocks noChangeArrowheads="1"/>
          </p:cNvSpPr>
          <p:nvPr/>
        </p:nvSpPr>
        <p:spPr bwMode="auto">
          <a:xfrm>
            <a:off x="8532813" y="2636838"/>
            <a:ext cx="2873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8456" name="Text Box 25"/>
          <p:cNvSpPr txBox="1">
            <a:spLocks noChangeArrowheads="1"/>
          </p:cNvSpPr>
          <p:nvPr/>
        </p:nvSpPr>
        <p:spPr bwMode="auto">
          <a:xfrm>
            <a:off x="7812088" y="1557338"/>
            <a:ext cx="3603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8457" name="Text Box 26"/>
          <p:cNvSpPr txBox="1">
            <a:spLocks noChangeArrowheads="1"/>
          </p:cNvSpPr>
          <p:nvPr/>
        </p:nvSpPr>
        <p:spPr bwMode="auto">
          <a:xfrm>
            <a:off x="2987675" y="4891088"/>
            <a:ext cx="3603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8458" name="Text Box 27"/>
          <p:cNvSpPr txBox="1">
            <a:spLocks noChangeArrowheads="1"/>
          </p:cNvSpPr>
          <p:nvPr/>
        </p:nvSpPr>
        <p:spPr bwMode="auto">
          <a:xfrm>
            <a:off x="1692275" y="4076700"/>
            <a:ext cx="358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>
                <a:latin typeface="Calibri" pitchFamily="34" charset="0"/>
              </a:rPr>
              <a:t> </a:t>
            </a:r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8459" name="Text Box 28"/>
          <p:cNvSpPr txBox="1">
            <a:spLocks noChangeArrowheads="1"/>
          </p:cNvSpPr>
          <p:nvPr/>
        </p:nvSpPr>
        <p:spPr bwMode="auto">
          <a:xfrm>
            <a:off x="7812088" y="4818063"/>
            <a:ext cx="2889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x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18460" name="Text Box 29"/>
          <p:cNvSpPr txBox="1">
            <a:spLocks noChangeArrowheads="1"/>
          </p:cNvSpPr>
          <p:nvPr/>
        </p:nvSpPr>
        <p:spPr bwMode="auto">
          <a:xfrm>
            <a:off x="6804025" y="3860800"/>
            <a:ext cx="3603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>
                <a:latin typeface="Times New Roman" pitchFamily="18" charset="0"/>
              </a:rPr>
              <a:t>y</a:t>
            </a:r>
            <a:endParaRPr lang="ru-RU">
              <a:latin typeface="Times New Roman" pitchFamily="18" charset="0"/>
            </a:endParaRPr>
          </a:p>
        </p:txBody>
      </p:sp>
      <p:pic>
        <p:nvPicPr>
          <p:cNvPr id="17410" name="Picture 2" descr="D:\Мои документы\рисунки\school22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5" y="4652963"/>
            <a:ext cx="1802096" cy="16819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77212265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b="1" dirty="0" smtClean="0">
                <a:solidFill>
                  <a:srgbClr val="009900"/>
                </a:solidFill>
              </a:rPr>
              <a:t/>
            </a:r>
            <a:br>
              <a:rPr lang="ru-RU" sz="3600" b="1" dirty="0" smtClean="0">
                <a:solidFill>
                  <a:srgbClr val="009900"/>
                </a:solidFill>
              </a:rPr>
            </a:br>
            <a:r>
              <a:rPr lang="ru-RU" sz="3600" b="1" dirty="0">
                <a:solidFill>
                  <a:srgbClr val="009900"/>
                </a:solidFill>
              </a:rPr>
              <a:t/>
            </a:r>
            <a:br>
              <a:rPr lang="ru-RU" sz="3600" b="1" dirty="0">
                <a:solidFill>
                  <a:srgbClr val="009900"/>
                </a:solidFill>
              </a:rPr>
            </a:br>
            <a:r>
              <a:rPr lang="ru-RU" sz="3600" b="1" dirty="0" smtClean="0">
                <a:solidFill>
                  <a:srgbClr val="009900"/>
                </a:solidFill>
              </a:rPr>
              <a:t/>
            </a:r>
            <a:br>
              <a:rPr lang="ru-RU" sz="3600" b="1" dirty="0" smtClean="0">
                <a:solidFill>
                  <a:srgbClr val="009900"/>
                </a:solidFill>
              </a:rPr>
            </a:br>
            <a:endParaRPr lang="ru-RU" sz="20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7200" y="692696"/>
            <a:ext cx="8382000" cy="5723185"/>
          </a:xfrm>
          <a:noFill/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2400" b="1" dirty="0" smtClean="0"/>
              <a:t>Выберите линейную функцию, график которой  изображен на рисунке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495"/>
          <a:stretch>
            <a:fillRect/>
          </a:stretch>
        </p:blipFill>
        <p:spPr bwMode="auto">
          <a:xfrm>
            <a:off x="457200" y="1600200"/>
            <a:ext cx="22860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600200"/>
            <a:ext cx="2362200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936" y="1676400"/>
            <a:ext cx="2286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609600" y="3810000"/>
            <a:ext cx="1828800" cy="457200"/>
          </a:xfrm>
          <a:prstGeom prst="rect">
            <a:avLst/>
          </a:prstGeom>
          <a:solidFill>
            <a:srgbClr val="FFFF66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00FF"/>
                </a:solidFill>
              </a:rPr>
              <a:t>у =  х - 2</a:t>
            </a:r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609600" y="4419600"/>
            <a:ext cx="1828800" cy="457200"/>
          </a:xfrm>
          <a:prstGeom prst="rect">
            <a:avLst/>
          </a:prstGeom>
          <a:solidFill>
            <a:srgbClr val="FFFF66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00FF"/>
                </a:solidFill>
              </a:rPr>
              <a:t>у = х + 2</a:t>
            </a:r>
          </a:p>
        </p:txBody>
      </p:sp>
      <p:sp>
        <p:nvSpPr>
          <p:cNvPr id="44045" name="Rectangle 13"/>
          <p:cNvSpPr>
            <a:spLocks noChangeArrowheads="1"/>
          </p:cNvSpPr>
          <p:nvPr/>
        </p:nvSpPr>
        <p:spPr bwMode="auto">
          <a:xfrm>
            <a:off x="609600" y="5029200"/>
            <a:ext cx="1828800" cy="457200"/>
          </a:xfrm>
          <a:prstGeom prst="rect">
            <a:avLst/>
          </a:prstGeom>
          <a:solidFill>
            <a:srgbClr val="FFFF66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0000FF"/>
                </a:solidFill>
              </a:rPr>
              <a:t>у = 2 – х </a:t>
            </a:r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3657600" y="3810000"/>
            <a:ext cx="1828800" cy="457200"/>
          </a:xfrm>
          <a:prstGeom prst="rect">
            <a:avLst/>
          </a:prstGeom>
          <a:solidFill>
            <a:srgbClr val="FFFF66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b="1"/>
              <a:t>у = х – 1 </a:t>
            </a:r>
          </a:p>
        </p:txBody>
      </p:sp>
      <p:sp>
        <p:nvSpPr>
          <p:cNvPr id="44047" name="Rectangle 15"/>
          <p:cNvSpPr>
            <a:spLocks noChangeArrowheads="1"/>
          </p:cNvSpPr>
          <p:nvPr/>
        </p:nvSpPr>
        <p:spPr bwMode="auto">
          <a:xfrm>
            <a:off x="3657600" y="4419600"/>
            <a:ext cx="1828800" cy="457200"/>
          </a:xfrm>
          <a:prstGeom prst="rect">
            <a:avLst/>
          </a:prstGeom>
          <a:solidFill>
            <a:srgbClr val="FFFF66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b="1"/>
              <a:t>у = - х + 1</a:t>
            </a:r>
          </a:p>
        </p:txBody>
      </p:sp>
      <p:sp>
        <p:nvSpPr>
          <p:cNvPr id="44048" name="Rectangle 16"/>
          <p:cNvSpPr>
            <a:spLocks noChangeArrowheads="1"/>
          </p:cNvSpPr>
          <p:nvPr/>
        </p:nvSpPr>
        <p:spPr bwMode="auto">
          <a:xfrm>
            <a:off x="3657600" y="5029200"/>
            <a:ext cx="1828800" cy="457200"/>
          </a:xfrm>
          <a:prstGeom prst="rect">
            <a:avLst/>
          </a:prstGeom>
          <a:solidFill>
            <a:srgbClr val="FFFF66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b="1"/>
              <a:t>у = - х - 1</a:t>
            </a:r>
          </a:p>
        </p:txBody>
      </p:sp>
      <p:sp>
        <p:nvSpPr>
          <p:cNvPr id="44049" name="Rectangle 17"/>
          <p:cNvSpPr>
            <a:spLocks noChangeArrowheads="1"/>
          </p:cNvSpPr>
          <p:nvPr/>
        </p:nvSpPr>
        <p:spPr bwMode="auto">
          <a:xfrm>
            <a:off x="6705600" y="3733800"/>
            <a:ext cx="1828800" cy="457200"/>
          </a:xfrm>
          <a:prstGeom prst="rect">
            <a:avLst/>
          </a:prstGeom>
          <a:solidFill>
            <a:srgbClr val="FFFF66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3300"/>
                </a:solidFill>
              </a:rPr>
              <a:t>у = 0,5х</a:t>
            </a:r>
          </a:p>
        </p:txBody>
      </p:sp>
      <p:sp>
        <p:nvSpPr>
          <p:cNvPr id="44050" name="Rectangle 18"/>
          <p:cNvSpPr>
            <a:spLocks noChangeArrowheads="1"/>
          </p:cNvSpPr>
          <p:nvPr/>
        </p:nvSpPr>
        <p:spPr bwMode="auto">
          <a:xfrm>
            <a:off x="6705600" y="4343400"/>
            <a:ext cx="1828800" cy="457200"/>
          </a:xfrm>
          <a:prstGeom prst="rect">
            <a:avLst/>
          </a:prstGeom>
          <a:solidFill>
            <a:srgbClr val="FFFF66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3300"/>
                </a:solidFill>
              </a:rPr>
              <a:t>у = х +2</a:t>
            </a:r>
          </a:p>
        </p:txBody>
      </p:sp>
      <p:sp>
        <p:nvSpPr>
          <p:cNvPr id="44051" name="Rectangle 19"/>
          <p:cNvSpPr>
            <a:spLocks noChangeArrowheads="1"/>
          </p:cNvSpPr>
          <p:nvPr/>
        </p:nvSpPr>
        <p:spPr bwMode="auto">
          <a:xfrm>
            <a:off x="6705600" y="4953000"/>
            <a:ext cx="1828800" cy="457200"/>
          </a:xfrm>
          <a:prstGeom prst="rect">
            <a:avLst/>
          </a:prstGeom>
          <a:solidFill>
            <a:srgbClr val="FFFF66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3300"/>
                </a:solidFill>
              </a:rPr>
              <a:t>у = 2х</a:t>
            </a:r>
          </a:p>
        </p:txBody>
      </p:sp>
      <p:sp>
        <p:nvSpPr>
          <p:cNvPr id="44052" name="Oval 20"/>
          <p:cNvSpPr>
            <a:spLocks noChangeArrowheads="1"/>
          </p:cNvSpPr>
          <p:nvPr/>
        </p:nvSpPr>
        <p:spPr bwMode="auto">
          <a:xfrm>
            <a:off x="1676400" y="5562600"/>
            <a:ext cx="2590800" cy="6858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Молодец!</a:t>
            </a:r>
          </a:p>
        </p:txBody>
      </p:sp>
      <p:sp>
        <p:nvSpPr>
          <p:cNvPr id="44053" name="Oval 21"/>
          <p:cNvSpPr>
            <a:spLocks noChangeArrowheads="1"/>
          </p:cNvSpPr>
          <p:nvPr/>
        </p:nvSpPr>
        <p:spPr bwMode="auto">
          <a:xfrm>
            <a:off x="5105400" y="5562600"/>
            <a:ext cx="2362200" cy="6858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Подумай!</a:t>
            </a:r>
          </a:p>
        </p:txBody>
      </p:sp>
      <p:sp>
        <p:nvSpPr>
          <p:cNvPr id="6163" name="Line 22"/>
          <p:cNvSpPr>
            <a:spLocks noChangeShapeType="1"/>
          </p:cNvSpPr>
          <p:nvPr/>
        </p:nvSpPr>
        <p:spPr bwMode="auto">
          <a:xfrm>
            <a:off x="2971800" y="1600200"/>
            <a:ext cx="0" cy="3962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64" name="Line 23"/>
          <p:cNvSpPr>
            <a:spLocks noChangeShapeType="1"/>
          </p:cNvSpPr>
          <p:nvPr/>
        </p:nvSpPr>
        <p:spPr bwMode="auto">
          <a:xfrm>
            <a:off x="5882640" y="1524000"/>
            <a:ext cx="0" cy="39624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84796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0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4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20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4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44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80"/>
                            </p:stCondLst>
                            <p:childTnLst>
                              <p:par>
                                <p:cTn id="2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30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40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40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9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20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40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 nodeType="clickPar">
                      <p:stCondLst>
                        <p:cond delay="0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440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440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20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6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440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 nodeType="clickPar">
                      <p:stCondLst>
                        <p:cond delay="0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7" dur="500" fill="hold"/>
                                        <p:tgtEl>
                                          <p:spTgt spid="4404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62" presetID="9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30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40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0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440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5" presetID="9" presetClass="exit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8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40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 nodeType="clickPar">
                      <p:stCondLst>
                        <p:cond delay="0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2" dur="500" fill="hold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87" presetID="9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30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9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44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 nodeType="clickPar">
                      <p:stCondLst>
                        <p:cond delay="0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44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0" presetID="9" presetClass="exit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50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44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 nodeType="clickPar">
                      <p:stCondLst>
                        <p:cond delay="0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 tmFilter="0, 0; .2, .5; .8, .5; 1, 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250" autoRev="1" fill="hold"/>
                                        <p:tgtEl>
                                          <p:spTgt spid="440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3" presetID="9" presetClass="exit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51"/>
                  </p:tgtEl>
                </p:cond>
              </p:nextCondLst>
            </p:seq>
          </p:childTnLst>
        </p:cTn>
      </p:par>
    </p:tnLst>
    <p:bldLst>
      <p:bldP spid="44045" grpId="0" animBg="1"/>
      <p:bldP spid="44046" grpId="0"/>
      <p:bldP spid="44047" grpId="0"/>
      <p:bldP spid="44048" grpId="0" animBg="1"/>
      <p:bldP spid="44049" grpId="0" animBg="1"/>
      <p:bldP spid="44050" grpId="0" animBg="1"/>
      <p:bldP spid="44051" grpId="0" animBg="1"/>
      <p:bldP spid="44052" grpId="0" animBg="1"/>
      <p:bldP spid="44052" grpId="1" animBg="1"/>
      <p:bldP spid="44052" grpId="2" animBg="1"/>
      <p:bldP spid="44052" grpId="3" animBg="1"/>
      <p:bldP spid="44052" grpId="4" animBg="1"/>
      <p:bldP spid="44052" grpId="5" animBg="1"/>
      <p:bldP spid="44053" grpId="0" animBg="1"/>
      <p:bldP spid="44053" grpId="1" animBg="1"/>
      <p:bldP spid="44053" grpId="2" animBg="1"/>
      <p:bldP spid="44053" grpId="3" animBg="1"/>
      <p:bldP spid="44053" grpId="4" animBg="1"/>
      <p:bldP spid="44053" grpId="5" animBg="1"/>
      <p:bldP spid="44053" grpId="6" animBg="1"/>
      <p:bldP spid="44053" grpId="7" animBg="1"/>
      <p:bldP spid="44053" grpId="8" animBg="1"/>
      <p:bldP spid="44053" grpId="9" animBg="1"/>
      <p:bldP spid="44053" grpId="10" animBg="1"/>
      <p:bldP spid="44053" grpId="1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Скругленный прямоугольник 60"/>
          <p:cNvSpPr/>
          <p:nvPr/>
        </p:nvSpPr>
        <p:spPr>
          <a:xfrm>
            <a:off x="539750" y="1916113"/>
            <a:ext cx="8280722" cy="439320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 flipH="1" flipV="1">
            <a:off x="123032" y="3926681"/>
            <a:ext cx="3446462" cy="222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755650" y="4005263"/>
            <a:ext cx="2952750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149" name="TextBox 8"/>
          <p:cNvSpPr txBox="1">
            <a:spLocks noChangeArrowheads="1"/>
          </p:cNvSpPr>
          <p:nvPr/>
        </p:nvSpPr>
        <p:spPr bwMode="auto">
          <a:xfrm>
            <a:off x="3419475" y="4000500"/>
            <a:ext cx="288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x</a:t>
            </a:r>
            <a:endParaRPr lang="ru-RU" b="1">
              <a:latin typeface="Calibri" pitchFamily="34" charset="0"/>
            </a:endParaRPr>
          </a:p>
        </p:txBody>
      </p:sp>
      <p:sp>
        <p:nvSpPr>
          <p:cNvPr id="6150" name="TextBox 9"/>
          <p:cNvSpPr txBox="1">
            <a:spLocks noChangeArrowheads="1"/>
          </p:cNvSpPr>
          <p:nvPr/>
        </p:nvSpPr>
        <p:spPr bwMode="auto">
          <a:xfrm>
            <a:off x="1500188" y="2143125"/>
            <a:ext cx="2936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y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785938" y="428625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152" name="TextBox 11"/>
          <p:cNvSpPr txBox="1">
            <a:spLocks noChangeArrowheads="1"/>
          </p:cNvSpPr>
          <p:nvPr/>
        </p:nvSpPr>
        <p:spPr bwMode="auto">
          <a:xfrm>
            <a:off x="2000250" y="357187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6153" name="TextBox 12"/>
          <p:cNvSpPr txBox="1">
            <a:spLocks noChangeArrowheads="1"/>
          </p:cNvSpPr>
          <p:nvPr/>
        </p:nvSpPr>
        <p:spPr bwMode="auto">
          <a:xfrm>
            <a:off x="2428875" y="357187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6154" name="TextBox 13"/>
          <p:cNvSpPr txBox="1">
            <a:spLocks noChangeArrowheads="1"/>
          </p:cNvSpPr>
          <p:nvPr/>
        </p:nvSpPr>
        <p:spPr bwMode="auto">
          <a:xfrm>
            <a:off x="1571625" y="3643313"/>
            <a:ext cx="285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0</a:t>
            </a:r>
            <a:endParaRPr lang="ru-RU" b="1">
              <a:latin typeface="Calibri" pitchFamily="34" charset="0"/>
            </a:endParaRPr>
          </a:p>
        </p:txBody>
      </p:sp>
      <p:sp>
        <p:nvSpPr>
          <p:cNvPr id="6155" name="TextBox 14"/>
          <p:cNvSpPr txBox="1">
            <a:spLocks noChangeArrowheads="1"/>
          </p:cNvSpPr>
          <p:nvPr/>
        </p:nvSpPr>
        <p:spPr bwMode="auto">
          <a:xfrm>
            <a:off x="1571625" y="3429000"/>
            <a:ext cx="357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785938" y="464343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2071687" y="4000501"/>
            <a:ext cx="1428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2428875" y="4000501"/>
            <a:ext cx="1428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785938" y="364331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785938" y="321468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785938" y="2714625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162" name="TextBox 26"/>
          <p:cNvSpPr txBox="1">
            <a:spLocks noChangeArrowheads="1"/>
          </p:cNvSpPr>
          <p:nvPr/>
        </p:nvSpPr>
        <p:spPr bwMode="auto">
          <a:xfrm>
            <a:off x="1571625" y="292893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6163" name="TextBox 27"/>
          <p:cNvSpPr txBox="1">
            <a:spLocks noChangeArrowheads="1"/>
          </p:cNvSpPr>
          <p:nvPr/>
        </p:nvSpPr>
        <p:spPr bwMode="auto">
          <a:xfrm>
            <a:off x="1571625" y="2500313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6164" name="TextBox 28"/>
          <p:cNvSpPr txBox="1">
            <a:spLocks noChangeArrowheads="1"/>
          </p:cNvSpPr>
          <p:nvPr/>
        </p:nvSpPr>
        <p:spPr bwMode="auto">
          <a:xfrm>
            <a:off x="1428750" y="4143375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6165" name="TextBox 29"/>
          <p:cNvSpPr txBox="1">
            <a:spLocks noChangeArrowheads="1"/>
          </p:cNvSpPr>
          <p:nvPr/>
        </p:nvSpPr>
        <p:spPr bwMode="auto">
          <a:xfrm>
            <a:off x="1428750" y="4500563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5400000" flipH="1" flipV="1">
            <a:off x="1500187" y="4000501"/>
            <a:ext cx="1428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 flipH="1" flipV="1">
            <a:off x="1143000" y="4000501"/>
            <a:ext cx="1428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168" name="TextBox 37"/>
          <p:cNvSpPr txBox="1">
            <a:spLocks noChangeArrowheads="1"/>
          </p:cNvSpPr>
          <p:nvPr/>
        </p:nvSpPr>
        <p:spPr bwMode="auto">
          <a:xfrm>
            <a:off x="1285875" y="3571875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6169" name="TextBox 38"/>
          <p:cNvSpPr txBox="1">
            <a:spLocks noChangeArrowheads="1"/>
          </p:cNvSpPr>
          <p:nvPr/>
        </p:nvSpPr>
        <p:spPr bwMode="auto">
          <a:xfrm>
            <a:off x="857250" y="3571875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rot="5400000">
            <a:off x="607219" y="3464719"/>
            <a:ext cx="2571750" cy="9286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>
            <a:off x="755651" y="3500437"/>
            <a:ext cx="2520950" cy="93662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504032" y="3393281"/>
            <a:ext cx="2592388" cy="9366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16200000" flipV="1">
            <a:off x="4463256" y="3896520"/>
            <a:ext cx="3375025" cy="11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4714875" y="4000500"/>
            <a:ext cx="3097213" cy="47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175" name="TextBox 59"/>
          <p:cNvSpPr txBox="1">
            <a:spLocks noChangeArrowheads="1"/>
          </p:cNvSpPr>
          <p:nvPr/>
        </p:nvSpPr>
        <p:spPr bwMode="auto">
          <a:xfrm>
            <a:off x="7451725" y="4076700"/>
            <a:ext cx="288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x</a:t>
            </a:r>
            <a:endParaRPr lang="ru-RU" b="1">
              <a:latin typeface="Calibri" pitchFamily="34" charset="0"/>
            </a:endParaRPr>
          </a:p>
        </p:txBody>
      </p:sp>
      <p:sp>
        <p:nvSpPr>
          <p:cNvPr id="6176" name="TextBox 60"/>
          <p:cNvSpPr txBox="1">
            <a:spLocks noChangeArrowheads="1"/>
          </p:cNvSpPr>
          <p:nvPr/>
        </p:nvSpPr>
        <p:spPr bwMode="auto">
          <a:xfrm>
            <a:off x="5786438" y="2143125"/>
            <a:ext cx="2936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y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>
            <a:off x="6072188" y="428625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178" name="TextBox 62"/>
          <p:cNvSpPr txBox="1">
            <a:spLocks noChangeArrowheads="1"/>
          </p:cNvSpPr>
          <p:nvPr/>
        </p:nvSpPr>
        <p:spPr bwMode="auto">
          <a:xfrm>
            <a:off x="6286500" y="357187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6179" name="TextBox 63"/>
          <p:cNvSpPr txBox="1">
            <a:spLocks noChangeArrowheads="1"/>
          </p:cNvSpPr>
          <p:nvPr/>
        </p:nvSpPr>
        <p:spPr bwMode="auto">
          <a:xfrm>
            <a:off x="6715125" y="357187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6180" name="TextBox 64"/>
          <p:cNvSpPr txBox="1">
            <a:spLocks noChangeArrowheads="1"/>
          </p:cNvSpPr>
          <p:nvPr/>
        </p:nvSpPr>
        <p:spPr bwMode="auto">
          <a:xfrm>
            <a:off x="5857875" y="3643313"/>
            <a:ext cx="285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0</a:t>
            </a:r>
            <a:endParaRPr lang="ru-RU" b="1">
              <a:latin typeface="Calibri" pitchFamily="34" charset="0"/>
            </a:endParaRPr>
          </a:p>
        </p:txBody>
      </p:sp>
      <p:sp>
        <p:nvSpPr>
          <p:cNvPr id="6181" name="TextBox 65"/>
          <p:cNvSpPr txBox="1">
            <a:spLocks noChangeArrowheads="1"/>
          </p:cNvSpPr>
          <p:nvPr/>
        </p:nvSpPr>
        <p:spPr bwMode="auto">
          <a:xfrm>
            <a:off x="5857875" y="3429000"/>
            <a:ext cx="357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>
            <a:off x="6072188" y="464343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rot="5400000" flipH="1" flipV="1">
            <a:off x="6358731" y="3999707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rot="5400000" flipH="1" flipV="1">
            <a:off x="6715919" y="3999707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6072188" y="364331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6072188" y="321468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6072188" y="2714625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188" name="TextBox 72"/>
          <p:cNvSpPr txBox="1">
            <a:spLocks noChangeArrowheads="1"/>
          </p:cNvSpPr>
          <p:nvPr/>
        </p:nvSpPr>
        <p:spPr bwMode="auto">
          <a:xfrm>
            <a:off x="5786438" y="2928938"/>
            <a:ext cx="3571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6189" name="TextBox 73"/>
          <p:cNvSpPr txBox="1">
            <a:spLocks noChangeArrowheads="1"/>
          </p:cNvSpPr>
          <p:nvPr/>
        </p:nvSpPr>
        <p:spPr bwMode="auto">
          <a:xfrm>
            <a:off x="5857875" y="2500313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6190" name="TextBox 74"/>
          <p:cNvSpPr txBox="1">
            <a:spLocks noChangeArrowheads="1"/>
          </p:cNvSpPr>
          <p:nvPr/>
        </p:nvSpPr>
        <p:spPr bwMode="auto">
          <a:xfrm>
            <a:off x="5715000" y="4143375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6191" name="TextBox 75"/>
          <p:cNvSpPr txBox="1">
            <a:spLocks noChangeArrowheads="1"/>
          </p:cNvSpPr>
          <p:nvPr/>
        </p:nvSpPr>
        <p:spPr bwMode="auto">
          <a:xfrm>
            <a:off x="5715000" y="4500563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77" name="Прямая соединительная линия 76"/>
          <p:cNvCxnSpPr/>
          <p:nvPr/>
        </p:nvCxnSpPr>
        <p:spPr>
          <a:xfrm rot="5400000" flipH="1" flipV="1">
            <a:off x="5787231" y="3999707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5400000" flipH="1" flipV="1">
            <a:off x="5430044" y="3999707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194" name="TextBox 78"/>
          <p:cNvSpPr txBox="1">
            <a:spLocks noChangeArrowheads="1"/>
          </p:cNvSpPr>
          <p:nvPr/>
        </p:nvSpPr>
        <p:spPr bwMode="auto">
          <a:xfrm>
            <a:off x="5572125" y="3571875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6195" name="TextBox 79"/>
          <p:cNvSpPr txBox="1">
            <a:spLocks noChangeArrowheads="1"/>
          </p:cNvSpPr>
          <p:nvPr/>
        </p:nvSpPr>
        <p:spPr bwMode="auto">
          <a:xfrm>
            <a:off x="5143500" y="3571875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85" name="Прямая соединительная линия 84"/>
          <p:cNvCxnSpPr/>
          <p:nvPr/>
        </p:nvCxnSpPr>
        <p:spPr>
          <a:xfrm rot="16200000" flipV="1">
            <a:off x="4859338" y="3429000"/>
            <a:ext cx="2520950" cy="93662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16200000" flipV="1">
            <a:off x="5039519" y="3248819"/>
            <a:ext cx="2520950" cy="10080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rot="16200000" flipV="1">
            <a:off x="4794250" y="3567113"/>
            <a:ext cx="2500313" cy="92868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0" name="Скругленный прямоугольник 59"/>
          <p:cNvSpPr/>
          <p:nvPr/>
        </p:nvSpPr>
        <p:spPr>
          <a:xfrm>
            <a:off x="413383" y="573681"/>
            <a:ext cx="3888110" cy="115153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3200" b="1" dirty="0">
                <a:solidFill>
                  <a:srgbClr val="00B050"/>
                </a:solidFill>
              </a:rPr>
              <a:t>y=2x</a:t>
            </a:r>
            <a:r>
              <a:rPr lang="en-US" sz="3200" b="1" dirty="0"/>
              <a:t>  </a:t>
            </a:r>
            <a:r>
              <a:rPr lang="en-US" sz="3200" b="1" dirty="0">
                <a:solidFill>
                  <a:srgbClr val="FF0000"/>
                </a:solidFill>
              </a:rPr>
              <a:t>y=2x+</a:t>
            </a:r>
            <a:r>
              <a:rPr lang="ru-RU" sz="3200" b="1" dirty="0">
                <a:solidFill>
                  <a:srgbClr val="FF0000"/>
                </a:solidFill>
              </a:rPr>
              <a:t>1</a:t>
            </a:r>
            <a:r>
              <a:rPr lang="en-US" sz="3200" b="1" dirty="0"/>
              <a:t> </a:t>
            </a:r>
            <a:r>
              <a:rPr lang="ru-RU" sz="3200" b="1" dirty="0" smtClean="0"/>
              <a:t>   </a:t>
            </a:r>
            <a:r>
              <a:rPr lang="en-US" sz="3200" b="1" dirty="0" smtClean="0">
                <a:solidFill>
                  <a:srgbClr val="00B0F0"/>
                </a:solidFill>
              </a:rPr>
              <a:t>y=2x-</a:t>
            </a:r>
            <a:r>
              <a:rPr lang="ru-RU" sz="3200" b="1" dirty="0">
                <a:solidFill>
                  <a:srgbClr val="00B0F0"/>
                </a:solidFill>
              </a:rPr>
              <a:t>1</a:t>
            </a:r>
            <a:r>
              <a:rPr lang="en-US" sz="3200" b="1" dirty="0">
                <a:solidFill>
                  <a:srgbClr val="7030A0"/>
                </a:solidFill>
              </a:rPr>
              <a:t>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4643438" y="549274"/>
            <a:ext cx="4321050" cy="1175939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b="1" dirty="0">
                <a:solidFill>
                  <a:srgbClr val="FF0000"/>
                </a:solidFill>
              </a:rPr>
              <a:t>y=-2x+</a:t>
            </a:r>
            <a:r>
              <a:rPr lang="ru-RU" sz="3200" b="1" dirty="0">
                <a:solidFill>
                  <a:srgbClr val="FF0000"/>
                </a:solidFill>
              </a:rPr>
              <a:t>1</a:t>
            </a:r>
            <a:r>
              <a:rPr lang="en-US" sz="3200" b="1" dirty="0"/>
              <a:t> </a:t>
            </a:r>
            <a:r>
              <a:rPr lang="en-US" sz="3200" b="1" dirty="0">
                <a:solidFill>
                  <a:srgbClr val="00B0F0"/>
                </a:solidFill>
              </a:rPr>
              <a:t>y</a:t>
            </a:r>
            <a:r>
              <a:rPr lang="ru-RU" sz="3200" b="1" dirty="0">
                <a:solidFill>
                  <a:srgbClr val="00B0F0"/>
                </a:solidFill>
              </a:rPr>
              <a:t>=</a:t>
            </a:r>
            <a:r>
              <a:rPr lang="en-US" sz="3200" b="1" dirty="0">
                <a:solidFill>
                  <a:srgbClr val="00B0F0"/>
                </a:solidFill>
              </a:rPr>
              <a:t>-2x-</a:t>
            </a:r>
            <a:r>
              <a:rPr lang="ru-RU" sz="3200" b="1" dirty="0">
                <a:solidFill>
                  <a:srgbClr val="00B0F0"/>
                </a:solidFill>
              </a:rPr>
              <a:t>1</a:t>
            </a:r>
            <a:r>
              <a:rPr lang="ru-RU" sz="3200" b="1" dirty="0"/>
              <a:t> </a:t>
            </a:r>
            <a:endParaRPr lang="ru-RU" sz="3200" b="1" dirty="0" smtClean="0"/>
          </a:p>
          <a:p>
            <a:pPr algn="ctr">
              <a:defRPr/>
            </a:pPr>
            <a:r>
              <a:rPr lang="en-US" sz="3200" b="1" dirty="0" smtClean="0">
                <a:solidFill>
                  <a:srgbClr val="00B050"/>
                </a:solidFill>
              </a:rPr>
              <a:t>y</a:t>
            </a:r>
            <a:r>
              <a:rPr lang="en-US" sz="3200" b="1" dirty="0">
                <a:solidFill>
                  <a:srgbClr val="00B050"/>
                </a:solidFill>
              </a:rPr>
              <a:t>=-2x 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664355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Скругленный прямоугольник 80"/>
          <p:cNvSpPr/>
          <p:nvPr/>
        </p:nvSpPr>
        <p:spPr>
          <a:xfrm>
            <a:off x="250825" y="2042319"/>
            <a:ext cx="8642350" cy="41949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356100" y="285750"/>
            <a:ext cx="4608513" cy="766763"/>
          </a:xfrm>
        </p:spPr>
        <p:txBody>
          <a:bodyPr rtlCol="0">
            <a:no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rgbClr val="FFFF00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rgbClr val="FFFF00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y=-0,5x+</a:t>
            </a:r>
            <a:r>
              <a:rPr lang="ru-RU" sz="2800" dirty="0" smtClean="0">
                <a:solidFill>
                  <a:srgbClr val="FF0000"/>
                </a:solidFill>
              </a:rPr>
              <a:t>2</a:t>
            </a:r>
            <a:r>
              <a:rPr lang="ru-RU" sz="2800" dirty="0" smtClean="0"/>
              <a:t>,</a:t>
            </a:r>
            <a:r>
              <a:rPr lang="en-US" sz="2800" dirty="0" smtClean="0">
                <a:solidFill>
                  <a:srgbClr val="00B0F0"/>
                </a:solidFill>
              </a:rPr>
              <a:t> y=-0,5x</a:t>
            </a:r>
            <a:r>
              <a:rPr lang="en-US" sz="2800" dirty="0" smtClean="0"/>
              <a:t>,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rgbClr val="00B050"/>
                </a:solidFill>
              </a:rPr>
              <a:t>y=-0,5x-</a:t>
            </a:r>
            <a:r>
              <a:rPr lang="ru-RU" sz="2800" dirty="0" smtClean="0">
                <a:solidFill>
                  <a:srgbClr val="00B050"/>
                </a:solidFill>
              </a:rPr>
              <a:t>2</a:t>
            </a:r>
            <a:r>
              <a:rPr lang="en-US" sz="2800" dirty="0" smtClean="0"/>
              <a:t>  </a:t>
            </a:r>
            <a:endParaRPr lang="ru-RU" sz="2800" dirty="0">
              <a:solidFill>
                <a:srgbClr val="FFFF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 flipH="1" flipV="1">
            <a:off x="52388" y="3640138"/>
            <a:ext cx="3444875" cy="222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57188" y="3714750"/>
            <a:ext cx="37147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74" name="TextBox 8"/>
          <p:cNvSpPr txBox="1">
            <a:spLocks noChangeArrowheads="1"/>
          </p:cNvSpPr>
          <p:nvPr/>
        </p:nvSpPr>
        <p:spPr bwMode="auto">
          <a:xfrm>
            <a:off x="3786188" y="3714750"/>
            <a:ext cx="290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x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175" name="TextBox 9"/>
          <p:cNvSpPr txBox="1">
            <a:spLocks noChangeArrowheads="1"/>
          </p:cNvSpPr>
          <p:nvPr/>
        </p:nvSpPr>
        <p:spPr bwMode="auto">
          <a:xfrm>
            <a:off x="1428750" y="1855788"/>
            <a:ext cx="2936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y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714500" y="407193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177" name="TextBox 11"/>
          <p:cNvSpPr txBox="1">
            <a:spLocks noChangeArrowheads="1"/>
          </p:cNvSpPr>
          <p:nvPr/>
        </p:nvSpPr>
        <p:spPr bwMode="auto">
          <a:xfrm>
            <a:off x="1928813" y="328453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178" name="TextBox 12"/>
          <p:cNvSpPr txBox="1">
            <a:spLocks noChangeArrowheads="1"/>
          </p:cNvSpPr>
          <p:nvPr/>
        </p:nvSpPr>
        <p:spPr bwMode="auto">
          <a:xfrm>
            <a:off x="2286000" y="328453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179" name="TextBox 13"/>
          <p:cNvSpPr txBox="1">
            <a:spLocks noChangeArrowheads="1"/>
          </p:cNvSpPr>
          <p:nvPr/>
        </p:nvSpPr>
        <p:spPr bwMode="auto">
          <a:xfrm>
            <a:off x="1500188" y="3355975"/>
            <a:ext cx="285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0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180" name="TextBox 14"/>
          <p:cNvSpPr txBox="1">
            <a:spLocks noChangeArrowheads="1"/>
          </p:cNvSpPr>
          <p:nvPr/>
        </p:nvSpPr>
        <p:spPr bwMode="auto">
          <a:xfrm>
            <a:off x="1500188" y="3141663"/>
            <a:ext cx="3571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714500" y="450056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2001044" y="3713957"/>
            <a:ext cx="141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2358231" y="3713957"/>
            <a:ext cx="141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714500" y="3355975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714500" y="299878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714500" y="264160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187" name="TextBox 21"/>
          <p:cNvSpPr txBox="1">
            <a:spLocks noChangeArrowheads="1"/>
          </p:cNvSpPr>
          <p:nvPr/>
        </p:nvSpPr>
        <p:spPr bwMode="auto">
          <a:xfrm>
            <a:off x="1500188" y="278447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188" name="TextBox 22"/>
          <p:cNvSpPr txBox="1">
            <a:spLocks noChangeArrowheads="1"/>
          </p:cNvSpPr>
          <p:nvPr/>
        </p:nvSpPr>
        <p:spPr bwMode="auto">
          <a:xfrm>
            <a:off x="1500188" y="242728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189" name="TextBox 23"/>
          <p:cNvSpPr txBox="1">
            <a:spLocks noChangeArrowheads="1"/>
          </p:cNvSpPr>
          <p:nvPr/>
        </p:nvSpPr>
        <p:spPr bwMode="auto">
          <a:xfrm>
            <a:off x="1428750" y="3857625"/>
            <a:ext cx="371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190" name="TextBox 24"/>
          <p:cNvSpPr txBox="1">
            <a:spLocks noChangeArrowheads="1"/>
          </p:cNvSpPr>
          <p:nvPr/>
        </p:nvSpPr>
        <p:spPr bwMode="auto">
          <a:xfrm>
            <a:off x="1428750" y="4286250"/>
            <a:ext cx="371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1429544" y="3713957"/>
            <a:ext cx="141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1072356" y="3713957"/>
            <a:ext cx="141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193" name="TextBox 27"/>
          <p:cNvSpPr txBox="1">
            <a:spLocks noChangeArrowheads="1"/>
          </p:cNvSpPr>
          <p:nvPr/>
        </p:nvSpPr>
        <p:spPr bwMode="auto">
          <a:xfrm>
            <a:off x="1214438" y="3284538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194" name="TextBox 28"/>
          <p:cNvSpPr txBox="1">
            <a:spLocks noChangeArrowheads="1"/>
          </p:cNvSpPr>
          <p:nvPr/>
        </p:nvSpPr>
        <p:spPr bwMode="auto">
          <a:xfrm>
            <a:off x="785813" y="3284538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10800000" flipV="1">
            <a:off x="395288" y="2349500"/>
            <a:ext cx="2676525" cy="15113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2715419" y="3713957"/>
            <a:ext cx="141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 flipH="1" flipV="1">
            <a:off x="3072606" y="3713957"/>
            <a:ext cx="141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 flipH="1" flipV="1">
            <a:off x="3429794" y="3713957"/>
            <a:ext cx="141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 flipH="1" flipV="1">
            <a:off x="3786981" y="3713957"/>
            <a:ext cx="141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00" name="TextBox 46"/>
          <p:cNvSpPr txBox="1">
            <a:spLocks noChangeArrowheads="1"/>
          </p:cNvSpPr>
          <p:nvPr/>
        </p:nvSpPr>
        <p:spPr bwMode="auto">
          <a:xfrm>
            <a:off x="2643188" y="328453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01" name="TextBox 47"/>
          <p:cNvSpPr txBox="1">
            <a:spLocks noChangeArrowheads="1"/>
          </p:cNvSpPr>
          <p:nvPr/>
        </p:nvSpPr>
        <p:spPr bwMode="auto">
          <a:xfrm>
            <a:off x="3000375" y="328453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4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02" name="TextBox 48"/>
          <p:cNvSpPr txBox="1">
            <a:spLocks noChangeArrowheads="1"/>
          </p:cNvSpPr>
          <p:nvPr/>
        </p:nvSpPr>
        <p:spPr bwMode="auto">
          <a:xfrm>
            <a:off x="3357563" y="328453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5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03" name="TextBox 49"/>
          <p:cNvSpPr txBox="1">
            <a:spLocks noChangeArrowheads="1"/>
          </p:cNvSpPr>
          <p:nvPr/>
        </p:nvSpPr>
        <p:spPr bwMode="auto">
          <a:xfrm>
            <a:off x="3714750" y="328453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6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1714500" y="485775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05" name="TextBox 51"/>
          <p:cNvSpPr txBox="1">
            <a:spLocks noChangeArrowheads="1"/>
          </p:cNvSpPr>
          <p:nvPr/>
        </p:nvSpPr>
        <p:spPr bwMode="auto">
          <a:xfrm>
            <a:off x="1428750" y="4643438"/>
            <a:ext cx="371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-3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 rot="10800000" flipV="1">
            <a:off x="755650" y="2784475"/>
            <a:ext cx="2673350" cy="150812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10800000" flipV="1">
            <a:off x="1187450" y="3213100"/>
            <a:ext cx="2879725" cy="16065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rot="16200000" flipV="1">
            <a:off x="4608513" y="3608388"/>
            <a:ext cx="3371850" cy="127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4857750" y="3714750"/>
            <a:ext cx="37147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210" name="TextBox 67"/>
          <p:cNvSpPr txBox="1">
            <a:spLocks noChangeArrowheads="1"/>
          </p:cNvSpPr>
          <p:nvPr/>
        </p:nvSpPr>
        <p:spPr bwMode="auto">
          <a:xfrm>
            <a:off x="8286750" y="3714750"/>
            <a:ext cx="290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x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11" name="TextBox 68"/>
          <p:cNvSpPr txBox="1">
            <a:spLocks noChangeArrowheads="1"/>
          </p:cNvSpPr>
          <p:nvPr/>
        </p:nvSpPr>
        <p:spPr bwMode="auto">
          <a:xfrm>
            <a:off x="5929313" y="1857375"/>
            <a:ext cx="2936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y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>
            <a:off x="6215063" y="400050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13" name="TextBox 70"/>
          <p:cNvSpPr txBox="1">
            <a:spLocks noChangeArrowheads="1"/>
          </p:cNvSpPr>
          <p:nvPr/>
        </p:nvSpPr>
        <p:spPr bwMode="auto">
          <a:xfrm>
            <a:off x="6429375" y="328612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14" name="TextBox 71"/>
          <p:cNvSpPr txBox="1">
            <a:spLocks noChangeArrowheads="1"/>
          </p:cNvSpPr>
          <p:nvPr/>
        </p:nvSpPr>
        <p:spPr bwMode="auto">
          <a:xfrm>
            <a:off x="6786563" y="328612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15" name="TextBox 72"/>
          <p:cNvSpPr txBox="1">
            <a:spLocks noChangeArrowheads="1"/>
          </p:cNvSpPr>
          <p:nvPr/>
        </p:nvSpPr>
        <p:spPr bwMode="auto">
          <a:xfrm>
            <a:off x="6000750" y="3357563"/>
            <a:ext cx="285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0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>
            <a:off x="6215063" y="435768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5400000" flipH="1" flipV="1">
            <a:off x="6501606" y="3713957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5400000" flipH="1" flipV="1">
            <a:off x="6858794" y="3713957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6215063" y="335756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6215063" y="3000375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6215063" y="264318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22" name="TextBox 80"/>
          <p:cNvSpPr txBox="1">
            <a:spLocks noChangeArrowheads="1"/>
          </p:cNvSpPr>
          <p:nvPr/>
        </p:nvSpPr>
        <p:spPr bwMode="auto">
          <a:xfrm>
            <a:off x="6000750" y="2786063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23" name="TextBox 81"/>
          <p:cNvSpPr txBox="1">
            <a:spLocks noChangeArrowheads="1"/>
          </p:cNvSpPr>
          <p:nvPr/>
        </p:nvSpPr>
        <p:spPr bwMode="auto">
          <a:xfrm>
            <a:off x="6000750" y="242887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24" name="TextBox 82"/>
          <p:cNvSpPr txBox="1">
            <a:spLocks noChangeArrowheads="1"/>
          </p:cNvSpPr>
          <p:nvPr/>
        </p:nvSpPr>
        <p:spPr bwMode="auto">
          <a:xfrm>
            <a:off x="5929313" y="3857625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25" name="TextBox 83"/>
          <p:cNvSpPr txBox="1">
            <a:spLocks noChangeArrowheads="1"/>
          </p:cNvSpPr>
          <p:nvPr/>
        </p:nvSpPr>
        <p:spPr bwMode="auto">
          <a:xfrm>
            <a:off x="5929313" y="4214813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85" name="Прямая соединительная линия 84"/>
          <p:cNvCxnSpPr/>
          <p:nvPr/>
        </p:nvCxnSpPr>
        <p:spPr>
          <a:xfrm rot="5400000" flipH="1" flipV="1">
            <a:off x="5930106" y="3713957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rot="5400000" flipH="1" flipV="1">
            <a:off x="5572919" y="3713957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28" name="TextBox 86"/>
          <p:cNvSpPr txBox="1">
            <a:spLocks noChangeArrowheads="1"/>
          </p:cNvSpPr>
          <p:nvPr/>
        </p:nvSpPr>
        <p:spPr bwMode="auto">
          <a:xfrm>
            <a:off x="5715000" y="3286125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29" name="TextBox 87"/>
          <p:cNvSpPr txBox="1">
            <a:spLocks noChangeArrowheads="1"/>
          </p:cNvSpPr>
          <p:nvPr/>
        </p:nvSpPr>
        <p:spPr bwMode="auto">
          <a:xfrm>
            <a:off x="5286375" y="3286125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 rot="5400000" flipH="1" flipV="1">
            <a:off x="7215981" y="3713957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rot="5400000" flipH="1" flipV="1">
            <a:off x="7573169" y="3713957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5400000" flipH="1" flipV="1">
            <a:off x="7930356" y="3713957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rot="5400000" flipH="1" flipV="1">
            <a:off x="8287544" y="3713957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34" name="TextBox 92"/>
          <p:cNvSpPr txBox="1">
            <a:spLocks noChangeArrowheads="1"/>
          </p:cNvSpPr>
          <p:nvPr/>
        </p:nvSpPr>
        <p:spPr bwMode="auto">
          <a:xfrm>
            <a:off x="7143750" y="328612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35" name="TextBox 93"/>
          <p:cNvSpPr txBox="1">
            <a:spLocks noChangeArrowheads="1"/>
          </p:cNvSpPr>
          <p:nvPr/>
        </p:nvSpPr>
        <p:spPr bwMode="auto">
          <a:xfrm>
            <a:off x="7500938" y="328612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4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36" name="TextBox 94"/>
          <p:cNvSpPr txBox="1">
            <a:spLocks noChangeArrowheads="1"/>
          </p:cNvSpPr>
          <p:nvPr/>
        </p:nvSpPr>
        <p:spPr bwMode="auto">
          <a:xfrm>
            <a:off x="7858125" y="328612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5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37" name="TextBox 95"/>
          <p:cNvSpPr txBox="1">
            <a:spLocks noChangeArrowheads="1"/>
          </p:cNvSpPr>
          <p:nvPr/>
        </p:nvSpPr>
        <p:spPr bwMode="auto">
          <a:xfrm>
            <a:off x="8215313" y="328612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6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>
            <a:off x="6215063" y="4714875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39" name="TextBox 97"/>
          <p:cNvSpPr txBox="1">
            <a:spLocks noChangeArrowheads="1"/>
          </p:cNvSpPr>
          <p:nvPr/>
        </p:nvSpPr>
        <p:spPr bwMode="auto">
          <a:xfrm>
            <a:off x="5929313" y="4500563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-3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108" name="Прямая соединительная линия 107"/>
          <p:cNvCxnSpPr/>
          <p:nvPr/>
        </p:nvCxnSpPr>
        <p:spPr>
          <a:xfrm rot="10800000">
            <a:off x="4500563" y="3141663"/>
            <a:ext cx="3384550" cy="1582737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 rot="10800000">
            <a:off x="4643438" y="2924175"/>
            <a:ext cx="3384550" cy="165735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/>
          <p:nvPr/>
        </p:nvCxnSpPr>
        <p:spPr>
          <a:xfrm rot="10800000">
            <a:off x="4932363" y="2349500"/>
            <a:ext cx="3311525" cy="16557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243" name="TextBox 98"/>
          <p:cNvSpPr txBox="1">
            <a:spLocks noChangeArrowheads="1"/>
          </p:cNvSpPr>
          <p:nvPr/>
        </p:nvSpPr>
        <p:spPr bwMode="auto">
          <a:xfrm>
            <a:off x="5929313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latin typeface="Calibri" pitchFamily="34" charset="0"/>
              </a:rPr>
              <a:t>1</a:t>
            </a: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250825" y="188641"/>
            <a:ext cx="3960813" cy="166714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>
                <a:solidFill>
                  <a:srgbClr val="00B050"/>
                </a:solidFill>
              </a:rPr>
              <a:t>y=0,5x+</a:t>
            </a:r>
            <a:r>
              <a:rPr lang="ru-RU" sz="2800" b="1" dirty="0">
                <a:solidFill>
                  <a:srgbClr val="00B050"/>
                </a:solidFill>
              </a:rPr>
              <a:t>2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y=0,5x-</a:t>
            </a:r>
            <a:r>
              <a:rPr lang="ru-RU" sz="2800" b="1" dirty="0">
                <a:solidFill>
                  <a:srgbClr val="FF0000"/>
                </a:solidFill>
              </a:rPr>
              <a:t>2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rgbClr val="00B0F0"/>
                </a:solidFill>
              </a:rPr>
              <a:t>y=0,5x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4500562" y="188641"/>
            <a:ext cx="4392613" cy="174017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>
                <a:solidFill>
                  <a:srgbClr val="FF0000"/>
                </a:solidFill>
              </a:rPr>
              <a:t>y=-0,5x+</a:t>
            </a:r>
            <a:r>
              <a:rPr lang="ru-RU" sz="2800" b="1" dirty="0">
                <a:solidFill>
                  <a:srgbClr val="FF0000"/>
                </a:solidFill>
              </a:rPr>
              <a:t>2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rgbClr val="00B0F0"/>
                </a:solidFill>
              </a:rPr>
              <a:t>y=-0,5x</a:t>
            </a:r>
            <a:r>
              <a:rPr lang="en-US" sz="2800" b="1" dirty="0"/>
              <a:t> </a:t>
            </a:r>
            <a:endParaRPr lang="ru-RU" sz="2800" b="1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solidFill>
                  <a:srgbClr val="00B050"/>
                </a:solidFill>
              </a:rPr>
              <a:t>y</a:t>
            </a:r>
            <a:r>
              <a:rPr lang="en-US" sz="2800" b="1" dirty="0">
                <a:solidFill>
                  <a:srgbClr val="00B050"/>
                </a:solidFill>
              </a:rPr>
              <a:t>=-0,5x-</a:t>
            </a:r>
            <a:r>
              <a:rPr lang="ru-RU" sz="2800" b="1" dirty="0">
                <a:solidFill>
                  <a:srgbClr val="00B050"/>
                </a:solidFill>
              </a:rPr>
              <a:t>2</a:t>
            </a:r>
            <a:r>
              <a:rPr lang="en-US" sz="2800" b="1" dirty="0"/>
              <a:t>  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41761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Скругленный прямоугольник 75"/>
          <p:cNvSpPr/>
          <p:nvPr/>
        </p:nvSpPr>
        <p:spPr>
          <a:xfrm>
            <a:off x="323850" y="1714500"/>
            <a:ext cx="8640763" cy="437879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195" name="Текст 4"/>
          <p:cNvSpPr>
            <a:spLocks noGrp="1"/>
          </p:cNvSpPr>
          <p:nvPr>
            <p:ph type="body" sz="quarter" idx="3"/>
          </p:nvPr>
        </p:nvSpPr>
        <p:spPr>
          <a:xfrm>
            <a:off x="4427538" y="333375"/>
            <a:ext cx="4392612" cy="719138"/>
          </a:xfrm>
        </p:spPr>
        <p:txBody>
          <a:bodyPr/>
          <a:lstStyle/>
          <a:p>
            <a:pPr algn="r" eaLnBrk="1" hangingPunct="1"/>
            <a:r>
              <a:rPr lang="en-US" sz="3200" smtClean="0">
                <a:solidFill>
                  <a:srgbClr val="00B0F0"/>
                </a:solidFill>
              </a:rPr>
              <a:t>y=x+</a:t>
            </a:r>
            <a:r>
              <a:rPr lang="ru-RU" sz="3200" smtClean="0">
                <a:solidFill>
                  <a:srgbClr val="00B0F0"/>
                </a:solidFill>
              </a:rPr>
              <a:t>1    </a:t>
            </a:r>
            <a:r>
              <a:rPr lang="en-US" sz="3200" smtClean="0"/>
              <a:t> </a:t>
            </a:r>
            <a:r>
              <a:rPr lang="en-US" sz="3200" smtClean="0">
                <a:solidFill>
                  <a:srgbClr val="FF0000"/>
                </a:solidFill>
              </a:rPr>
              <a:t>y=x-</a:t>
            </a:r>
            <a:r>
              <a:rPr lang="ru-RU" sz="3200" smtClean="0">
                <a:solidFill>
                  <a:srgbClr val="FF0000"/>
                </a:solidFill>
              </a:rPr>
              <a:t>1</a:t>
            </a:r>
            <a:r>
              <a:rPr lang="ru-RU" sz="3200" smtClean="0">
                <a:solidFill>
                  <a:srgbClr val="FFFF00"/>
                </a:solidFill>
              </a:rPr>
              <a:t>   </a:t>
            </a:r>
            <a:r>
              <a:rPr lang="en-US" sz="3200" smtClean="0"/>
              <a:t>,</a:t>
            </a:r>
            <a:r>
              <a:rPr lang="en-US" sz="3200" smtClean="0">
                <a:solidFill>
                  <a:srgbClr val="00B050"/>
                </a:solidFill>
              </a:rPr>
              <a:t>y=x</a:t>
            </a:r>
            <a:endParaRPr lang="ru-RU" sz="3200" smtClean="0">
              <a:solidFill>
                <a:srgbClr val="FFFF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 flipH="1" flipV="1">
            <a:off x="53975" y="3495676"/>
            <a:ext cx="3443287" cy="238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57188" y="3571875"/>
            <a:ext cx="37147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198" name="TextBox 9"/>
          <p:cNvSpPr txBox="1">
            <a:spLocks noChangeArrowheads="1"/>
          </p:cNvSpPr>
          <p:nvPr/>
        </p:nvSpPr>
        <p:spPr bwMode="auto">
          <a:xfrm>
            <a:off x="1428750" y="1714500"/>
            <a:ext cx="293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y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714500" y="3857625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00" name="TextBox 11"/>
          <p:cNvSpPr txBox="1">
            <a:spLocks noChangeArrowheads="1"/>
          </p:cNvSpPr>
          <p:nvPr/>
        </p:nvSpPr>
        <p:spPr bwMode="auto">
          <a:xfrm>
            <a:off x="1928813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01" name="TextBox 12"/>
          <p:cNvSpPr txBox="1">
            <a:spLocks noChangeArrowheads="1"/>
          </p:cNvSpPr>
          <p:nvPr/>
        </p:nvSpPr>
        <p:spPr bwMode="auto">
          <a:xfrm>
            <a:off x="2286000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02" name="TextBox 13"/>
          <p:cNvSpPr txBox="1">
            <a:spLocks noChangeArrowheads="1"/>
          </p:cNvSpPr>
          <p:nvPr/>
        </p:nvSpPr>
        <p:spPr bwMode="auto">
          <a:xfrm>
            <a:off x="1500188" y="3214688"/>
            <a:ext cx="285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0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03" name="TextBox 14"/>
          <p:cNvSpPr txBox="1">
            <a:spLocks noChangeArrowheads="1"/>
          </p:cNvSpPr>
          <p:nvPr/>
        </p:nvSpPr>
        <p:spPr bwMode="auto">
          <a:xfrm>
            <a:off x="1500188" y="3000375"/>
            <a:ext cx="357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714500" y="421481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2001044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2358231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714500" y="321468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714500" y="285750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714500" y="250031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10" name="TextBox 21"/>
          <p:cNvSpPr txBox="1">
            <a:spLocks noChangeArrowheads="1"/>
          </p:cNvSpPr>
          <p:nvPr/>
        </p:nvSpPr>
        <p:spPr bwMode="auto">
          <a:xfrm>
            <a:off x="1500188" y="264318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11" name="TextBox 22"/>
          <p:cNvSpPr txBox="1">
            <a:spLocks noChangeArrowheads="1"/>
          </p:cNvSpPr>
          <p:nvPr/>
        </p:nvSpPr>
        <p:spPr bwMode="auto">
          <a:xfrm>
            <a:off x="1500188" y="228600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12" name="TextBox 23"/>
          <p:cNvSpPr txBox="1">
            <a:spLocks noChangeArrowheads="1"/>
          </p:cNvSpPr>
          <p:nvPr/>
        </p:nvSpPr>
        <p:spPr bwMode="auto">
          <a:xfrm>
            <a:off x="1428750" y="3714750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13" name="TextBox 24"/>
          <p:cNvSpPr txBox="1">
            <a:spLocks noChangeArrowheads="1"/>
          </p:cNvSpPr>
          <p:nvPr/>
        </p:nvSpPr>
        <p:spPr bwMode="auto">
          <a:xfrm>
            <a:off x="1428750" y="4071938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1429544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1072356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16" name="TextBox 27"/>
          <p:cNvSpPr txBox="1">
            <a:spLocks noChangeArrowheads="1"/>
          </p:cNvSpPr>
          <p:nvPr/>
        </p:nvSpPr>
        <p:spPr bwMode="auto">
          <a:xfrm>
            <a:off x="1214438" y="3143250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17" name="TextBox 28"/>
          <p:cNvSpPr txBox="1">
            <a:spLocks noChangeArrowheads="1"/>
          </p:cNvSpPr>
          <p:nvPr/>
        </p:nvSpPr>
        <p:spPr bwMode="auto">
          <a:xfrm>
            <a:off x="785813" y="3143250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2715419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 flipH="1" flipV="1">
            <a:off x="3072606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3429794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3786981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22" name="TextBox 33"/>
          <p:cNvSpPr txBox="1">
            <a:spLocks noChangeArrowheads="1"/>
          </p:cNvSpPr>
          <p:nvPr/>
        </p:nvSpPr>
        <p:spPr bwMode="auto">
          <a:xfrm>
            <a:off x="2643188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23" name="TextBox 34"/>
          <p:cNvSpPr txBox="1">
            <a:spLocks noChangeArrowheads="1"/>
          </p:cNvSpPr>
          <p:nvPr/>
        </p:nvSpPr>
        <p:spPr bwMode="auto">
          <a:xfrm>
            <a:off x="3000375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4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24" name="TextBox 35"/>
          <p:cNvSpPr txBox="1">
            <a:spLocks noChangeArrowheads="1"/>
          </p:cNvSpPr>
          <p:nvPr/>
        </p:nvSpPr>
        <p:spPr bwMode="auto">
          <a:xfrm>
            <a:off x="3357563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5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25" name="TextBox 36"/>
          <p:cNvSpPr txBox="1">
            <a:spLocks noChangeArrowheads="1"/>
          </p:cNvSpPr>
          <p:nvPr/>
        </p:nvSpPr>
        <p:spPr bwMode="auto">
          <a:xfrm>
            <a:off x="3714750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6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1714500" y="457200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27" name="TextBox 38"/>
          <p:cNvSpPr txBox="1">
            <a:spLocks noChangeArrowheads="1"/>
          </p:cNvSpPr>
          <p:nvPr/>
        </p:nvSpPr>
        <p:spPr bwMode="auto">
          <a:xfrm>
            <a:off x="1428750" y="4357688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-3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rot="16200000" flipV="1">
            <a:off x="576262" y="2528888"/>
            <a:ext cx="2519363" cy="2160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6200000" flipV="1">
            <a:off x="1115219" y="2132807"/>
            <a:ext cx="2447925" cy="216058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16200000" flipV="1">
            <a:off x="143669" y="3032919"/>
            <a:ext cx="2447925" cy="20875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rot="16200000" flipV="1">
            <a:off x="4787900" y="3500438"/>
            <a:ext cx="3443287" cy="142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>
            <a:off x="5072063" y="3571875"/>
            <a:ext cx="37147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233" name="TextBox 61"/>
          <p:cNvSpPr txBox="1">
            <a:spLocks noChangeArrowheads="1"/>
          </p:cNvSpPr>
          <p:nvPr/>
        </p:nvSpPr>
        <p:spPr bwMode="auto">
          <a:xfrm>
            <a:off x="8501063" y="3571875"/>
            <a:ext cx="290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x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34" name="TextBox 62"/>
          <p:cNvSpPr txBox="1">
            <a:spLocks noChangeArrowheads="1"/>
          </p:cNvSpPr>
          <p:nvPr/>
        </p:nvSpPr>
        <p:spPr bwMode="auto">
          <a:xfrm>
            <a:off x="6143625" y="1714500"/>
            <a:ext cx="293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y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>
            <a:off x="6429375" y="392906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36" name="TextBox 64"/>
          <p:cNvSpPr txBox="1">
            <a:spLocks noChangeArrowheads="1"/>
          </p:cNvSpPr>
          <p:nvPr/>
        </p:nvSpPr>
        <p:spPr bwMode="auto">
          <a:xfrm>
            <a:off x="6643688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37" name="TextBox 65"/>
          <p:cNvSpPr txBox="1">
            <a:spLocks noChangeArrowheads="1"/>
          </p:cNvSpPr>
          <p:nvPr/>
        </p:nvSpPr>
        <p:spPr bwMode="auto">
          <a:xfrm>
            <a:off x="7000875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38" name="TextBox 66"/>
          <p:cNvSpPr txBox="1">
            <a:spLocks noChangeArrowheads="1"/>
          </p:cNvSpPr>
          <p:nvPr/>
        </p:nvSpPr>
        <p:spPr bwMode="auto">
          <a:xfrm>
            <a:off x="6215063" y="3214688"/>
            <a:ext cx="285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0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39" name="TextBox 67"/>
          <p:cNvSpPr txBox="1">
            <a:spLocks noChangeArrowheads="1"/>
          </p:cNvSpPr>
          <p:nvPr/>
        </p:nvSpPr>
        <p:spPr bwMode="auto">
          <a:xfrm>
            <a:off x="6215063" y="3000375"/>
            <a:ext cx="357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>
            <a:off x="6429375" y="428625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rot="5400000" flipH="1" flipV="1">
            <a:off x="6715919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 flipH="1" flipV="1">
            <a:off x="7073106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6429375" y="321468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6429375" y="285750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6429375" y="250031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46" name="TextBox 74"/>
          <p:cNvSpPr txBox="1">
            <a:spLocks noChangeArrowheads="1"/>
          </p:cNvSpPr>
          <p:nvPr/>
        </p:nvSpPr>
        <p:spPr bwMode="auto">
          <a:xfrm>
            <a:off x="6215063" y="264318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47" name="TextBox 75"/>
          <p:cNvSpPr txBox="1">
            <a:spLocks noChangeArrowheads="1"/>
          </p:cNvSpPr>
          <p:nvPr/>
        </p:nvSpPr>
        <p:spPr bwMode="auto">
          <a:xfrm>
            <a:off x="6215063" y="228600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48" name="TextBox 76"/>
          <p:cNvSpPr txBox="1">
            <a:spLocks noChangeArrowheads="1"/>
          </p:cNvSpPr>
          <p:nvPr/>
        </p:nvSpPr>
        <p:spPr bwMode="auto">
          <a:xfrm>
            <a:off x="6143625" y="3714750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49" name="TextBox 77"/>
          <p:cNvSpPr txBox="1">
            <a:spLocks noChangeArrowheads="1"/>
          </p:cNvSpPr>
          <p:nvPr/>
        </p:nvSpPr>
        <p:spPr bwMode="auto">
          <a:xfrm>
            <a:off x="6143625" y="4071938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79" name="Прямая соединительная линия 78"/>
          <p:cNvCxnSpPr/>
          <p:nvPr/>
        </p:nvCxnSpPr>
        <p:spPr>
          <a:xfrm rot="5400000" flipH="1" flipV="1">
            <a:off x="6144419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5400000" flipH="1" flipV="1">
            <a:off x="5787231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52" name="TextBox 80"/>
          <p:cNvSpPr txBox="1">
            <a:spLocks noChangeArrowheads="1"/>
          </p:cNvSpPr>
          <p:nvPr/>
        </p:nvSpPr>
        <p:spPr bwMode="auto">
          <a:xfrm>
            <a:off x="5929313" y="3143250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53" name="TextBox 81"/>
          <p:cNvSpPr txBox="1">
            <a:spLocks noChangeArrowheads="1"/>
          </p:cNvSpPr>
          <p:nvPr/>
        </p:nvSpPr>
        <p:spPr bwMode="auto">
          <a:xfrm>
            <a:off x="5500688" y="3143250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83" name="Прямая соединительная линия 82"/>
          <p:cNvCxnSpPr/>
          <p:nvPr/>
        </p:nvCxnSpPr>
        <p:spPr>
          <a:xfrm rot="5400000" flipH="1" flipV="1">
            <a:off x="7430294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 rot="5400000" flipH="1" flipV="1">
            <a:off x="7787481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5400000" flipH="1" flipV="1">
            <a:off x="8144669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rot="5400000" flipH="1" flipV="1">
            <a:off x="8501856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58" name="TextBox 86"/>
          <p:cNvSpPr txBox="1">
            <a:spLocks noChangeArrowheads="1"/>
          </p:cNvSpPr>
          <p:nvPr/>
        </p:nvSpPr>
        <p:spPr bwMode="auto">
          <a:xfrm>
            <a:off x="7358063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59" name="TextBox 87"/>
          <p:cNvSpPr txBox="1">
            <a:spLocks noChangeArrowheads="1"/>
          </p:cNvSpPr>
          <p:nvPr/>
        </p:nvSpPr>
        <p:spPr bwMode="auto">
          <a:xfrm>
            <a:off x="7715250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4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60" name="TextBox 88"/>
          <p:cNvSpPr txBox="1">
            <a:spLocks noChangeArrowheads="1"/>
          </p:cNvSpPr>
          <p:nvPr/>
        </p:nvSpPr>
        <p:spPr bwMode="auto">
          <a:xfrm>
            <a:off x="8072438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5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61" name="TextBox 89"/>
          <p:cNvSpPr txBox="1">
            <a:spLocks noChangeArrowheads="1"/>
          </p:cNvSpPr>
          <p:nvPr/>
        </p:nvSpPr>
        <p:spPr bwMode="auto">
          <a:xfrm>
            <a:off x="8429625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6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91" name="Прямая соединительная линия 90"/>
          <p:cNvCxnSpPr/>
          <p:nvPr/>
        </p:nvCxnSpPr>
        <p:spPr>
          <a:xfrm>
            <a:off x="6429375" y="464343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63" name="TextBox 91"/>
          <p:cNvSpPr txBox="1">
            <a:spLocks noChangeArrowheads="1"/>
          </p:cNvSpPr>
          <p:nvPr/>
        </p:nvSpPr>
        <p:spPr bwMode="auto">
          <a:xfrm>
            <a:off x="6143625" y="4429125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-3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 rot="5400000" flipH="1" flipV="1">
            <a:off x="5090319" y="2336006"/>
            <a:ext cx="2852738" cy="244792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 rot="5400000" flipH="1" flipV="1">
            <a:off x="4945063" y="2192337"/>
            <a:ext cx="2711450" cy="244792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 rot="5400000" flipH="1" flipV="1">
            <a:off x="5328444" y="2456656"/>
            <a:ext cx="2808288" cy="24479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3924300" y="3573463"/>
            <a:ext cx="2905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 err="1">
                <a:latin typeface="+mn-lt"/>
              </a:rPr>
              <a:t>x</a:t>
            </a:r>
            <a:endParaRPr lang="ru-RU" b="1" dirty="0">
              <a:latin typeface="+mn-lt"/>
            </a:endParaRPr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323850" y="1"/>
            <a:ext cx="4176713" cy="134076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b="1" dirty="0">
                <a:solidFill>
                  <a:srgbClr val="00B050"/>
                </a:solidFill>
              </a:rPr>
              <a:t> </a:t>
            </a:r>
            <a:r>
              <a:rPr lang="en-US" sz="3600" b="1" dirty="0">
                <a:solidFill>
                  <a:srgbClr val="00B050"/>
                </a:solidFill>
              </a:rPr>
              <a:t>y=-x</a:t>
            </a:r>
            <a:r>
              <a:rPr lang="en-US" sz="3600" b="1" dirty="0"/>
              <a:t>  </a:t>
            </a:r>
            <a:r>
              <a:rPr lang="en-US" sz="3600" b="1" dirty="0">
                <a:solidFill>
                  <a:srgbClr val="00B0F0"/>
                </a:solidFill>
              </a:rPr>
              <a:t>y=-x+</a:t>
            </a:r>
            <a:r>
              <a:rPr lang="ru-RU" sz="3600" b="1" dirty="0">
                <a:solidFill>
                  <a:srgbClr val="00B0F0"/>
                </a:solidFill>
              </a:rPr>
              <a:t>3</a:t>
            </a:r>
            <a:r>
              <a:rPr lang="en-US" sz="3600" b="1" dirty="0"/>
              <a:t>  </a:t>
            </a:r>
            <a:endParaRPr lang="ru-RU" sz="3600" b="1" dirty="0" smtClean="0"/>
          </a:p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y</a:t>
            </a:r>
            <a:r>
              <a:rPr lang="en-US" sz="3600" b="1" dirty="0">
                <a:solidFill>
                  <a:srgbClr val="FF0000"/>
                </a:solidFill>
              </a:rPr>
              <a:t>=-x-</a:t>
            </a:r>
            <a:r>
              <a:rPr lang="ru-RU" sz="36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4621211" y="191294"/>
            <a:ext cx="4170363" cy="114947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>
                <a:solidFill>
                  <a:srgbClr val="00B0F0"/>
                </a:solidFill>
              </a:rPr>
              <a:t>y=x+</a:t>
            </a:r>
            <a:r>
              <a:rPr lang="ru-RU" sz="3600" b="1" dirty="0">
                <a:solidFill>
                  <a:srgbClr val="00B0F0"/>
                </a:solidFill>
              </a:rPr>
              <a:t>1</a:t>
            </a:r>
            <a:r>
              <a:rPr lang="en-US" sz="3600" b="1" dirty="0"/>
              <a:t>  </a:t>
            </a:r>
            <a:r>
              <a:rPr lang="en-US" sz="3600" b="1" dirty="0">
                <a:solidFill>
                  <a:srgbClr val="FF0000"/>
                </a:solidFill>
              </a:rPr>
              <a:t>y=x-</a:t>
            </a:r>
            <a:r>
              <a:rPr lang="ru-RU" sz="3600" b="1" dirty="0">
                <a:solidFill>
                  <a:srgbClr val="FF0000"/>
                </a:solidFill>
              </a:rPr>
              <a:t>1</a:t>
            </a:r>
            <a:r>
              <a:rPr lang="ru-RU" sz="3600" b="1" dirty="0">
                <a:solidFill>
                  <a:srgbClr val="FFFF00"/>
                </a:solidFill>
              </a:rPr>
              <a:t>  </a:t>
            </a:r>
            <a:r>
              <a:rPr lang="en-US" sz="3600" b="1" dirty="0">
                <a:solidFill>
                  <a:srgbClr val="00B050"/>
                </a:solidFill>
              </a:rPr>
              <a:t>y=x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68045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3"/>
            <a:ext cx="842493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Составить уравнение 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линейной функции по следующим условиям: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2097"/>
            <a:ext cx="8640960" cy="4691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23" y="2231710"/>
            <a:ext cx="2952328" cy="223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551" y="2228944"/>
            <a:ext cx="2232249" cy="2239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1" y="2027074"/>
            <a:ext cx="2216273" cy="2416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83087"/>
            <a:ext cx="2592287" cy="2572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208" y="4217031"/>
            <a:ext cx="3034992" cy="2547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961" y="4383087"/>
            <a:ext cx="2846783" cy="2142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8067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28600" y="152400"/>
            <a:ext cx="0" cy="6400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>
            <a:off x="8915400" y="152400"/>
            <a:ext cx="0" cy="6400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 rot="5400000">
            <a:off x="4572000" y="2209800"/>
            <a:ext cx="0" cy="8686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rot="5400000">
            <a:off x="4572000" y="-4191000"/>
            <a:ext cx="0" cy="8686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899592" y="980728"/>
            <a:ext cx="6110808" cy="176247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3949"/>
              </a:avLst>
            </a:prstTxWarp>
          </a:bodyPr>
          <a:lstStyle/>
          <a:p>
            <a:r>
              <a:rPr lang="ru-RU" sz="36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подведем</a:t>
            </a:r>
          </a:p>
        </p:txBody>
      </p:sp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3779912" y="3429000"/>
            <a:ext cx="4824536" cy="1560513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0"/>
              </a:avLst>
            </a:prstTxWarp>
          </a:bodyPr>
          <a:lstStyle/>
          <a:p>
            <a:r>
              <a:rPr lang="ru-RU" sz="36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итог </a:t>
            </a:r>
          </a:p>
        </p:txBody>
      </p:sp>
      <p:pic>
        <p:nvPicPr>
          <p:cNvPr id="9218" name="Picture 2" descr="D:\Мои документы\рисунки\school25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21088"/>
            <a:ext cx="2896524" cy="22979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651627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83468"/>
            <a:ext cx="7056784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sz="32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Функция вида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у =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kx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+ b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называется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линейной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Графиком функции вида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у =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kx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+b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является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прямая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Для построения 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прямой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необходимы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только две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точки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так как через две точки проходит единственная прямая.</a:t>
            </a:r>
          </a:p>
        </p:txBody>
      </p:sp>
      <p:pic>
        <p:nvPicPr>
          <p:cNvPr id="7170" name="Picture 2" descr="D:\Мои документы\рисунки\school02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097164"/>
            <a:ext cx="3009056" cy="17608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58500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7544" y="5949280"/>
            <a:ext cx="8280920" cy="90872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Выводы записать в тетрадь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12967" cy="5256583"/>
          </a:xfrm>
        </p:spPr>
        <p:txBody>
          <a:bodyPr/>
          <a:lstStyle/>
          <a:p>
            <a:pPr marL="45720" lvl="0" indent="0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3200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Мы узнали:</a:t>
            </a:r>
            <a:br>
              <a:rPr lang="ru-RU" sz="3200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*Функция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вида </a:t>
            </a:r>
            <a:r>
              <a:rPr lang="ru-RU" sz="2800" dirty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у = </a:t>
            </a:r>
            <a:r>
              <a:rPr lang="en-US" sz="2800" dirty="0" err="1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kx</a:t>
            </a:r>
            <a:r>
              <a:rPr lang="en-US" sz="2800" dirty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+ b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называется </a:t>
            </a:r>
            <a:r>
              <a:rPr lang="ru-RU" sz="2800" dirty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линейной.</a:t>
            </a:r>
            <a:br>
              <a:rPr lang="ru-RU" sz="2800" dirty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dirty="0" smtClean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*</a:t>
            </a: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Графиком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функции вида </a:t>
            </a:r>
            <a:r>
              <a:rPr lang="ru-RU" sz="2800" dirty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у = </a:t>
            </a:r>
            <a:r>
              <a:rPr lang="en-US" sz="2800" dirty="0" err="1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kx</a:t>
            </a:r>
            <a:r>
              <a:rPr lang="en-US" sz="2800" dirty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+ b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является </a:t>
            </a: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прямая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b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*Для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построения </a:t>
            </a:r>
            <a:r>
              <a:rPr lang="ru-RU" sz="2800" dirty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прямой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необходимы </a:t>
            </a:r>
            <a:r>
              <a:rPr lang="ru-RU" sz="2800" dirty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только две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точки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, так как через две точки </a:t>
            </a: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проходит   единственная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прямая.</a:t>
            </a:r>
            <a:b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*Коэффициент 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k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показывает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возрастает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или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убывает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прямая.</a:t>
            </a:r>
            <a:b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*Коэффициент 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b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показывает, в какой точке прямая пересекает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ось </a:t>
            </a:r>
            <a:r>
              <a:rPr lang="en-US" sz="2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OY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*Условие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параллельности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двух прямых.</a:t>
            </a:r>
            <a:b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22472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323528" y="404664"/>
            <a:ext cx="8424936" cy="5713432"/>
          </a:xfrm>
          <a:prstGeom prst="rect">
            <a:avLst/>
          </a:prstGeom>
        </p:spPr>
      </p:pic>
      <p:pic>
        <p:nvPicPr>
          <p:cNvPr id="10242" name="Picture 2" descr="D:\Мои документы\рисунки\school25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39" y="214608"/>
            <a:ext cx="2241253" cy="2566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0671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41990" name="WordArt 6"/>
          <p:cNvSpPr>
            <a:spLocks noChangeArrowheads="1" noChangeShapeType="1" noTextEdit="1"/>
          </p:cNvSpPr>
          <p:nvPr/>
        </p:nvSpPr>
        <p:spPr bwMode="auto">
          <a:xfrm>
            <a:off x="539552" y="332656"/>
            <a:ext cx="8280920" cy="432048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009900"/>
                </a:solidFill>
                <a:latin typeface="Georgia"/>
              </a:rPr>
              <a:t>Желаю  успехов!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472" y="4190806"/>
            <a:ext cx="3240360" cy="2194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517349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4" y="620687"/>
            <a:ext cx="8424166" cy="1884387"/>
          </a:xfrm>
        </p:spPr>
        <p:txBody>
          <a:bodyPr>
            <a:noAutofit/>
          </a:bodyPr>
          <a:lstStyle/>
          <a:p>
            <a:pPr marL="0" indent="0" eaLnBrk="1" hangingPunct="1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Алгебра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это слово произошло от названия сочинения </a:t>
            </a:r>
            <a:r>
              <a:rPr lang="ru-RU" sz="2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Мухаммеда Аль-Хорезми 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«Аль-</a:t>
            </a:r>
            <a:r>
              <a:rPr lang="ru-RU" sz="2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джебр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 Аль-</a:t>
            </a:r>
            <a:r>
              <a:rPr lang="ru-RU" sz="2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мукабала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», в котором алгебра излагалась как самостоятельный предмет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40964" name="Picture 4" descr="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5075"/>
            <a:ext cx="619125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550025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CAQ3S90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3214688" cy="361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82232" y="0"/>
            <a:ext cx="4778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74320">
              <a:spcBef>
                <a:spcPct val="20000"/>
              </a:spcBef>
              <a:buClr>
                <a:srgbClr val="94C600"/>
              </a:buClr>
              <a:buSzPct val="76000"/>
            </a:pPr>
            <a:r>
              <a:rPr lang="ru-RU" sz="3200" dirty="0">
                <a:solidFill>
                  <a:srgbClr val="3E3D2D"/>
                </a:solidFill>
                <a:latin typeface="Arial" pitchFamily="34" charset="0"/>
                <a:cs typeface="Arial" pitchFamily="34" charset="0"/>
              </a:rPr>
              <a:t>Роберт Рекорд – это английский математик, который в 1556г. ввёл знак равенства и объяснил свой выбор тем, что ничто не может быть более равным, чем два параллельных отрезка. </a:t>
            </a:r>
          </a:p>
        </p:txBody>
      </p:sp>
    </p:spTree>
    <p:extLst>
      <p:ext uri="{BB962C8B-B14F-4D97-AF65-F5344CB8AC3E}">
        <p14:creationId xmlns="" xmlns:p14="http://schemas.microsoft.com/office/powerpoint/2010/main" val="403876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3968" y="404665"/>
            <a:ext cx="4536182" cy="561662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b="1" dirty="0" smtClean="0">
                <a:solidFill>
                  <a:schemeClr val="tx1"/>
                </a:solidFill>
              </a:rPr>
              <a:t>Готфрид Лейбниц</a:t>
            </a:r>
            <a:r>
              <a:rPr lang="ru-RU" sz="3600" dirty="0" smtClean="0">
                <a:solidFill>
                  <a:schemeClr val="tx1"/>
                </a:solidFill>
              </a:rPr>
              <a:t> – немецкий математик (1646 – 1716г.г.), который первым ввёл термин «абсцисса» - в 1695г., «ордината» - в 1684г., «координаты» - в 1692г.</a:t>
            </a:r>
            <a:r>
              <a:rPr lang="ru-RU" sz="4000" dirty="0" smtClean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2355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628800"/>
            <a:ext cx="3867150" cy="500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9619137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011291" y="332656"/>
            <a:ext cx="4861247" cy="597606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>
                <a:solidFill>
                  <a:schemeClr val="tx1"/>
                </a:solidFill>
              </a:rPr>
              <a:t>Рене Декарт</a:t>
            </a:r>
            <a:r>
              <a:rPr lang="ru-RU" dirty="0" smtClean="0">
                <a:solidFill>
                  <a:schemeClr val="tx1"/>
                </a:solidFill>
              </a:rPr>
              <a:t> – французский философ и математик (1596 – 1650г.г.), который первым ввёл понятие «функция» </a:t>
            </a:r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3687763" cy="426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05404113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57188" y="142875"/>
            <a:ext cx="8501062" cy="6924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Использованная литература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Calibri" pitchFamily="34" charset="0"/>
            </a:endParaRPr>
          </a:p>
          <a:p>
            <a:pPr algn="ctr" eaLnBrk="1" hangingPunct="1"/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 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Calibri" pitchFamily="34" charset="0"/>
            </a:endParaRPr>
          </a:p>
          <a:p>
            <a:pPr eaLnBrk="1" hangingPunct="1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1.МордковичА.Г. и др. </a:t>
            </a:r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Алгебра: учебник для 7 класса общеобразовательных учреждений – М.: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Просвещение,2010.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Calibri" pitchFamily="34" charset="0"/>
            </a:endParaRPr>
          </a:p>
          <a:p>
            <a:pPr eaLnBrk="1" hangingPunct="1"/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2.Звавич Л.И. и др. Дидактические материалы по алгебре для 7 класса - М.: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Просвещение,2010.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Calibri" pitchFamily="34" charset="0"/>
            </a:endParaRPr>
          </a:p>
          <a:p>
            <a:pPr eaLnBrk="1" hangingPunct="1"/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3.Алгебра 7 класс, под редакцией Макарычев Ю.Н. и др., Просвещение, 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2010 г.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Calibri" pitchFamily="34" charset="0"/>
            </a:endParaRPr>
          </a:p>
          <a:p>
            <a:pPr eaLnBrk="1" hangingPunct="1"/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 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4.Интернетресурсы: </a:t>
            </a:r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Berlin Sans FB" pitchFamily="34" charset="0"/>
              </a:rPr>
              <a:t>www.symbolsbook.ru/Article.aspx</a:t>
            </a:r>
            <a:r>
              <a:rPr lang="en-US" sz="3200" dirty="0">
                <a:solidFill>
                  <a:schemeClr val="bg2">
                    <a:lumMod val="50000"/>
                  </a:schemeClr>
                </a:solidFill>
                <a:latin typeface="Berlin Sans FB" pitchFamily="34" charset="0"/>
              </a:rPr>
              <a:t>%...id%3D222</a:t>
            </a:r>
          </a:p>
          <a:p>
            <a:pPr eaLnBrk="1" hangingPunct="1"/>
            <a:endParaRPr lang="ru-RU" sz="3200" dirty="0">
              <a:solidFill>
                <a:schemeClr val="bg2">
                  <a:lumMod val="50000"/>
                </a:schemeClr>
              </a:solidFill>
              <a:latin typeface="Calibri" pitchFamily="34" charset="0"/>
            </a:endParaRPr>
          </a:p>
          <a:p>
            <a:pPr eaLnBrk="1" hangingPunct="1"/>
            <a:r>
              <a:rPr lang="ru-RU" sz="3200" dirty="0">
                <a:solidFill>
                  <a:schemeClr val="bg1"/>
                </a:solidFill>
                <a:latin typeface="Calibri" pitchFamily="34" charset="0"/>
              </a:rPr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566902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568952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latin typeface="+mn-lt"/>
                <a:cs typeface="+mn-cs"/>
              </a:rPr>
              <a:t>Найти уравнения линейных функций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1995230"/>
            <a:ext cx="8712968" cy="467413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   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y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=-x+0,2; </a:t>
            </a: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 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              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y=</a:t>
            </a: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1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2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,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4x-5,7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; 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   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y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=-</a:t>
            </a: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9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x-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1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8; 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               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y=</a:t>
            </a: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5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,04x; 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 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 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  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y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=-</a:t>
            </a: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5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,04x; </a:t>
            </a: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 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              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y=1</a:t>
            </a: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26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,35+</a:t>
            </a: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8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,75x; </a:t>
            </a: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 </a:t>
            </a:r>
            <a:endParaRPr lang="ru-RU" sz="3200" b="1" dirty="0" smtClean="0">
              <a:ln w="18415" cmpd="sng">
                <a:solidFill>
                  <a:srgbClr val="FFFFFF"/>
                </a:solidFill>
                <a:prstDash val="solid"/>
              </a:ln>
            </a:endParaRP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   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y=x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-0,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2;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                  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y=x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:8;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 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  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y=0,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00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5x;</a:t>
            </a: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 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               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y=13</a:t>
            </a: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3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,13</a:t>
            </a: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3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13</a:t>
            </a: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3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x;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y=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3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-</a:t>
            </a: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1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0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, 01x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; 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          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y=2</a:t>
            </a: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: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x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;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 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  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y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=-0,</a:t>
            </a: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004</a:t>
            </a:r>
            <a:r>
              <a:rPr lang="en-US" sz="3200" b="1" dirty="0">
                <a:ln w="18415" cmpd="sng">
                  <a:solidFill>
                    <a:srgbClr val="FFFFFF"/>
                  </a:solidFill>
                  <a:prstDash val="solid"/>
                </a:ln>
              </a:rPr>
              <a:t>9; 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              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y=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х:6</a:t>
            </a:r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2</a:t>
            </a: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.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6597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24744"/>
            <a:ext cx="6984776" cy="442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274320">
              <a:spcBef>
                <a:spcPct val="20000"/>
              </a:spcBef>
              <a:buClr>
                <a:srgbClr val="94C600"/>
              </a:buClr>
              <a:buSzPct val="76000"/>
            </a:pPr>
            <a:r>
              <a:rPr lang="en-US" sz="3200" b="1" dirty="0">
                <a:solidFill>
                  <a:srgbClr val="3E3D2D"/>
                </a:solidFill>
              </a:rPr>
              <a:t>y</a:t>
            </a:r>
            <a:r>
              <a:rPr lang="ru-RU" sz="3200" b="1" dirty="0">
                <a:solidFill>
                  <a:srgbClr val="3E3D2D"/>
                </a:solidFill>
              </a:rPr>
              <a:t> = </a:t>
            </a:r>
            <a:r>
              <a:rPr lang="en-US" sz="3200" b="1" dirty="0" err="1">
                <a:solidFill>
                  <a:srgbClr val="3E3D2D"/>
                </a:solidFill>
              </a:rPr>
              <a:t>kx</a:t>
            </a:r>
            <a:r>
              <a:rPr lang="ru-RU" sz="3200" b="1" dirty="0">
                <a:solidFill>
                  <a:srgbClr val="3E3D2D"/>
                </a:solidFill>
              </a:rPr>
              <a:t> + </a:t>
            </a:r>
            <a:r>
              <a:rPr lang="en-US" sz="3200" b="1" dirty="0" smtClean="0">
                <a:solidFill>
                  <a:srgbClr val="3E3D2D"/>
                </a:solidFill>
              </a:rPr>
              <a:t>b</a:t>
            </a:r>
            <a:r>
              <a:rPr lang="ru-RU" sz="3200" b="1" dirty="0" smtClean="0">
                <a:solidFill>
                  <a:srgbClr val="3E3D2D"/>
                </a:solidFill>
              </a:rPr>
              <a:t> </a:t>
            </a:r>
            <a:r>
              <a:rPr lang="ru-RU" sz="3200" b="1" dirty="0">
                <a:solidFill>
                  <a:srgbClr val="3E3D2D"/>
                </a:solidFill>
              </a:rPr>
              <a:t>– линейная функция</a:t>
            </a:r>
          </a:p>
          <a:p>
            <a:pPr marL="342900" indent="-274320">
              <a:spcBef>
                <a:spcPct val="20000"/>
              </a:spcBef>
              <a:buClr>
                <a:srgbClr val="94C600"/>
              </a:buClr>
              <a:buSzPct val="76000"/>
            </a:pPr>
            <a:r>
              <a:rPr lang="ru-RU" sz="3200" b="1" dirty="0">
                <a:solidFill>
                  <a:srgbClr val="3E3D2D"/>
                </a:solidFill>
              </a:rPr>
              <a:t>      х – аргумент (независимая переменная)</a:t>
            </a:r>
          </a:p>
          <a:p>
            <a:pPr marL="342900" indent="-274320">
              <a:spcBef>
                <a:spcPct val="20000"/>
              </a:spcBef>
              <a:buClr>
                <a:srgbClr val="94C600"/>
              </a:buClr>
              <a:buSzPct val="76000"/>
            </a:pPr>
            <a:r>
              <a:rPr lang="ru-RU" sz="3200" b="1" dirty="0">
                <a:solidFill>
                  <a:srgbClr val="3E3D2D"/>
                </a:solidFill>
              </a:rPr>
              <a:t>      у – функция (зависимая переменная)</a:t>
            </a:r>
          </a:p>
          <a:p>
            <a:pPr marL="342900" indent="-274320">
              <a:spcBef>
                <a:spcPct val="20000"/>
              </a:spcBef>
              <a:buClr>
                <a:srgbClr val="94C600"/>
              </a:buClr>
              <a:buSzPct val="76000"/>
            </a:pPr>
            <a:r>
              <a:rPr lang="ru-RU" sz="3200" b="1" dirty="0">
                <a:solidFill>
                  <a:srgbClr val="3E3D2D"/>
                </a:solidFill>
              </a:rPr>
              <a:t>      </a:t>
            </a:r>
            <a:r>
              <a:rPr lang="en-US" sz="3200" b="1" dirty="0">
                <a:solidFill>
                  <a:srgbClr val="3E3D2D"/>
                </a:solidFill>
              </a:rPr>
              <a:t>k</a:t>
            </a:r>
            <a:r>
              <a:rPr lang="ru-RU" sz="3200" b="1" dirty="0">
                <a:solidFill>
                  <a:srgbClr val="3E3D2D"/>
                </a:solidFill>
              </a:rPr>
              <a:t>, </a:t>
            </a:r>
            <a:r>
              <a:rPr lang="en-US" sz="3200" b="1" dirty="0" smtClean="0">
                <a:solidFill>
                  <a:srgbClr val="3E3D2D"/>
                </a:solidFill>
              </a:rPr>
              <a:t>b</a:t>
            </a:r>
            <a:r>
              <a:rPr lang="ru-RU" sz="3200" b="1" dirty="0" smtClean="0">
                <a:solidFill>
                  <a:srgbClr val="3E3D2D"/>
                </a:solidFill>
              </a:rPr>
              <a:t> </a:t>
            </a:r>
            <a:r>
              <a:rPr lang="ru-RU" sz="3200" b="1" dirty="0">
                <a:solidFill>
                  <a:srgbClr val="3E3D2D"/>
                </a:solidFill>
              </a:rPr>
              <a:t>– числа (коэффициенты)</a:t>
            </a:r>
          </a:p>
          <a:p>
            <a:pPr marL="342900" indent="-274320">
              <a:spcBef>
                <a:spcPct val="20000"/>
              </a:spcBef>
              <a:buClr>
                <a:srgbClr val="94C600"/>
              </a:buClr>
              <a:buSzPct val="76000"/>
            </a:pPr>
            <a:r>
              <a:rPr lang="ru-RU" sz="3200" b="1" dirty="0">
                <a:solidFill>
                  <a:srgbClr val="3E3D2D"/>
                </a:solidFill>
              </a:rPr>
              <a:t>      к ≠</a:t>
            </a:r>
            <a:r>
              <a:rPr lang="en-US" sz="3200" b="1" dirty="0">
                <a:solidFill>
                  <a:srgbClr val="3E3D2D"/>
                </a:solidFill>
              </a:rPr>
              <a:t> </a:t>
            </a:r>
            <a:r>
              <a:rPr lang="ru-RU" sz="3200" b="1" dirty="0">
                <a:solidFill>
                  <a:srgbClr val="3E3D2D"/>
                </a:solidFill>
              </a:rPr>
              <a:t>0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20660"/>
            <a:ext cx="3024336" cy="2199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6083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84" y="404664"/>
            <a:ext cx="8421736" cy="2751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41962911"/>
              </p:ext>
            </p:extLst>
          </p:nvPr>
        </p:nvGraphicFramePr>
        <p:xfrm>
          <a:off x="3779912" y="3213126"/>
          <a:ext cx="3882008" cy="1174656"/>
        </p:xfrm>
        <a:graphic>
          <a:graphicData uri="http://schemas.openxmlformats.org/drawingml/2006/table">
            <a:tbl>
              <a:tblPr/>
              <a:tblGrid>
                <a:gridCol w="970502"/>
                <a:gridCol w="1117730"/>
                <a:gridCol w="823274"/>
                <a:gridCol w="970502"/>
              </a:tblGrid>
              <a:tr h="1440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Х</a:t>
                      </a:r>
                      <a:r>
                        <a:rPr kumimoji="0" lang="ru-RU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Х</a:t>
                      </a:r>
                      <a:r>
                        <a:rPr kumimoji="0" lang="ru-RU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Х</a:t>
                      </a:r>
                      <a:r>
                        <a:rPr kumimoji="0" lang="ru-RU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55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У</a:t>
                      </a:r>
                      <a:r>
                        <a:rPr kumimoji="0" lang="ru-RU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У</a:t>
                      </a:r>
                      <a:r>
                        <a:rPr kumimoji="0" lang="ru-RU" sz="2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У</a:t>
                      </a:r>
                      <a:r>
                        <a:rPr kumimoji="0" lang="ru-RU" sz="2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28" y="4818405"/>
            <a:ext cx="5040560" cy="1048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 descr="D:\Мои документы\рисунки\Новая папка\040209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224" y="4803517"/>
            <a:ext cx="3293264" cy="17968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5796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458200" cy="1371600"/>
          </a:xfrm>
        </p:spPr>
        <p:txBody>
          <a:bodyPr>
            <a:noAutofit/>
          </a:bodyPr>
          <a:lstStyle/>
          <a:p>
            <a:pPr marL="0" indent="0" algn="l" eaLnBrk="1" hangingPunct="1">
              <a:buNone/>
            </a:pPr>
            <a:r>
              <a:rPr lang="ru-RU" sz="2800" b="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800" b="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 = - 2х + 3 – линейная функция.</a:t>
            </a:r>
            <a:br>
              <a:rPr lang="ru-RU" sz="2800" b="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Графиком линейной функции является прямая,</a:t>
            </a:r>
            <a:br>
              <a:rPr lang="ru-RU" sz="2800" b="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для построения прямой нужно иметь две точки</a:t>
            </a:r>
            <a:br>
              <a:rPr lang="ru-RU" sz="2800" b="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0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26356"/>
            <a:ext cx="5004048" cy="5531644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sz="1600" b="1" dirty="0" smtClean="0"/>
              <a:t>х</a:t>
            </a:r>
            <a:r>
              <a:rPr lang="ru-RU" sz="1600" dirty="0" smtClean="0"/>
              <a:t> </a:t>
            </a:r>
            <a:r>
              <a:rPr lang="ru-RU" sz="1800" dirty="0" smtClean="0"/>
              <a:t>– независимая переменная, поэтому её значения </a:t>
            </a:r>
            <a:r>
              <a:rPr lang="ru-RU" sz="1800" b="1" dirty="0" smtClean="0"/>
              <a:t>выберем сами</a:t>
            </a:r>
            <a:r>
              <a:rPr lang="ru-RU" sz="1800" dirty="0" smtClean="0"/>
              <a:t>;</a:t>
            </a:r>
          </a:p>
          <a:p>
            <a:pPr eaLnBrk="1" hangingPunct="1">
              <a:buFontTx/>
              <a:buNone/>
            </a:pPr>
            <a:r>
              <a:rPr lang="ru-RU" sz="1800" b="1" dirty="0" smtClean="0"/>
              <a:t>У</a:t>
            </a:r>
            <a:r>
              <a:rPr lang="ru-RU" sz="1800" dirty="0" smtClean="0"/>
              <a:t> – зависимая переменная, её значение </a:t>
            </a:r>
            <a:r>
              <a:rPr lang="ru-RU" sz="1800" b="1" dirty="0" smtClean="0"/>
              <a:t>получится</a:t>
            </a:r>
            <a:r>
              <a:rPr lang="ru-RU" sz="1800" dirty="0" smtClean="0"/>
              <a:t> в результате подстановки выбранного значения  </a:t>
            </a:r>
            <a:r>
              <a:rPr lang="ru-RU" sz="1800" b="1" dirty="0" smtClean="0"/>
              <a:t>х </a:t>
            </a:r>
            <a:r>
              <a:rPr lang="ru-RU" sz="1800" dirty="0" smtClean="0"/>
              <a:t> в функцию. </a:t>
            </a:r>
          </a:p>
          <a:p>
            <a:pPr eaLnBrk="1" hangingPunct="1">
              <a:buFontTx/>
              <a:buNone/>
            </a:pPr>
            <a:r>
              <a:rPr lang="ru-RU" sz="1800" b="1" dirty="0" smtClean="0"/>
              <a:t>Результаты запишем в таблицу:</a:t>
            </a:r>
          </a:p>
        </p:txBody>
      </p:sp>
      <p:graphicFrame>
        <p:nvGraphicFramePr>
          <p:cNvPr id="23750" name="Group 198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="" xmlns:p14="http://schemas.microsoft.com/office/powerpoint/2010/main" val="4041974461"/>
              </p:ext>
            </p:extLst>
          </p:nvPr>
        </p:nvGraphicFramePr>
        <p:xfrm>
          <a:off x="5059878" y="1630360"/>
          <a:ext cx="3962400" cy="4664079"/>
        </p:xfrm>
        <a:graphic>
          <a:graphicData uri="http://schemas.openxmlformats.org/drawingml/2006/table">
            <a:tbl>
              <a:tblPr/>
              <a:tblGrid>
                <a:gridCol w="395288"/>
                <a:gridCol w="396875"/>
                <a:gridCol w="396875"/>
                <a:gridCol w="396875"/>
                <a:gridCol w="395287"/>
                <a:gridCol w="395288"/>
                <a:gridCol w="396875"/>
                <a:gridCol w="396875"/>
                <a:gridCol w="396875"/>
                <a:gridCol w="395287"/>
              </a:tblGrid>
              <a:tr h="5182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709" name="Group 157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="" xmlns:p14="http://schemas.microsoft.com/office/powerpoint/2010/main" val="3857675648"/>
              </p:ext>
            </p:extLst>
          </p:nvPr>
        </p:nvGraphicFramePr>
        <p:xfrm>
          <a:off x="777875" y="3284984"/>
          <a:ext cx="1851819" cy="1036320"/>
        </p:xfrm>
        <a:graphic>
          <a:graphicData uri="http://schemas.openxmlformats.org/drawingml/2006/table">
            <a:tbl>
              <a:tblPr/>
              <a:tblGrid>
                <a:gridCol w="617273"/>
                <a:gridCol w="617273"/>
                <a:gridCol w="617273"/>
              </a:tblGrid>
              <a:tr h="4530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30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03" name="Text Box 161"/>
          <p:cNvSpPr txBox="1">
            <a:spLocks noChangeArrowheads="1"/>
          </p:cNvSpPr>
          <p:nvPr/>
        </p:nvSpPr>
        <p:spPr bwMode="auto">
          <a:xfrm>
            <a:off x="685800" y="37338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715" name="Text Box 163"/>
          <p:cNvSpPr txBox="1">
            <a:spLocks noChangeArrowheads="1"/>
          </p:cNvSpPr>
          <p:nvPr/>
        </p:nvSpPr>
        <p:spPr bwMode="auto">
          <a:xfrm>
            <a:off x="1524000" y="31242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</a:rPr>
              <a:t>0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3716" name="Text Box 164"/>
          <p:cNvSpPr txBox="1">
            <a:spLocks noChangeArrowheads="1"/>
          </p:cNvSpPr>
          <p:nvPr/>
        </p:nvSpPr>
        <p:spPr bwMode="auto">
          <a:xfrm>
            <a:off x="2057400" y="31242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33399"/>
                </a:solidFill>
              </a:rPr>
              <a:t>2</a:t>
            </a:r>
            <a:endParaRPr lang="ru-RU" sz="2800" b="1" dirty="0">
              <a:solidFill>
                <a:srgbClr val="333399"/>
              </a:solidFill>
            </a:endParaRPr>
          </a:p>
        </p:txBody>
      </p:sp>
      <p:sp>
        <p:nvSpPr>
          <p:cNvPr id="23717" name="Text Box 165"/>
          <p:cNvSpPr txBox="1">
            <a:spLocks noChangeArrowheads="1"/>
          </p:cNvSpPr>
          <p:nvPr/>
        </p:nvSpPr>
        <p:spPr bwMode="auto">
          <a:xfrm>
            <a:off x="304800" y="4191000"/>
            <a:ext cx="3440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FF0000"/>
                </a:solidFill>
              </a:rPr>
              <a:t>Если х = 0, </a:t>
            </a:r>
            <a:r>
              <a:rPr lang="ru-RU" dirty="0" smtClean="0">
                <a:solidFill>
                  <a:srgbClr val="FF0000"/>
                </a:solidFill>
              </a:rPr>
              <a:t>то </a:t>
            </a:r>
            <a:r>
              <a:rPr lang="ru-RU" dirty="0">
                <a:solidFill>
                  <a:srgbClr val="FF0000"/>
                </a:solidFill>
              </a:rPr>
              <a:t>у = - 2</a:t>
            </a:r>
            <a:r>
              <a:rPr lang="en-US" b="1" dirty="0">
                <a:solidFill>
                  <a:srgbClr val="FF0000"/>
                </a:solidFill>
              </a:rPr>
              <a:t>·</a:t>
            </a:r>
            <a:r>
              <a:rPr lang="ru-RU" dirty="0">
                <a:solidFill>
                  <a:srgbClr val="FF0000"/>
                </a:solidFill>
              </a:rPr>
              <a:t>0 + 3 =</a:t>
            </a:r>
            <a:r>
              <a:rPr lang="ru-RU" dirty="0">
                <a:solidFill>
                  <a:srgbClr val="000000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</a:rPr>
              <a:t>3</a:t>
            </a:r>
            <a:r>
              <a:rPr lang="ru-RU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23718" name="Text Box 166"/>
          <p:cNvSpPr txBox="1">
            <a:spLocks noChangeArrowheads="1"/>
          </p:cNvSpPr>
          <p:nvPr/>
        </p:nvSpPr>
        <p:spPr bwMode="auto">
          <a:xfrm>
            <a:off x="1524000" y="36576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</a:rPr>
              <a:t>3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3719" name="Text Box 167"/>
          <p:cNvSpPr txBox="1">
            <a:spLocks noChangeArrowheads="1"/>
          </p:cNvSpPr>
          <p:nvPr/>
        </p:nvSpPr>
        <p:spPr bwMode="auto">
          <a:xfrm>
            <a:off x="304800" y="4572000"/>
            <a:ext cx="3965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333399"/>
                </a:solidFill>
              </a:rPr>
              <a:t>Если х=2, то у = -2</a:t>
            </a:r>
            <a:r>
              <a:rPr lang="en-US" b="1">
                <a:solidFill>
                  <a:srgbClr val="333399"/>
                </a:solidFill>
              </a:rPr>
              <a:t>·</a:t>
            </a:r>
            <a:r>
              <a:rPr lang="ru-RU">
                <a:solidFill>
                  <a:srgbClr val="333399"/>
                </a:solidFill>
              </a:rPr>
              <a:t>2+3 = - 4+3= </a:t>
            </a:r>
            <a:r>
              <a:rPr lang="ru-RU" sz="2800" b="1">
                <a:solidFill>
                  <a:srgbClr val="333399"/>
                </a:solidFill>
              </a:rPr>
              <a:t>-1</a:t>
            </a:r>
            <a:r>
              <a:rPr lang="ru-RU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23720" name="Text Box 168"/>
          <p:cNvSpPr txBox="1">
            <a:spLocks noChangeArrowheads="1"/>
          </p:cNvSpPr>
          <p:nvPr/>
        </p:nvSpPr>
        <p:spPr bwMode="auto">
          <a:xfrm>
            <a:off x="1981200" y="3657600"/>
            <a:ext cx="6000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33399"/>
                </a:solidFill>
              </a:rPr>
              <a:t>- 1</a:t>
            </a:r>
            <a:endParaRPr lang="ru-RU" sz="2800" b="1" dirty="0">
              <a:solidFill>
                <a:srgbClr val="333399"/>
              </a:solidFill>
            </a:endParaRPr>
          </a:p>
        </p:txBody>
      </p:sp>
      <p:sp>
        <p:nvSpPr>
          <p:cNvPr id="23721" name="Text Box 169"/>
          <p:cNvSpPr txBox="1">
            <a:spLocks noChangeArrowheads="1"/>
          </p:cNvSpPr>
          <p:nvPr/>
        </p:nvSpPr>
        <p:spPr bwMode="auto">
          <a:xfrm>
            <a:off x="179512" y="5091112"/>
            <a:ext cx="388843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Точки </a:t>
            </a:r>
            <a:r>
              <a:rPr lang="ru-RU" sz="2800" b="1" dirty="0">
                <a:solidFill>
                  <a:srgbClr val="FF0000"/>
                </a:solidFill>
              </a:rPr>
              <a:t>(0;3)</a:t>
            </a:r>
            <a:r>
              <a:rPr lang="ru-RU" dirty="0">
                <a:solidFill>
                  <a:srgbClr val="000000"/>
                </a:solidFill>
              </a:rPr>
              <a:t> и </a:t>
            </a:r>
            <a:r>
              <a:rPr lang="ru-RU" sz="2800" b="1" dirty="0">
                <a:solidFill>
                  <a:srgbClr val="333399"/>
                </a:solidFill>
              </a:rPr>
              <a:t>(2; -1)</a:t>
            </a:r>
            <a:r>
              <a:rPr lang="ru-RU" dirty="0">
                <a:solidFill>
                  <a:srgbClr val="000000"/>
                </a:solidFill>
              </a:rPr>
              <a:t> отметим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на координатной плоскости и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проведем через них прямую.</a:t>
            </a:r>
          </a:p>
        </p:txBody>
      </p:sp>
      <p:sp>
        <p:nvSpPr>
          <p:cNvPr id="23722" name="Line 170"/>
          <p:cNvSpPr>
            <a:spLocks noChangeShapeType="1"/>
          </p:cNvSpPr>
          <p:nvPr/>
        </p:nvSpPr>
        <p:spPr bwMode="auto">
          <a:xfrm>
            <a:off x="4648200" y="4191000"/>
            <a:ext cx="434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723" name="Text Box 171"/>
          <p:cNvSpPr txBox="1">
            <a:spLocks noChangeArrowheads="1"/>
          </p:cNvSpPr>
          <p:nvPr/>
        </p:nvSpPr>
        <p:spPr bwMode="auto">
          <a:xfrm>
            <a:off x="8686800" y="4191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х</a:t>
            </a:r>
          </a:p>
        </p:txBody>
      </p:sp>
      <p:sp>
        <p:nvSpPr>
          <p:cNvPr id="23724" name="Line 172"/>
          <p:cNvSpPr>
            <a:spLocks noChangeShapeType="1"/>
          </p:cNvSpPr>
          <p:nvPr/>
        </p:nvSpPr>
        <p:spPr bwMode="auto">
          <a:xfrm flipV="1">
            <a:off x="6705600" y="1219200"/>
            <a:ext cx="0" cy="502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726" name="Text Box 174"/>
          <p:cNvSpPr txBox="1">
            <a:spLocks noChangeArrowheads="1"/>
          </p:cNvSpPr>
          <p:nvPr/>
        </p:nvSpPr>
        <p:spPr bwMode="auto">
          <a:xfrm>
            <a:off x="6705600" y="1143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у</a:t>
            </a:r>
          </a:p>
        </p:txBody>
      </p:sp>
      <p:sp>
        <p:nvSpPr>
          <p:cNvPr id="23727" name="Text Box 175"/>
          <p:cNvSpPr txBox="1">
            <a:spLocks noChangeArrowheads="1"/>
          </p:cNvSpPr>
          <p:nvPr/>
        </p:nvSpPr>
        <p:spPr bwMode="auto">
          <a:xfrm>
            <a:off x="6400800" y="4191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3728" name="Text Box 176"/>
          <p:cNvSpPr txBox="1">
            <a:spLocks noChangeArrowheads="1"/>
          </p:cNvSpPr>
          <p:nvPr/>
        </p:nvSpPr>
        <p:spPr bwMode="auto">
          <a:xfrm>
            <a:off x="6934200" y="4191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23729" name="Text Box 177"/>
          <p:cNvSpPr txBox="1">
            <a:spLocks noChangeArrowheads="1"/>
          </p:cNvSpPr>
          <p:nvPr/>
        </p:nvSpPr>
        <p:spPr bwMode="auto">
          <a:xfrm>
            <a:off x="6705600" y="35052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23730" name="Oval 178"/>
          <p:cNvSpPr>
            <a:spLocks noChangeArrowheads="1"/>
          </p:cNvSpPr>
          <p:nvPr/>
        </p:nvSpPr>
        <p:spPr bwMode="auto">
          <a:xfrm>
            <a:off x="6629400" y="25527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23731" name="Oval 179"/>
          <p:cNvSpPr>
            <a:spLocks noChangeArrowheads="1"/>
          </p:cNvSpPr>
          <p:nvPr/>
        </p:nvSpPr>
        <p:spPr bwMode="auto">
          <a:xfrm>
            <a:off x="7416800" y="4635500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23735" name="Line 183"/>
          <p:cNvSpPr>
            <a:spLocks noChangeShapeType="1"/>
          </p:cNvSpPr>
          <p:nvPr/>
        </p:nvSpPr>
        <p:spPr bwMode="auto">
          <a:xfrm>
            <a:off x="6413500" y="1828800"/>
            <a:ext cx="1600200" cy="4267200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736" name="Text Box 184"/>
          <p:cNvSpPr txBox="1">
            <a:spLocks noChangeArrowheads="1"/>
          </p:cNvSpPr>
          <p:nvPr/>
        </p:nvSpPr>
        <p:spPr bwMode="auto">
          <a:xfrm>
            <a:off x="5334000" y="2133600"/>
            <a:ext cx="1177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У= - 2х+3</a:t>
            </a:r>
          </a:p>
        </p:txBody>
      </p:sp>
      <p:sp>
        <p:nvSpPr>
          <p:cNvPr id="23737" name="Text Box 185"/>
          <p:cNvSpPr txBox="1">
            <a:spLocks noChangeArrowheads="1"/>
          </p:cNvSpPr>
          <p:nvPr/>
        </p:nvSpPr>
        <p:spPr bwMode="auto">
          <a:xfrm>
            <a:off x="6781800" y="24384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23738" name="Text Box 186"/>
          <p:cNvSpPr txBox="1">
            <a:spLocks noChangeArrowheads="1"/>
          </p:cNvSpPr>
          <p:nvPr/>
        </p:nvSpPr>
        <p:spPr bwMode="auto">
          <a:xfrm>
            <a:off x="7315200" y="419100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23739" name="Text Box 187"/>
          <p:cNvSpPr txBox="1">
            <a:spLocks noChangeArrowheads="1"/>
          </p:cNvSpPr>
          <p:nvPr/>
        </p:nvSpPr>
        <p:spPr bwMode="auto">
          <a:xfrm>
            <a:off x="6705600" y="4572000"/>
            <a:ext cx="450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000000"/>
                </a:solidFill>
              </a:rPr>
              <a:t>- 1</a:t>
            </a:r>
          </a:p>
        </p:txBody>
      </p:sp>
      <p:sp>
        <p:nvSpPr>
          <p:cNvPr id="23744" name="Text Box 192"/>
          <p:cNvSpPr txBox="1">
            <a:spLocks noChangeArrowheads="1"/>
          </p:cNvSpPr>
          <p:nvPr/>
        </p:nvSpPr>
        <p:spPr bwMode="auto">
          <a:xfrm>
            <a:off x="3151188" y="3505200"/>
            <a:ext cx="13668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009900"/>
                </a:solidFill>
              </a:rPr>
              <a:t>выбираем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b="1">
                <a:solidFill>
                  <a:srgbClr val="009900"/>
                </a:solidFill>
              </a:rPr>
              <a:t>сами</a:t>
            </a:r>
          </a:p>
        </p:txBody>
      </p:sp>
      <p:sp>
        <p:nvSpPr>
          <p:cNvPr id="23746" name="Line 194"/>
          <p:cNvSpPr>
            <a:spLocks noChangeShapeType="1"/>
          </p:cNvSpPr>
          <p:nvPr/>
        </p:nvSpPr>
        <p:spPr bwMode="auto">
          <a:xfrm flipH="1" flipV="1">
            <a:off x="1828800" y="3505200"/>
            <a:ext cx="1600200" cy="381000"/>
          </a:xfrm>
          <a:prstGeom prst="line">
            <a:avLst/>
          </a:prstGeom>
          <a:noFill/>
          <a:ln w="28575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747" name="Line 195"/>
          <p:cNvSpPr>
            <a:spLocks noChangeShapeType="1"/>
          </p:cNvSpPr>
          <p:nvPr/>
        </p:nvSpPr>
        <p:spPr bwMode="auto">
          <a:xfrm flipH="1" flipV="1">
            <a:off x="2362200" y="3352800"/>
            <a:ext cx="1066800" cy="533400"/>
          </a:xfrm>
          <a:prstGeom prst="line">
            <a:avLst/>
          </a:prstGeom>
          <a:noFill/>
          <a:ln w="28575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14312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3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3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3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3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500"/>
                                        <p:tgtEl>
                                          <p:spTgt spid="237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500"/>
                                        <p:tgtEl>
                                          <p:spTgt spid="237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500"/>
                                        <p:tgtEl>
                                          <p:spTgt spid="237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3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3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500"/>
                                        <p:tgtEl>
                                          <p:spTgt spid="237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500"/>
                                        <p:tgtEl>
                                          <p:spTgt spid="237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500"/>
                                        <p:tgtEl>
                                          <p:spTgt spid="237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3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23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000"/>
                                        <p:tgtEl>
                                          <p:spTgt spid="23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3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3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2000"/>
                                        <p:tgtEl>
                                          <p:spTgt spid="23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3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37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37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2000"/>
                                        <p:tgtEl>
                                          <p:spTgt spid="2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7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7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7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7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7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7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7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7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1000"/>
                                        <p:tgtEl>
                                          <p:spTgt spid="23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1000"/>
                                        <p:tgtEl>
                                          <p:spTgt spid="23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7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7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7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7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7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7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7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7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 nodeType="clickPar">
                      <p:stCondLst>
                        <p:cond delay="indefinite"/>
                      </p:stCondLst>
                      <p:childTnLst>
                        <p:par>
                          <p:cTn id="1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6" dur="5000"/>
                                        <p:tgtEl>
                                          <p:spTgt spid="23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23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15" grpId="0"/>
      <p:bldP spid="23717" grpId="0"/>
      <p:bldP spid="23718" grpId="0"/>
      <p:bldP spid="23719" grpId="0"/>
      <p:bldP spid="23720" grpId="0"/>
      <p:bldP spid="23721" grpId="0"/>
      <p:bldP spid="23722" grpId="0" animBg="1"/>
      <p:bldP spid="23723" grpId="0"/>
      <p:bldP spid="23724" grpId="0" animBg="1"/>
      <p:bldP spid="23726" grpId="0"/>
      <p:bldP spid="23730" grpId="0" animBg="1"/>
      <p:bldP spid="23731" grpId="0" animBg="1"/>
      <p:bldP spid="23735" grpId="0" animBg="1"/>
      <p:bldP spid="23736" grpId="0"/>
      <p:bldP spid="23737" grpId="0"/>
      <p:bldP spid="23738" grpId="0"/>
      <p:bldP spid="23739" grpId="0"/>
      <p:bldP spid="23744" grpId="0"/>
      <p:bldP spid="23746" grpId="0" animBg="1"/>
      <p:bldP spid="237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3"/>
          <p:cNvSpPr>
            <a:spLocks noChangeShapeType="1"/>
          </p:cNvSpPr>
          <p:nvPr/>
        </p:nvSpPr>
        <p:spPr bwMode="auto">
          <a:xfrm>
            <a:off x="228600" y="152400"/>
            <a:ext cx="0" cy="6400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6147" name="Line 4"/>
          <p:cNvSpPr>
            <a:spLocks noChangeShapeType="1"/>
          </p:cNvSpPr>
          <p:nvPr/>
        </p:nvSpPr>
        <p:spPr bwMode="auto">
          <a:xfrm>
            <a:off x="8915400" y="152400"/>
            <a:ext cx="0" cy="6400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6148" name="Line 5"/>
          <p:cNvSpPr>
            <a:spLocks noChangeShapeType="1"/>
          </p:cNvSpPr>
          <p:nvPr/>
        </p:nvSpPr>
        <p:spPr bwMode="auto">
          <a:xfrm rot="5400000">
            <a:off x="4572000" y="2209800"/>
            <a:ext cx="0" cy="8686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6149" name="Line 6"/>
          <p:cNvSpPr>
            <a:spLocks noChangeShapeType="1"/>
          </p:cNvSpPr>
          <p:nvPr/>
        </p:nvSpPr>
        <p:spPr bwMode="auto">
          <a:xfrm rot="5400000">
            <a:off x="4572000" y="-4191000"/>
            <a:ext cx="0" cy="8686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6151" name="WordArt 7"/>
          <p:cNvSpPr>
            <a:spLocks noChangeArrowheads="1" noChangeShapeType="1" noTextEdit="1"/>
          </p:cNvSpPr>
          <p:nvPr/>
        </p:nvSpPr>
        <p:spPr bwMode="auto">
          <a:xfrm>
            <a:off x="533400" y="609600"/>
            <a:ext cx="1676400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8080"/>
              </a:solidFill>
              <a:latin typeface="Arial"/>
              <a:cs typeface="Arial"/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82628" y="332657"/>
            <a:ext cx="793019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dirty="0">
                <a:solidFill>
                  <a:srgbClr val="000000"/>
                </a:solidFill>
              </a:rPr>
              <a:t>Построить график линейной функции </a:t>
            </a:r>
            <a:r>
              <a:rPr lang="ru-RU" sz="2800" i="1" dirty="0">
                <a:solidFill>
                  <a:srgbClr val="000000"/>
                </a:solidFill>
              </a:rPr>
              <a:t>у</a:t>
            </a:r>
            <a:r>
              <a:rPr lang="ru-RU" sz="2800" dirty="0">
                <a:solidFill>
                  <a:srgbClr val="000000"/>
                </a:solidFill>
              </a:rPr>
              <a:t> = </a:t>
            </a:r>
            <a:r>
              <a:rPr lang="en-US" sz="2800" dirty="0" smtClean="0">
                <a:solidFill>
                  <a:srgbClr val="000000"/>
                </a:solidFill>
              </a:rPr>
              <a:t>-</a:t>
            </a:r>
            <a:r>
              <a:rPr lang="ru-RU" sz="2800" dirty="0" smtClean="0">
                <a:solidFill>
                  <a:srgbClr val="000000"/>
                </a:solidFill>
              </a:rPr>
              <a:t>2</a:t>
            </a:r>
            <a:r>
              <a:rPr lang="ru-RU" sz="2800" i="1" dirty="0" smtClean="0">
                <a:solidFill>
                  <a:srgbClr val="000000"/>
                </a:solidFill>
              </a:rPr>
              <a:t>х</a:t>
            </a:r>
            <a:r>
              <a:rPr lang="ru-RU" sz="2800" dirty="0" smtClean="0">
                <a:solidFill>
                  <a:srgbClr val="000000"/>
                </a:solidFill>
              </a:rPr>
              <a:t> </a:t>
            </a:r>
            <a:r>
              <a:rPr lang="ru-RU" sz="2800" dirty="0">
                <a:solidFill>
                  <a:srgbClr val="000000"/>
                </a:solidFill>
              </a:rPr>
              <a:t>+3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1981200" y="1143000"/>
            <a:ext cx="266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Составим таблицу:</a:t>
            </a:r>
          </a:p>
        </p:txBody>
      </p:sp>
      <p:grpSp>
        <p:nvGrpSpPr>
          <p:cNvPr id="6155" name="Group 11"/>
          <p:cNvGrpSpPr>
            <a:grpSpLocks/>
          </p:cNvGrpSpPr>
          <p:nvPr/>
        </p:nvGrpSpPr>
        <p:grpSpPr bwMode="auto">
          <a:xfrm>
            <a:off x="1752600" y="1905000"/>
            <a:ext cx="2514600" cy="1143000"/>
            <a:chOff x="1152" y="2736"/>
            <a:chExt cx="1200" cy="528"/>
          </a:xfrm>
        </p:grpSpPr>
        <p:sp>
          <p:nvSpPr>
            <p:cNvPr id="2" name="Line 12"/>
            <p:cNvSpPr>
              <a:spLocks noChangeShapeType="1"/>
            </p:cNvSpPr>
            <p:nvPr/>
          </p:nvSpPr>
          <p:spPr bwMode="auto">
            <a:xfrm>
              <a:off x="1152" y="3024"/>
              <a:ext cx="12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3" name="Line 13"/>
            <p:cNvSpPr>
              <a:spLocks noChangeShapeType="1"/>
            </p:cNvSpPr>
            <p:nvPr/>
          </p:nvSpPr>
          <p:spPr bwMode="auto">
            <a:xfrm>
              <a:off x="1488" y="2736"/>
              <a:ext cx="0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4" name="Line 14"/>
            <p:cNvSpPr>
              <a:spLocks noChangeShapeType="1"/>
            </p:cNvSpPr>
            <p:nvPr/>
          </p:nvSpPr>
          <p:spPr bwMode="auto">
            <a:xfrm>
              <a:off x="1920" y="2736"/>
              <a:ext cx="0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</p:grp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1905000" y="2057400"/>
            <a:ext cx="609600" cy="93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i="1">
                <a:solidFill>
                  <a:srgbClr val="3333CC"/>
                </a:solidFill>
              </a:rPr>
              <a:t>х</a:t>
            </a:r>
          </a:p>
          <a:p>
            <a:pPr eaLnBrk="1" fontAlgn="base" hangingPunct="1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i="1">
                <a:solidFill>
                  <a:srgbClr val="3333CC"/>
                </a:solidFill>
              </a:rPr>
              <a:t>у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2667000" y="1981200"/>
            <a:ext cx="381000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i="1">
                <a:solidFill>
                  <a:srgbClr val="2BAB2B"/>
                </a:solidFill>
              </a:rPr>
              <a:t>03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505200" y="2057400"/>
            <a:ext cx="533400" cy="97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i="1" dirty="0">
                <a:solidFill>
                  <a:srgbClr val="2BAB2B"/>
                </a:solidFill>
              </a:rPr>
              <a:t>1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i="1" dirty="0" smtClean="0">
                <a:solidFill>
                  <a:srgbClr val="2BAB2B"/>
                </a:solidFill>
              </a:rPr>
              <a:t>1</a:t>
            </a:r>
            <a:endParaRPr lang="ru-RU" i="1" dirty="0">
              <a:solidFill>
                <a:srgbClr val="2BAB2B"/>
              </a:solidFill>
            </a:endParaRP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533400" y="3733800"/>
            <a:ext cx="4114800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lnSpc>
                <a:spcPct val="140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</a:rPr>
              <a:t>Построим на координатной плоскости точки (</a:t>
            </a:r>
            <a:r>
              <a:rPr lang="ru-RU" dirty="0">
                <a:solidFill>
                  <a:srgbClr val="2BAB2B"/>
                </a:solidFill>
              </a:rPr>
              <a:t>0</a:t>
            </a:r>
            <a:r>
              <a:rPr lang="ru-RU" dirty="0">
                <a:solidFill>
                  <a:srgbClr val="000000"/>
                </a:solidFill>
              </a:rPr>
              <a:t>;</a:t>
            </a:r>
            <a:r>
              <a:rPr lang="ru-RU" dirty="0">
                <a:solidFill>
                  <a:srgbClr val="2BAB2B"/>
                </a:solidFill>
              </a:rPr>
              <a:t>3</a:t>
            </a:r>
            <a:r>
              <a:rPr lang="ru-RU" dirty="0">
                <a:solidFill>
                  <a:srgbClr val="000000"/>
                </a:solidFill>
              </a:rPr>
              <a:t>) и (</a:t>
            </a:r>
            <a:r>
              <a:rPr lang="ru-RU" dirty="0">
                <a:solidFill>
                  <a:srgbClr val="2BAB2B"/>
                </a:solidFill>
              </a:rPr>
              <a:t>1</a:t>
            </a:r>
            <a:r>
              <a:rPr lang="ru-RU" dirty="0">
                <a:solidFill>
                  <a:srgbClr val="000000"/>
                </a:solidFill>
              </a:rPr>
              <a:t>;</a:t>
            </a:r>
            <a:r>
              <a:rPr lang="ru-RU" dirty="0">
                <a:solidFill>
                  <a:srgbClr val="2BAB2B"/>
                </a:solidFill>
              </a:rPr>
              <a:t>5</a:t>
            </a:r>
            <a:r>
              <a:rPr lang="ru-RU" dirty="0">
                <a:solidFill>
                  <a:srgbClr val="000000"/>
                </a:solidFill>
              </a:rPr>
              <a:t>) </a:t>
            </a: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457200" y="5257800"/>
            <a:ext cx="408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и проведем через них прямую</a:t>
            </a:r>
          </a:p>
        </p:txBody>
      </p:sp>
      <p:grpSp>
        <p:nvGrpSpPr>
          <p:cNvPr id="6201" name="Group 57"/>
          <p:cNvGrpSpPr>
            <a:grpSpLocks/>
          </p:cNvGrpSpPr>
          <p:nvPr/>
        </p:nvGrpSpPr>
        <p:grpSpPr bwMode="auto">
          <a:xfrm>
            <a:off x="4955225" y="1807349"/>
            <a:ext cx="3657600" cy="4191000"/>
            <a:chOff x="3120" y="1152"/>
            <a:chExt cx="2304" cy="2640"/>
          </a:xfrm>
        </p:grpSpPr>
        <p:sp>
          <p:nvSpPr>
            <p:cNvPr id="6169" name="Rectangle 22"/>
            <p:cNvSpPr>
              <a:spLocks noChangeArrowheads="1"/>
            </p:cNvSpPr>
            <p:nvPr/>
          </p:nvSpPr>
          <p:spPr bwMode="auto">
            <a:xfrm>
              <a:off x="3120" y="1152"/>
              <a:ext cx="2304" cy="264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70" name="Line 23"/>
            <p:cNvSpPr>
              <a:spLocks noChangeShapeType="1"/>
            </p:cNvSpPr>
            <p:nvPr/>
          </p:nvSpPr>
          <p:spPr bwMode="auto">
            <a:xfrm>
              <a:off x="3120" y="1866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71" name="Line 24"/>
            <p:cNvSpPr>
              <a:spLocks noChangeShapeType="1"/>
            </p:cNvSpPr>
            <p:nvPr/>
          </p:nvSpPr>
          <p:spPr bwMode="auto">
            <a:xfrm>
              <a:off x="3120" y="2080"/>
              <a:ext cx="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72" name="Line 25"/>
            <p:cNvSpPr>
              <a:spLocks noChangeShapeType="1"/>
            </p:cNvSpPr>
            <p:nvPr/>
          </p:nvSpPr>
          <p:spPr bwMode="auto">
            <a:xfrm>
              <a:off x="3120" y="2294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73" name="Line 26"/>
            <p:cNvSpPr>
              <a:spLocks noChangeShapeType="1"/>
            </p:cNvSpPr>
            <p:nvPr/>
          </p:nvSpPr>
          <p:spPr bwMode="auto">
            <a:xfrm>
              <a:off x="3120" y="2508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74" name="Line 27"/>
            <p:cNvSpPr>
              <a:spLocks noChangeShapeType="1"/>
            </p:cNvSpPr>
            <p:nvPr/>
          </p:nvSpPr>
          <p:spPr bwMode="auto">
            <a:xfrm>
              <a:off x="3120" y="2936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75" name="Line 28"/>
            <p:cNvSpPr>
              <a:spLocks noChangeShapeType="1"/>
            </p:cNvSpPr>
            <p:nvPr/>
          </p:nvSpPr>
          <p:spPr bwMode="auto">
            <a:xfrm>
              <a:off x="3120" y="2722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76" name="Line 29"/>
            <p:cNvSpPr>
              <a:spLocks noChangeShapeType="1"/>
            </p:cNvSpPr>
            <p:nvPr/>
          </p:nvSpPr>
          <p:spPr bwMode="auto">
            <a:xfrm>
              <a:off x="3120" y="3360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77" name="Line 30"/>
            <p:cNvSpPr>
              <a:spLocks noChangeShapeType="1"/>
            </p:cNvSpPr>
            <p:nvPr/>
          </p:nvSpPr>
          <p:spPr bwMode="auto">
            <a:xfrm>
              <a:off x="3120" y="3578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78" name="Line 31"/>
            <p:cNvSpPr>
              <a:spLocks noChangeShapeType="1"/>
            </p:cNvSpPr>
            <p:nvPr/>
          </p:nvSpPr>
          <p:spPr bwMode="auto">
            <a:xfrm>
              <a:off x="3120" y="1651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79" name="Line 32"/>
            <p:cNvSpPr>
              <a:spLocks noChangeShapeType="1"/>
            </p:cNvSpPr>
            <p:nvPr/>
          </p:nvSpPr>
          <p:spPr bwMode="auto">
            <a:xfrm>
              <a:off x="3120" y="1437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80" name="Line 33"/>
            <p:cNvSpPr>
              <a:spLocks noChangeShapeType="1"/>
            </p:cNvSpPr>
            <p:nvPr/>
          </p:nvSpPr>
          <p:spPr bwMode="auto">
            <a:xfrm>
              <a:off x="3992" y="1223"/>
              <a:ext cx="0" cy="2569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 type="stealth" w="lg" len="lg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81" name="Line 34"/>
            <p:cNvSpPr>
              <a:spLocks noChangeShapeType="1"/>
            </p:cNvSpPr>
            <p:nvPr/>
          </p:nvSpPr>
          <p:spPr bwMode="auto">
            <a:xfrm rot="5400000">
              <a:off x="4272" y="1998"/>
              <a:ext cx="0" cy="2304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 type="stealth" w="lg" len="lg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82" name="Line 35"/>
            <p:cNvSpPr>
              <a:spLocks noChangeShapeType="1"/>
            </p:cNvSpPr>
            <p:nvPr/>
          </p:nvSpPr>
          <p:spPr bwMode="auto">
            <a:xfrm flipV="1">
              <a:off x="4179" y="1152"/>
              <a:ext cx="0" cy="9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83" name="Line 36"/>
            <p:cNvSpPr>
              <a:spLocks noChangeShapeType="1"/>
            </p:cNvSpPr>
            <p:nvPr/>
          </p:nvSpPr>
          <p:spPr bwMode="auto">
            <a:xfrm flipV="1">
              <a:off x="4365" y="1152"/>
              <a:ext cx="0" cy="2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84" name="Line 37"/>
            <p:cNvSpPr>
              <a:spLocks noChangeShapeType="1"/>
            </p:cNvSpPr>
            <p:nvPr/>
          </p:nvSpPr>
          <p:spPr bwMode="auto">
            <a:xfrm flipV="1">
              <a:off x="4552" y="1152"/>
              <a:ext cx="0" cy="2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85" name="Line 38"/>
            <p:cNvSpPr>
              <a:spLocks noChangeShapeType="1"/>
            </p:cNvSpPr>
            <p:nvPr/>
          </p:nvSpPr>
          <p:spPr bwMode="auto">
            <a:xfrm flipV="1">
              <a:off x="4739" y="1152"/>
              <a:ext cx="0" cy="2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86" name="Line 39"/>
            <p:cNvSpPr>
              <a:spLocks noChangeShapeType="1"/>
            </p:cNvSpPr>
            <p:nvPr/>
          </p:nvSpPr>
          <p:spPr bwMode="auto">
            <a:xfrm flipV="1">
              <a:off x="4926" y="1152"/>
              <a:ext cx="0" cy="2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87" name="Line 40"/>
            <p:cNvSpPr>
              <a:spLocks noChangeShapeType="1"/>
            </p:cNvSpPr>
            <p:nvPr/>
          </p:nvSpPr>
          <p:spPr bwMode="auto">
            <a:xfrm flipV="1">
              <a:off x="5113" y="1152"/>
              <a:ext cx="0" cy="2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88" name="Line 41"/>
            <p:cNvSpPr>
              <a:spLocks noChangeShapeType="1"/>
            </p:cNvSpPr>
            <p:nvPr/>
          </p:nvSpPr>
          <p:spPr bwMode="auto">
            <a:xfrm flipV="1">
              <a:off x="5299" y="1152"/>
              <a:ext cx="0" cy="2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89" name="Line 42"/>
            <p:cNvSpPr>
              <a:spLocks noChangeShapeType="1"/>
            </p:cNvSpPr>
            <p:nvPr/>
          </p:nvSpPr>
          <p:spPr bwMode="auto">
            <a:xfrm flipV="1">
              <a:off x="3805" y="1152"/>
              <a:ext cx="0" cy="2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90" name="Line 43"/>
            <p:cNvSpPr>
              <a:spLocks noChangeShapeType="1"/>
            </p:cNvSpPr>
            <p:nvPr/>
          </p:nvSpPr>
          <p:spPr bwMode="auto">
            <a:xfrm flipV="1">
              <a:off x="3618" y="1152"/>
              <a:ext cx="0" cy="2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91" name="Line 44"/>
            <p:cNvSpPr>
              <a:spLocks noChangeShapeType="1"/>
            </p:cNvSpPr>
            <p:nvPr/>
          </p:nvSpPr>
          <p:spPr bwMode="auto">
            <a:xfrm flipV="1">
              <a:off x="3431" y="1152"/>
              <a:ext cx="0" cy="2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92" name="Line 45"/>
            <p:cNvSpPr>
              <a:spLocks noChangeShapeType="1"/>
            </p:cNvSpPr>
            <p:nvPr/>
          </p:nvSpPr>
          <p:spPr bwMode="auto">
            <a:xfrm flipV="1">
              <a:off x="3245" y="1152"/>
              <a:ext cx="0" cy="26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93" name="Text Box 46"/>
            <p:cNvSpPr txBox="1">
              <a:spLocks noChangeArrowheads="1"/>
            </p:cNvSpPr>
            <p:nvPr/>
          </p:nvSpPr>
          <p:spPr bwMode="auto">
            <a:xfrm>
              <a:off x="5113" y="3150"/>
              <a:ext cx="24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b="1" i="1">
                  <a:solidFill>
                    <a:srgbClr val="3333CC"/>
                  </a:solidFill>
                </a:rPr>
                <a:t>х</a:t>
              </a:r>
            </a:p>
          </p:txBody>
        </p:sp>
        <p:sp>
          <p:nvSpPr>
            <p:cNvPr id="6194" name="Text Box 47"/>
            <p:cNvSpPr txBox="1">
              <a:spLocks noChangeArrowheads="1"/>
            </p:cNvSpPr>
            <p:nvPr/>
          </p:nvSpPr>
          <p:spPr bwMode="auto">
            <a:xfrm>
              <a:off x="4128" y="3120"/>
              <a:ext cx="3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1800">
                  <a:solidFill>
                    <a:srgbClr val="2BAB2B"/>
                  </a:solidFill>
                </a:rPr>
                <a:t>1</a:t>
              </a:r>
            </a:p>
          </p:txBody>
        </p:sp>
        <p:sp>
          <p:nvSpPr>
            <p:cNvPr id="6195" name="Text Box 48"/>
            <p:cNvSpPr txBox="1">
              <a:spLocks noChangeArrowheads="1"/>
            </p:cNvSpPr>
            <p:nvPr/>
          </p:nvSpPr>
          <p:spPr bwMode="auto">
            <a:xfrm>
              <a:off x="3792" y="3120"/>
              <a:ext cx="18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1800">
                  <a:solidFill>
                    <a:srgbClr val="2BAB2B"/>
                  </a:solidFill>
                </a:rPr>
                <a:t>0</a:t>
              </a:r>
            </a:p>
          </p:txBody>
        </p:sp>
        <p:sp>
          <p:nvSpPr>
            <p:cNvPr id="6196" name="Text Box 49"/>
            <p:cNvSpPr txBox="1">
              <a:spLocks noChangeArrowheads="1"/>
            </p:cNvSpPr>
            <p:nvPr/>
          </p:nvSpPr>
          <p:spPr bwMode="auto">
            <a:xfrm>
              <a:off x="3758" y="2808"/>
              <a:ext cx="18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en-US" sz="1800" dirty="0" smtClean="0">
                  <a:solidFill>
                    <a:srgbClr val="2BAB2B"/>
                  </a:solidFill>
                </a:rPr>
                <a:t>1</a:t>
              </a:r>
              <a:endParaRPr lang="ru-RU" sz="1800" dirty="0">
                <a:solidFill>
                  <a:srgbClr val="2BAB2B"/>
                </a:solidFill>
              </a:endParaRPr>
            </a:p>
          </p:txBody>
        </p:sp>
        <p:sp>
          <p:nvSpPr>
            <p:cNvPr id="6197" name="Line 50"/>
            <p:cNvSpPr>
              <a:spLocks noChangeShapeType="1"/>
            </p:cNvSpPr>
            <p:nvPr/>
          </p:nvSpPr>
          <p:spPr bwMode="auto">
            <a:xfrm>
              <a:off x="4179" y="2080"/>
              <a:ext cx="12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98" name="Line 51"/>
            <p:cNvSpPr>
              <a:spLocks noChangeShapeType="1"/>
            </p:cNvSpPr>
            <p:nvPr/>
          </p:nvSpPr>
          <p:spPr bwMode="auto">
            <a:xfrm flipV="1">
              <a:off x="4179" y="3150"/>
              <a:ext cx="0" cy="6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199" name="Text Box 52"/>
            <p:cNvSpPr txBox="1">
              <a:spLocks noChangeArrowheads="1"/>
            </p:cNvSpPr>
            <p:nvPr/>
          </p:nvSpPr>
          <p:spPr bwMode="auto">
            <a:xfrm>
              <a:off x="3743" y="2294"/>
              <a:ext cx="373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2000">
                  <a:solidFill>
                    <a:srgbClr val="2BAB2B"/>
                  </a:solidFill>
                </a:rPr>
                <a:t>3</a:t>
              </a:r>
            </a:p>
          </p:txBody>
        </p:sp>
        <p:sp>
          <p:nvSpPr>
            <p:cNvPr id="6200" name="Line 53"/>
            <p:cNvSpPr>
              <a:spLocks noChangeShapeType="1"/>
            </p:cNvSpPr>
            <p:nvPr/>
          </p:nvSpPr>
          <p:spPr bwMode="auto">
            <a:xfrm>
              <a:off x="4179" y="2080"/>
              <a:ext cx="0" cy="10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5" name="Line 54"/>
            <p:cNvSpPr>
              <a:spLocks noChangeShapeType="1"/>
            </p:cNvSpPr>
            <p:nvPr/>
          </p:nvSpPr>
          <p:spPr bwMode="auto">
            <a:xfrm>
              <a:off x="3992" y="2080"/>
              <a:ext cx="1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6" name="Text Box 56"/>
            <p:cNvSpPr txBox="1">
              <a:spLocks noChangeArrowheads="1"/>
            </p:cNvSpPr>
            <p:nvPr/>
          </p:nvSpPr>
          <p:spPr bwMode="auto">
            <a:xfrm>
              <a:off x="3696" y="1200"/>
              <a:ext cx="24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b="1" i="1">
                  <a:solidFill>
                    <a:srgbClr val="3333CC"/>
                  </a:solidFill>
                </a:rPr>
                <a:t>у</a:t>
              </a:r>
            </a:p>
          </p:txBody>
        </p:sp>
      </p:grpSp>
      <p:sp>
        <p:nvSpPr>
          <p:cNvPr id="6205" name="Oval 61"/>
          <p:cNvSpPr>
            <a:spLocks noChangeArrowheads="1"/>
          </p:cNvSpPr>
          <p:nvPr/>
        </p:nvSpPr>
        <p:spPr bwMode="auto">
          <a:xfrm flipV="1">
            <a:off x="6318888" y="3938178"/>
            <a:ext cx="84534" cy="11271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6206" name="Line 62"/>
          <p:cNvSpPr>
            <a:spLocks noChangeShapeType="1"/>
          </p:cNvSpPr>
          <p:nvPr/>
        </p:nvSpPr>
        <p:spPr bwMode="auto">
          <a:xfrm rot="21434458" flipH="1" flipV="1">
            <a:off x="6067613" y="3288827"/>
            <a:ext cx="818460" cy="1913891"/>
          </a:xfrm>
          <a:prstGeom prst="line">
            <a:avLst/>
          </a:prstGeom>
          <a:noFill/>
          <a:ln w="38100">
            <a:solidFill>
              <a:srgbClr val="FF2727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6207" name="WordArt 63"/>
          <p:cNvSpPr>
            <a:spLocks noChangeArrowheads="1" noChangeShapeType="1" noTextEdit="1"/>
          </p:cNvSpPr>
          <p:nvPr/>
        </p:nvSpPr>
        <p:spPr bwMode="auto">
          <a:xfrm rot="-3756322" flipH="1">
            <a:off x="6645843" y="2227397"/>
            <a:ext cx="1479914" cy="15217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2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95" name="Oval 61"/>
          <p:cNvSpPr>
            <a:spLocks noChangeArrowheads="1"/>
          </p:cNvSpPr>
          <p:nvPr/>
        </p:nvSpPr>
        <p:spPr bwMode="auto">
          <a:xfrm flipV="1">
            <a:off x="6604203" y="4654514"/>
            <a:ext cx="67349" cy="62809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26984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3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94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4900"/>
                            </p:stCondLst>
                            <p:childTnLst>
                              <p:par>
                                <p:cTn id="55" presetID="24" presetClass="entr" presetSubtype="0" fill="hold" grpId="0" nodeType="afterEffect" nodePh="1">
                                  <p:stCondLst>
                                    <p:cond delay="200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62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4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nimBg="1"/>
      <p:bldP spid="6152" grpId="0" autoUpdateAnimBg="0"/>
      <p:bldP spid="6154" grpId="0" autoUpdateAnimBg="0"/>
      <p:bldP spid="6159" grpId="0" autoUpdateAnimBg="0"/>
      <p:bldP spid="6161" grpId="0" autoUpdateAnimBg="0"/>
      <p:bldP spid="6162" grpId="0" autoUpdateAnimBg="0"/>
      <p:bldP spid="6163" grpId="0" autoUpdateAnimBg="0"/>
      <p:bldP spid="6164" grpId="0" autoUpdateAnimBg="0"/>
      <p:bldP spid="6205" grpId="0" animBg="1"/>
      <p:bldP spid="6206" grpId="0" animBg="1"/>
      <p:bldP spid="6207" grpId="0" animBg="1"/>
      <p:bldP spid="9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55576" y="1772816"/>
            <a:ext cx="7992888" cy="4161848"/>
          </a:xfrm>
        </p:spPr>
        <p:txBody>
          <a:bodyPr>
            <a:normAutofit/>
          </a:bodyPr>
          <a:lstStyle/>
          <a:p>
            <a:r>
              <a:rPr lang="en-US" sz="4300" dirty="0"/>
              <a:t>I </a:t>
            </a:r>
            <a:r>
              <a:rPr lang="ru-RU" sz="4300" dirty="0" smtClean="0"/>
              <a:t>вариант            </a:t>
            </a:r>
            <a:r>
              <a:rPr lang="en-US" sz="4300" dirty="0" smtClean="0"/>
              <a:t>II </a:t>
            </a:r>
            <a:r>
              <a:rPr lang="ru-RU" sz="4300" dirty="0"/>
              <a:t>вариант</a:t>
            </a:r>
          </a:p>
          <a:p>
            <a:r>
              <a:rPr lang="ru-RU" sz="4300" dirty="0" smtClean="0"/>
              <a:t>                                                 </a:t>
            </a:r>
            <a:r>
              <a:rPr lang="en-US" sz="4300" dirty="0" smtClean="0"/>
              <a:t>y=x-4        </a:t>
            </a:r>
            <a:r>
              <a:rPr lang="ru-RU" sz="4300" dirty="0" smtClean="0"/>
              <a:t>          </a:t>
            </a:r>
            <a:r>
              <a:rPr lang="en-US" sz="4300" dirty="0" smtClean="0"/>
              <a:t>y</a:t>
            </a:r>
            <a:r>
              <a:rPr lang="en-US" sz="4300" dirty="0"/>
              <a:t>=-</a:t>
            </a:r>
            <a:r>
              <a:rPr lang="en-US" sz="4300" dirty="0" smtClean="0"/>
              <a:t>x+4</a:t>
            </a:r>
            <a:endParaRPr lang="ru-RU" sz="4300" dirty="0" smtClean="0"/>
          </a:p>
          <a:p>
            <a:r>
              <a:rPr lang="ru-RU" sz="3200" dirty="0" smtClean="0"/>
              <a:t>                Определить взаимосвязь                   коэффициентов </a:t>
            </a:r>
          </a:p>
          <a:p>
            <a:r>
              <a:rPr lang="en-US" sz="3200" dirty="0" smtClean="0"/>
              <a:t> k </a:t>
            </a:r>
            <a:r>
              <a:rPr lang="ru-RU" sz="3200" dirty="0" smtClean="0"/>
              <a:t>и </a:t>
            </a:r>
            <a:r>
              <a:rPr lang="en-US" sz="3200" dirty="0" smtClean="0"/>
              <a:t>b</a:t>
            </a:r>
            <a:r>
              <a:rPr lang="ru-RU" sz="3200" dirty="0" smtClean="0"/>
              <a:t>    и расположения прямых</a:t>
            </a:r>
            <a:endParaRPr lang="en-US" sz="3200" dirty="0"/>
          </a:p>
          <a:p>
            <a:endParaRPr lang="en-US" sz="4300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8136904" cy="1296144"/>
          </a:xfrm>
        </p:spPr>
        <p:txBody>
          <a:bodyPr/>
          <a:lstStyle/>
          <a:p>
            <a:pPr lvl="1"/>
            <a:r>
              <a:rPr lang="ru-RU" sz="3600" dirty="0" smtClean="0"/>
              <a:t>Построить график линейной функции </a:t>
            </a:r>
            <a:endParaRPr lang="ru-RU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71727"/>
            <a:ext cx="2073275" cy="17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9282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219</TotalTime>
  <Words>1132</Words>
  <Application>Microsoft Office PowerPoint</Application>
  <PresentationFormat>Экран (4:3)</PresentationFormat>
  <Paragraphs>345</Paragraphs>
  <Slides>37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Воздушный поток</vt:lpstr>
      <vt:lpstr>Слайд 1</vt:lpstr>
      <vt:lpstr>Укажите линейные уравнения :</vt:lpstr>
      <vt:lpstr>Слайд 3</vt:lpstr>
      <vt:lpstr>Слайд 4</vt:lpstr>
      <vt:lpstr>Слайд 5</vt:lpstr>
      <vt:lpstr>Слайд 6</vt:lpstr>
      <vt:lpstr>             у = - 2х + 3 – линейная функция.      Графиком линейной функции является прямая,     для построения прямой нужно иметь две точки </vt:lpstr>
      <vt:lpstr>Слайд 8</vt:lpstr>
      <vt:lpstr>Построить график линейной функции </vt:lpstr>
      <vt:lpstr>y=x-4                     y=-x+4</vt:lpstr>
      <vt:lpstr>Слайд 11</vt:lpstr>
      <vt:lpstr>Слайд 12</vt:lpstr>
      <vt:lpstr>Слайд 13</vt:lpstr>
      <vt:lpstr>Ответ к заданию 1</vt:lpstr>
      <vt:lpstr>Ответ к заданию 2</vt:lpstr>
      <vt:lpstr>Ответ к заданию 3</vt:lpstr>
      <vt:lpstr>Ответ к заданию 4</vt:lpstr>
      <vt:lpstr>Слайд 18</vt:lpstr>
      <vt:lpstr>На каком рисунке изображён график линейной функции y=kx? Ответ объяснить.</vt:lpstr>
      <vt:lpstr>Ученик допустил ошибку при построении графика функции. На каком рисунке?</vt:lpstr>
      <vt:lpstr>Слайд 21</vt:lpstr>
      <vt:lpstr>Слайд 22</vt:lpstr>
      <vt:lpstr>На каком рисунке свободный член  b  в уравнении линейной функции отрицателен?</vt:lpstr>
      <vt:lpstr>   </vt:lpstr>
      <vt:lpstr>Слайд 25</vt:lpstr>
      <vt:lpstr>Слайд 26</vt:lpstr>
      <vt:lpstr>Слайд 27</vt:lpstr>
      <vt:lpstr>Слайд 28</vt:lpstr>
      <vt:lpstr>Слайд 29</vt:lpstr>
      <vt:lpstr>Мы узнали: *Функция вида у = kx + b называется линейной. *Графиком функции вида у = kx + b является   прямая. *Для построения прямой необходимы только две точки, так как через две точки проходит   единственная прямая. *Коэффициент k показывает возрастает или убывает прямая. *Коэффициент b показывает, в какой точке прямая пересекает  ось OY.  *Условие параллельности двух прямых. </vt:lpstr>
      <vt:lpstr>Слайд 31</vt:lpstr>
      <vt:lpstr>Слайд 32</vt:lpstr>
      <vt:lpstr>Алгебра – это слово произошло от названия сочинения Мухаммеда Аль-Хорезми «Аль-джебр и Аль-мукабала», в котором алгебра излагалась как самостоятельный предмет </vt:lpstr>
      <vt:lpstr>Слайд 34</vt:lpstr>
      <vt:lpstr>Готфрид Лейбниц – немецкий математик (1646 – 1716г.г.), который первым ввёл термин «абсцисса» - в 1695г., «ордината» - в 1684г., «координаты» - в 1692г. </vt:lpstr>
      <vt:lpstr>Рене Декарт – французский философ и математик (1596 – 1650г.г.), который первым ввёл понятие «функция» </vt:lpstr>
      <vt:lpstr>Слайд 37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User</cp:lastModifiedBy>
  <cp:revision>25</cp:revision>
  <dcterms:created xsi:type="dcterms:W3CDTF">2012-03-31T13:25:51Z</dcterms:created>
  <dcterms:modified xsi:type="dcterms:W3CDTF">2012-10-28T20:15:27Z</dcterms:modified>
</cp:coreProperties>
</file>