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8"/>
  </p:notesMasterIdLst>
  <p:sldIdLst>
    <p:sldId id="256" r:id="rId2"/>
    <p:sldId id="257" r:id="rId3"/>
    <p:sldId id="262" r:id="rId4"/>
    <p:sldId id="258" r:id="rId5"/>
    <p:sldId id="260" r:id="rId6"/>
    <p:sldId id="261" r:id="rId7"/>
    <p:sldId id="263" r:id="rId8"/>
    <p:sldId id="264" r:id="rId9"/>
    <p:sldId id="265" r:id="rId10"/>
    <p:sldId id="270" r:id="rId11"/>
    <p:sldId id="275" r:id="rId12"/>
    <p:sldId id="272" r:id="rId13"/>
    <p:sldId id="273" r:id="rId14"/>
    <p:sldId id="274" r:id="rId15"/>
    <p:sldId id="267" r:id="rId16"/>
    <p:sldId id="266" r:id="rId17"/>
    <p:sldId id="268" r:id="rId18"/>
    <p:sldId id="269" r:id="rId19"/>
    <p:sldId id="271" r:id="rId20"/>
    <p:sldId id="276" r:id="rId21"/>
    <p:sldId id="277" r:id="rId22"/>
    <p:sldId id="278" r:id="rId23"/>
    <p:sldId id="280" r:id="rId24"/>
    <p:sldId id="279" r:id="rId25"/>
    <p:sldId id="281" r:id="rId26"/>
    <p:sldId id="282" r:id="rId27"/>
    <p:sldId id="283" r:id="rId28"/>
    <p:sldId id="284" r:id="rId29"/>
    <p:sldId id="285" r:id="rId30"/>
    <p:sldId id="286" r:id="rId31"/>
    <p:sldId id="287" r:id="rId32"/>
    <p:sldId id="288" r:id="rId33"/>
    <p:sldId id="289" r:id="rId34"/>
    <p:sldId id="291" r:id="rId35"/>
    <p:sldId id="290" r:id="rId36"/>
    <p:sldId id="292" r:id="rId3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198"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30B621-9A7E-4559-9893-D54B5DCEA0F7}" type="datetimeFigureOut">
              <a:rPr lang="ru-RU" smtClean="0"/>
              <a:t>11.02.2013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A01BFA-874A-4372-8CFD-62B317CFD9DA}" type="slidenum">
              <a:rPr lang="ru-RU" smtClean="0"/>
              <a:t>‹#›</a:t>
            </a:fld>
            <a:endParaRPr lang="ru-RU"/>
          </a:p>
        </p:txBody>
      </p:sp>
    </p:spTree>
    <p:extLst>
      <p:ext uri="{BB962C8B-B14F-4D97-AF65-F5344CB8AC3E}">
        <p14:creationId xmlns:p14="http://schemas.microsoft.com/office/powerpoint/2010/main" val="8763439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5</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14</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15</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16</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17</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18</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19</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20</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21</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22</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23</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6</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24</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25</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26</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27</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28</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29</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30</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31</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32</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33</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7</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34</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35</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36</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8</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9</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10</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11</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12</a:t>
            </a:fld>
            <a:endParaRPr lang="ru-RU"/>
          </a:p>
        </p:txBody>
      </p:sp>
    </p:spTree>
    <p:extLst>
      <p:ext uri="{BB962C8B-B14F-4D97-AF65-F5344CB8AC3E}">
        <p14:creationId xmlns:p14="http://schemas.microsoft.com/office/powerpoint/2010/main" val="27681900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EA01BFA-874A-4372-8CFD-62B317CFD9DA}" type="slidenum">
              <a:rPr lang="ru-RU" smtClean="0"/>
              <a:t>13</a:t>
            </a:fld>
            <a:endParaRPr lang="ru-RU"/>
          </a:p>
        </p:txBody>
      </p:sp>
    </p:spTree>
    <p:extLst>
      <p:ext uri="{BB962C8B-B14F-4D97-AF65-F5344CB8AC3E}">
        <p14:creationId xmlns:p14="http://schemas.microsoft.com/office/powerpoint/2010/main" val="27681900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B4C71EC6-210F-42DE-9C53-41977AD35B3D}" type="datetimeFigureOut">
              <a:rPr lang="ru-RU" smtClean="0"/>
              <a:t>11.02.2013</a:t>
            </a:fld>
            <a:endParaRPr lang="ru-RU"/>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19B0651-EE4F-4900-A07F-96A6BFA9D0F0}" type="slidenum">
              <a:rPr lang="ru-RU" smtClean="0"/>
              <a:t>‹#›</a:t>
            </a:fld>
            <a:endParaRPr lang="ru-RU"/>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overrideClrMapping bg1="dk1" tx1="lt1" bg2="dk2" tx2="lt2" accent1="accent1" accent2="accent2" accent3="accent3" accent4="accent4" accent5="accent5" accent6="accent6" hlink="hlink" folHlink="folHlink"/>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11.02.2013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11.02.2013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11.02.2013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11.02.2013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11.02.2013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11.02.2013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11.02.2013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11.02.2013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11.02.2013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11.02.2013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t>11.02.2013</a:t>
            </a:fld>
            <a:endParaRPr lang="ru-RU"/>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p:wipe/>
  </p:transition>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9.gif"/></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5.gif"/></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7.gif"/></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2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29.jpeg"/></Relationships>
</file>

<file path=ppt/slides/_rels/slide3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30.gif"/></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3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3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33.emf"/></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83341" y="404664"/>
            <a:ext cx="6777318" cy="2715055"/>
          </a:xfrm>
        </p:spPr>
        <p:txBody>
          <a:bodyPr/>
          <a:lstStyle/>
          <a:p>
            <a:r>
              <a:rPr lang="en-US" sz="8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Blackadder ITC" pitchFamily="82" charset="0"/>
              </a:rPr>
              <a:t>Roots of the English Language </a:t>
            </a:r>
            <a:endParaRPr lang="ru-RU" sz="80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3" name="Подзаголовок 2"/>
          <p:cNvSpPr>
            <a:spLocks noGrp="1"/>
          </p:cNvSpPr>
          <p:nvPr>
            <p:ph type="subTitle" idx="1"/>
          </p:nvPr>
        </p:nvSpPr>
        <p:spPr/>
        <p:txBody>
          <a:bodyPr/>
          <a:lstStyle/>
          <a:p>
            <a:endParaRPr lang="ru-RU" dirty="0"/>
          </a:p>
        </p:txBody>
      </p:sp>
    </p:spTree>
    <p:extLst>
      <p:ext uri="{BB962C8B-B14F-4D97-AF65-F5344CB8AC3E}">
        <p14:creationId xmlns:p14="http://schemas.microsoft.com/office/powerpoint/2010/main" val="2537315809"/>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631"/>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5" name="Прямоугольник 4"/>
          <p:cNvSpPr/>
          <p:nvPr/>
        </p:nvSpPr>
        <p:spPr>
          <a:xfrm>
            <a:off x="1259632" y="404665"/>
            <a:ext cx="3492388" cy="369332"/>
          </a:xfrm>
          <a:prstGeom prst="rect">
            <a:avLst/>
          </a:prstGeom>
        </p:spPr>
        <p:txBody>
          <a:bodyPr wrap="square">
            <a:spAutoFit/>
          </a:bodyPr>
          <a:lstStyle/>
          <a:p>
            <a:endParaRPr lang="ru-RU" b="1" dirty="0"/>
          </a:p>
        </p:txBody>
      </p:sp>
      <p:sp>
        <p:nvSpPr>
          <p:cNvPr id="7" name="Прямоугольник 6"/>
          <p:cNvSpPr/>
          <p:nvPr/>
        </p:nvSpPr>
        <p:spPr>
          <a:xfrm>
            <a:off x="1187624" y="404665"/>
            <a:ext cx="6480720" cy="1323439"/>
          </a:xfrm>
          <a:prstGeom prst="rect">
            <a:avLst/>
          </a:prstGeom>
        </p:spPr>
        <p:txBody>
          <a:bodyPr wrap="square">
            <a:spAutoFit/>
          </a:bodyPr>
          <a:lstStyle/>
          <a:p>
            <a:r>
              <a:rPr lang="en-US" sz="2400" b="1" dirty="0" smtClean="0">
                <a:latin typeface="Algerian" pitchFamily="82" charset="0"/>
              </a:rPr>
              <a:t>             </a:t>
            </a:r>
            <a:r>
              <a:rPr lang="en-US" sz="8000" b="1" dirty="0" smtClean="0">
                <a:latin typeface="Algerian" pitchFamily="82" charset="0"/>
              </a:rPr>
              <a:t> </a:t>
            </a:r>
            <a:endParaRPr lang="en-US" sz="8000" b="1" dirty="0"/>
          </a:p>
        </p:txBody>
      </p:sp>
      <p:sp>
        <p:nvSpPr>
          <p:cNvPr id="8" name="Прямоугольник 7"/>
          <p:cNvSpPr/>
          <p:nvPr/>
        </p:nvSpPr>
        <p:spPr>
          <a:xfrm rot="11446207" flipV="1">
            <a:off x="5168461" y="4557124"/>
            <a:ext cx="2822112" cy="461665"/>
          </a:xfrm>
          <a:prstGeom prst="rect">
            <a:avLst/>
          </a:prstGeom>
        </p:spPr>
        <p:txBody>
          <a:bodyPr wrap="square">
            <a:spAutoFit/>
          </a:bodyPr>
          <a:lstStyle/>
          <a:p>
            <a:endParaRPr lang="en-US" sz="2400" b="1" dirty="0">
              <a:solidFill>
                <a:schemeClr val="accent2">
                  <a:lumMod val="50000"/>
                </a:schemeClr>
              </a:solidFill>
            </a:endParaRPr>
          </a:p>
        </p:txBody>
      </p:sp>
      <p:sp>
        <p:nvSpPr>
          <p:cNvPr id="2" name="Прямоугольник 1"/>
          <p:cNvSpPr/>
          <p:nvPr/>
        </p:nvSpPr>
        <p:spPr>
          <a:xfrm>
            <a:off x="4057885" y="3244334"/>
            <a:ext cx="184731" cy="369332"/>
          </a:xfrm>
          <a:prstGeom prst="rect">
            <a:avLst/>
          </a:prstGeom>
        </p:spPr>
        <p:txBody>
          <a:bodyPr wrap="none">
            <a:spAutoFit/>
          </a:bodyPr>
          <a:lstStyle/>
          <a:p>
            <a:endParaRPr lang="ru-RU" dirty="0"/>
          </a:p>
        </p:txBody>
      </p:sp>
      <p:sp>
        <p:nvSpPr>
          <p:cNvPr id="4" name="TextBox 3"/>
          <p:cNvSpPr txBox="1"/>
          <p:nvPr/>
        </p:nvSpPr>
        <p:spPr>
          <a:xfrm>
            <a:off x="1331640" y="773997"/>
            <a:ext cx="7384875" cy="1569660"/>
          </a:xfrm>
          <a:prstGeom prst="rect">
            <a:avLst/>
          </a:prstGeom>
          <a:noFill/>
        </p:spPr>
        <p:txBody>
          <a:bodyPr wrap="square" rtlCol="0">
            <a:spAutoFit/>
          </a:bodyPr>
          <a:lstStyle/>
          <a:p>
            <a:r>
              <a:rPr lang="en-US" sz="9600" dirty="0" smtClean="0">
                <a:latin typeface="Algerian" pitchFamily="82" charset="0"/>
              </a:rPr>
              <a:t>   </a:t>
            </a:r>
            <a:r>
              <a:rPr lang="en-US" sz="9600" b="1" dirty="0" smtClean="0">
                <a:solidFill>
                  <a:schemeClr val="accent2">
                    <a:lumMod val="50000"/>
                  </a:schemeClr>
                </a:solidFill>
                <a:latin typeface="Algerian" pitchFamily="82" charset="0"/>
              </a:rPr>
              <a:t>Romans</a:t>
            </a:r>
            <a:r>
              <a:rPr lang="en-US" sz="9600" dirty="0" smtClean="0">
                <a:latin typeface="Algerian" pitchFamily="82" charset="0"/>
              </a:rPr>
              <a:t> </a:t>
            </a:r>
            <a:endParaRPr lang="ru-RU" sz="9600" dirty="0"/>
          </a:p>
        </p:txBody>
      </p:sp>
      <p:sp>
        <p:nvSpPr>
          <p:cNvPr id="9" name="TextBox 8"/>
          <p:cNvSpPr txBox="1"/>
          <p:nvPr/>
        </p:nvSpPr>
        <p:spPr>
          <a:xfrm>
            <a:off x="2915816" y="2780928"/>
            <a:ext cx="3917170" cy="1446550"/>
          </a:xfrm>
          <a:prstGeom prst="rect">
            <a:avLst/>
          </a:prstGeom>
          <a:noFill/>
        </p:spPr>
        <p:txBody>
          <a:bodyPr wrap="square" rtlCol="0">
            <a:spAutoFit/>
          </a:bodyPr>
          <a:lstStyle/>
          <a:p>
            <a:r>
              <a:rPr lang="en-US" sz="8800" b="1" dirty="0" smtClean="0">
                <a:solidFill>
                  <a:schemeClr val="accent2">
                    <a:lumMod val="50000"/>
                  </a:schemeClr>
                </a:solidFill>
                <a:latin typeface="Algerian" pitchFamily="82" charset="0"/>
              </a:rPr>
              <a:t>43 AD</a:t>
            </a:r>
            <a:endParaRPr lang="ru-RU" sz="8800" b="1" dirty="0">
              <a:solidFill>
                <a:schemeClr val="accent2">
                  <a:lumMod val="50000"/>
                </a:schemeClr>
              </a:solidFill>
            </a:endParaRPr>
          </a:p>
        </p:txBody>
      </p:sp>
    </p:spTree>
    <p:extLst>
      <p:ext uri="{BB962C8B-B14F-4D97-AF65-F5344CB8AC3E}">
        <p14:creationId xmlns:p14="http://schemas.microsoft.com/office/powerpoint/2010/main" val="191056075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26" y="-29572"/>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5" name="Прямоугольник 4"/>
          <p:cNvSpPr/>
          <p:nvPr/>
        </p:nvSpPr>
        <p:spPr>
          <a:xfrm>
            <a:off x="1259632" y="404665"/>
            <a:ext cx="3492388" cy="369332"/>
          </a:xfrm>
          <a:prstGeom prst="rect">
            <a:avLst/>
          </a:prstGeom>
        </p:spPr>
        <p:txBody>
          <a:bodyPr wrap="square">
            <a:spAutoFit/>
          </a:bodyPr>
          <a:lstStyle/>
          <a:p>
            <a:endParaRPr lang="ru-RU" b="1" dirty="0"/>
          </a:p>
        </p:txBody>
      </p:sp>
      <p:sp>
        <p:nvSpPr>
          <p:cNvPr id="7" name="Прямоугольник 6"/>
          <p:cNvSpPr/>
          <p:nvPr/>
        </p:nvSpPr>
        <p:spPr>
          <a:xfrm>
            <a:off x="1187624" y="404665"/>
            <a:ext cx="6480720" cy="1323439"/>
          </a:xfrm>
          <a:prstGeom prst="rect">
            <a:avLst/>
          </a:prstGeom>
        </p:spPr>
        <p:txBody>
          <a:bodyPr wrap="square">
            <a:spAutoFit/>
          </a:bodyPr>
          <a:lstStyle/>
          <a:p>
            <a:r>
              <a:rPr lang="en-US" sz="2400" b="1" dirty="0" smtClean="0">
                <a:latin typeface="Algerian" pitchFamily="82" charset="0"/>
              </a:rPr>
              <a:t>             </a:t>
            </a:r>
            <a:r>
              <a:rPr lang="en-US" sz="8000" b="1" dirty="0" smtClean="0">
                <a:latin typeface="Algerian" pitchFamily="82" charset="0"/>
              </a:rPr>
              <a:t> </a:t>
            </a:r>
            <a:endParaRPr lang="en-US" sz="8000" b="1" dirty="0"/>
          </a:p>
        </p:txBody>
      </p:sp>
      <p:sp>
        <p:nvSpPr>
          <p:cNvPr id="8" name="Прямоугольник 7"/>
          <p:cNvSpPr/>
          <p:nvPr/>
        </p:nvSpPr>
        <p:spPr>
          <a:xfrm rot="11446207" flipV="1">
            <a:off x="5168461" y="4557124"/>
            <a:ext cx="2822112" cy="461665"/>
          </a:xfrm>
          <a:prstGeom prst="rect">
            <a:avLst/>
          </a:prstGeom>
        </p:spPr>
        <p:txBody>
          <a:bodyPr wrap="square">
            <a:spAutoFit/>
          </a:bodyPr>
          <a:lstStyle/>
          <a:p>
            <a:endParaRPr lang="en-US" sz="2400" b="1" dirty="0">
              <a:solidFill>
                <a:schemeClr val="accent2">
                  <a:lumMod val="50000"/>
                </a:schemeClr>
              </a:solidFill>
            </a:endParaRPr>
          </a:p>
        </p:txBody>
      </p:sp>
      <p:sp>
        <p:nvSpPr>
          <p:cNvPr id="2" name="Прямоугольник 1"/>
          <p:cNvSpPr/>
          <p:nvPr/>
        </p:nvSpPr>
        <p:spPr>
          <a:xfrm>
            <a:off x="4057885" y="3244334"/>
            <a:ext cx="184731" cy="369332"/>
          </a:xfrm>
          <a:prstGeom prst="rect">
            <a:avLst/>
          </a:prstGeom>
        </p:spPr>
        <p:txBody>
          <a:bodyPr wrap="none">
            <a:spAutoFit/>
          </a:bodyPr>
          <a:lstStyle/>
          <a:p>
            <a:endParaRPr lang="ru-RU" dirty="0"/>
          </a:p>
        </p:txBody>
      </p:sp>
      <p:sp>
        <p:nvSpPr>
          <p:cNvPr id="4" name="TextBox 3"/>
          <p:cNvSpPr txBox="1"/>
          <p:nvPr/>
        </p:nvSpPr>
        <p:spPr>
          <a:xfrm>
            <a:off x="1331640" y="773997"/>
            <a:ext cx="7384875" cy="1569660"/>
          </a:xfrm>
          <a:prstGeom prst="rect">
            <a:avLst/>
          </a:prstGeom>
          <a:noFill/>
        </p:spPr>
        <p:txBody>
          <a:bodyPr wrap="square" rtlCol="0">
            <a:spAutoFit/>
          </a:bodyPr>
          <a:lstStyle/>
          <a:p>
            <a:r>
              <a:rPr lang="en-US" sz="9600" dirty="0" smtClean="0">
                <a:latin typeface="Algerian" pitchFamily="82" charset="0"/>
              </a:rPr>
              <a:t>   </a:t>
            </a:r>
            <a:endParaRPr lang="ru-RU" sz="9600" dirty="0"/>
          </a:p>
        </p:txBody>
      </p:sp>
      <p:pic>
        <p:nvPicPr>
          <p:cNvPr id="15362" name="Picture 2" descr="C:\Users\Julia\Desktop\Новая папка\римляне\3567-1-133080141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712" y="404665"/>
            <a:ext cx="5472608" cy="619268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746248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fade">
                                      <p:cBhvr>
                                        <p:cTn id="7" dur="1000"/>
                                        <p:tgtEl>
                                          <p:spTgt spid="15362"/>
                                        </p:tgtEl>
                                      </p:cBhvr>
                                    </p:animEffect>
                                    <p:anim calcmode="lin" valueType="num">
                                      <p:cBhvr>
                                        <p:cTn id="8" dur="1000" fill="hold"/>
                                        <p:tgtEl>
                                          <p:spTgt spid="15362"/>
                                        </p:tgtEl>
                                        <p:attrNameLst>
                                          <p:attrName>ppt_x</p:attrName>
                                        </p:attrNameLst>
                                      </p:cBhvr>
                                      <p:tavLst>
                                        <p:tav tm="0">
                                          <p:val>
                                            <p:strVal val="#ppt_x"/>
                                          </p:val>
                                        </p:tav>
                                        <p:tav tm="100000">
                                          <p:val>
                                            <p:strVal val="#ppt_x"/>
                                          </p:val>
                                        </p:tav>
                                      </p:tavLst>
                                    </p:anim>
                                    <p:anim calcmode="lin" valueType="num">
                                      <p:cBhvr>
                                        <p:cTn id="9" dur="1000" fill="hold"/>
                                        <p:tgtEl>
                                          <p:spTgt spid="153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631"/>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5" name="Прямоугольник 4"/>
          <p:cNvSpPr/>
          <p:nvPr/>
        </p:nvSpPr>
        <p:spPr>
          <a:xfrm>
            <a:off x="1259632" y="404665"/>
            <a:ext cx="3492388" cy="369332"/>
          </a:xfrm>
          <a:prstGeom prst="rect">
            <a:avLst/>
          </a:prstGeom>
        </p:spPr>
        <p:txBody>
          <a:bodyPr wrap="square">
            <a:spAutoFit/>
          </a:bodyPr>
          <a:lstStyle/>
          <a:p>
            <a:endParaRPr lang="ru-RU" b="1" dirty="0"/>
          </a:p>
        </p:txBody>
      </p:sp>
      <p:sp>
        <p:nvSpPr>
          <p:cNvPr id="7" name="Прямоугольник 6"/>
          <p:cNvSpPr/>
          <p:nvPr/>
        </p:nvSpPr>
        <p:spPr>
          <a:xfrm>
            <a:off x="1187624" y="404665"/>
            <a:ext cx="6480720" cy="1323439"/>
          </a:xfrm>
          <a:prstGeom prst="rect">
            <a:avLst/>
          </a:prstGeom>
        </p:spPr>
        <p:txBody>
          <a:bodyPr wrap="square">
            <a:spAutoFit/>
          </a:bodyPr>
          <a:lstStyle/>
          <a:p>
            <a:r>
              <a:rPr lang="en-US" sz="2400" b="1" dirty="0" smtClean="0">
                <a:latin typeface="Algerian" pitchFamily="82" charset="0"/>
              </a:rPr>
              <a:t>             </a:t>
            </a:r>
            <a:r>
              <a:rPr lang="en-US" sz="8000" b="1" dirty="0" smtClean="0">
                <a:latin typeface="Algerian" pitchFamily="82" charset="0"/>
              </a:rPr>
              <a:t> </a:t>
            </a:r>
            <a:endParaRPr lang="en-US" sz="8000" b="1" dirty="0"/>
          </a:p>
        </p:txBody>
      </p:sp>
      <p:sp>
        <p:nvSpPr>
          <p:cNvPr id="8" name="Прямоугольник 7"/>
          <p:cNvSpPr/>
          <p:nvPr/>
        </p:nvSpPr>
        <p:spPr>
          <a:xfrm rot="11446207" flipV="1">
            <a:off x="5168461" y="4557124"/>
            <a:ext cx="2822112" cy="461665"/>
          </a:xfrm>
          <a:prstGeom prst="rect">
            <a:avLst/>
          </a:prstGeom>
        </p:spPr>
        <p:txBody>
          <a:bodyPr wrap="square">
            <a:spAutoFit/>
          </a:bodyPr>
          <a:lstStyle/>
          <a:p>
            <a:endParaRPr lang="en-US" sz="2400" b="1" dirty="0">
              <a:solidFill>
                <a:schemeClr val="accent2">
                  <a:lumMod val="50000"/>
                </a:schemeClr>
              </a:solidFill>
            </a:endParaRPr>
          </a:p>
        </p:txBody>
      </p:sp>
      <p:sp>
        <p:nvSpPr>
          <p:cNvPr id="2" name="Прямоугольник 1"/>
          <p:cNvSpPr/>
          <p:nvPr/>
        </p:nvSpPr>
        <p:spPr>
          <a:xfrm>
            <a:off x="4057885" y="3244334"/>
            <a:ext cx="184731" cy="369332"/>
          </a:xfrm>
          <a:prstGeom prst="rect">
            <a:avLst/>
          </a:prstGeom>
        </p:spPr>
        <p:txBody>
          <a:bodyPr wrap="none">
            <a:spAutoFit/>
          </a:bodyPr>
          <a:lstStyle/>
          <a:p>
            <a:endParaRPr lang="ru-RU" dirty="0"/>
          </a:p>
        </p:txBody>
      </p:sp>
      <p:sp>
        <p:nvSpPr>
          <p:cNvPr id="4" name="TextBox 3"/>
          <p:cNvSpPr txBox="1"/>
          <p:nvPr/>
        </p:nvSpPr>
        <p:spPr>
          <a:xfrm>
            <a:off x="1331640" y="773997"/>
            <a:ext cx="7384875" cy="1569660"/>
          </a:xfrm>
          <a:prstGeom prst="rect">
            <a:avLst/>
          </a:prstGeom>
          <a:noFill/>
        </p:spPr>
        <p:txBody>
          <a:bodyPr wrap="square" rtlCol="0">
            <a:spAutoFit/>
          </a:bodyPr>
          <a:lstStyle/>
          <a:p>
            <a:r>
              <a:rPr lang="en-US" sz="9600" dirty="0" smtClean="0">
                <a:latin typeface="Algerian" pitchFamily="82" charset="0"/>
              </a:rPr>
              <a:t>    </a:t>
            </a:r>
            <a:endParaRPr lang="ru-RU" sz="9600" dirty="0"/>
          </a:p>
        </p:txBody>
      </p:sp>
      <p:pic>
        <p:nvPicPr>
          <p:cNvPr id="13314" name="Picture 2" descr="C:\Users\Julia\Desktop\Новая папка\римляне\cesa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3" y="2132856"/>
            <a:ext cx="6749220" cy="424847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331641" y="476672"/>
            <a:ext cx="6624736" cy="1569660"/>
          </a:xfrm>
          <a:prstGeom prst="rect">
            <a:avLst/>
          </a:prstGeom>
          <a:noFill/>
        </p:spPr>
        <p:txBody>
          <a:bodyPr wrap="square" rtlCol="0">
            <a:spAutoFit/>
          </a:bodyPr>
          <a:lstStyle/>
          <a:p>
            <a:r>
              <a:rPr lang="en-US" sz="2400" b="1" dirty="0" smtClean="0">
                <a:solidFill>
                  <a:schemeClr val="accent2">
                    <a:lumMod val="50000"/>
                  </a:schemeClr>
                </a:solidFill>
              </a:rPr>
              <a:t>Julius Caesar came to the British isles in 55 BC, but Romans came to Britain only in 43 AD. They brought their culture and their language. </a:t>
            </a:r>
            <a:endParaRPr lang="ru-RU" sz="2400" b="1" dirty="0">
              <a:solidFill>
                <a:schemeClr val="accent2">
                  <a:lumMod val="50000"/>
                </a:schemeClr>
              </a:solidFill>
            </a:endParaRPr>
          </a:p>
        </p:txBody>
      </p:sp>
    </p:spTree>
    <p:extLst>
      <p:ext uri="{BB962C8B-B14F-4D97-AF65-F5344CB8AC3E}">
        <p14:creationId xmlns:p14="http://schemas.microsoft.com/office/powerpoint/2010/main" val="114166733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barn(inVertical)">
                                      <p:cBhvr>
                                        <p:cTn id="7" dur="500"/>
                                        <p:tgtEl>
                                          <p:spTgt spid="1331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631"/>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5" name="Прямоугольник 4"/>
          <p:cNvSpPr/>
          <p:nvPr/>
        </p:nvSpPr>
        <p:spPr>
          <a:xfrm>
            <a:off x="1259632" y="404665"/>
            <a:ext cx="3492388" cy="369332"/>
          </a:xfrm>
          <a:prstGeom prst="rect">
            <a:avLst/>
          </a:prstGeom>
        </p:spPr>
        <p:txBody>
          <a:bodyPr wrap="square">
            <a:spAutoFit/>
          </a:bodyPr>
          <a:lstStyle/>
          <a:p>
            <a:endParaRPr lang="ru-RU" b="1" dirty="0"/>
          </a:p>
        </p:txBody>
      </p:sp>
      <p:sp>
        <p:nvSpPr>
          <p:cNvPr id="7" name="Прямоугольник 6"/>
          <p:cNvSpPr/>
          <p:nvPr/>
        </p:nvSpPr>
        <p:spPr>
          <a:xfrm>
            <a:off x="1187624" y="404665"/>
            <a:ext cx="6480720" cy="1323439"/>
          </a:xfrm>
          <a:prstGeom prst="rect">
            <a:avLst/>
          </a:prstGeom>
        </p:spPr>
        <p:txBody>
          <a:bodyPr wrap="square">
            <a:spAutoFit/>
          </a:bodyPr>
          <a:lstStyle/>
          <a:p>
            <a:r>
              <a:rPr lang="en-US" sz="2400" b="1" dirty="0" smtClean="0">
                <a:latin typeface="Algerian" pitchFamily="82" charset="0"/>
              </a:rPr>
              <a:t>             </a:t>
            </a:r>
            <a:r>
              <a:rPr lang="en-US" sz="8000" b="1" dirty="0" smtClean="0">
                <a:latin typeface="Algerian" pitchFamily="82" charset="0"/>
              </a:rPr>
              <a:t> </a:t>
            </a:r>
            <a:endParaRPr lang="en-US" sz="8000" b="1" dirty="0"/>
          </a:p>
        </p:txBody>
      </p:sp>
      <p:sp>
        <p:nvSpPr>
          <p:cNvPr id="8" name="Прямоугольник 7"/>
          <p:cNvSpPr/>
          <p:nvPr/>
        </p:nvSpPr>
        <p:spPr>
          <a:xfrm rot="11446207" flipV="1">
            <a:off x="5168461" y="4557124"/>
            <a:ext cx="2822112" cy="461665"/>
          </a:xfrm>
          <a:prstGeom prst="rect">
            <a:avLst/>
          </a:prstGeom>
        </p:spPr>
        <p:txBody>
          <a:bodyPr wrap="square">
            <a:spAutoFit/>
          </a:bodyPr>
          <a:lstStyle/>
          <a:p>
            <a:endParaRPr lang="en-US" sz="2400" b="1" dirty="0">
              <a:solidFill>
                <a:schemeClr val="accent2">
                  <a:lumMod val="50000"/>
                </a:schemeClr>
              </a:solidFill>
            </a:endParaRPr>
          </a:p>
        </p:txBody>
      </p:sp>
      <p:sp>
        <p:nvSpPr>
          <p:cNvPr id="2" name="Прямоугольник 1"/>
          <p:cNvSpPr/>
          <p:nvPr/>
        </p:nvSpPr>
        <p:spPr>
          <a:xfrm>
            <a:off x="4057885" y="3244334"/>
            <a:ext cx="184731" cy="369332"/>
          </a:xfrm>
          <a:prstGeom prst="rect">
            <a:avLst/>
          </a:prstGeom>
        </p:spPr>
        <p:txBody>
          <a:bodyPr wrap="none">
            <a:spAutoFit/>
          </a:bodyPr>
          <a:lstStyle/>
          <a:p>
            <a:endParaRPr lang="ru-RU" dirty="0"/>
          </a:p>
        </p:txBody>
      </p:sp>
      <p:sp>
        <p:nvSpPr>
          <p:cNvPr id="4" name="TextBox 3"/>
          <p:cNvSpPr txBox="1"/>
          <p:nvPr/>
        </p:nvSpPr>
        <p:spPr>
          <a:xfrm>
            <a:off x="1331640" y="773997"/>
            <a:ext cx="7384875" cy="1569660"/>
          </a:xfrm>
          <a:prstGeom prst="rect">
            <a:avLst/>
          </a:prstGeom>
          <a:noFill/>
        </p:spPr>
        <p:txBody>
          <a:bodyPr wrap="square" rtlCol="0">
            <a:spAutoFit/>
          </a:bodyPr>
          <a:lstStyle/>
          <a:p>
            <a:r>
              <a:rPr lang="en-US" sz="9600" dirty="0" smtClean="0">
                <a:latin typeface="Algerian" pitchFamily="82" charset="0"/>
              </a:rPr>
              <a:t>    </a:t>
            </a:r>
            <a:endParaRPr lang="ru-RU" sz="9600" dirty="0"/>
          </a:p>
        </p:txBody>
      </p:sp>
      <p:sp>
        <p:nvSpPr>
          <p:cNvPr id="6" name="TextBox 5"/>
          <p:cNvSpPr txBox="1"/>
          <p:nvPr/>
        </p:nvSpPr>
        <p:spPr>
          <a:xfrm>
            <a:off x="1331641" y="476672"/>
            <a:ext cx="6624736" cy="1938992"/>
          </a:xfrm>
          <a:prstGeom prst="rect">
            <a:avLst/>
          </a:prstGeom>
          <a:noFill/>
        </p:spPr>
        <p:txBody>
          <a:bodyPr wrap="square" rtlCol="0">
            <a:spAutoFit/>
          </a:bodyPr>
          <a:lstStyle/>
          <a:p>
            <a:r>
              <a:rPr lang="en-US" sz="2400" b="1" dirty="0" smtClean="0">
                <a:solidFill>
                  <a:schemeClr val="accent2">
                    <a:lumMod val="50000"/>
                  </a:schemeClr>
                </a:solidFill>
              </a:rPr>
              <a:t>The English alphabet came from Latin. </a:t>
            </a:r>
            <a:r>
              <a:rPr lang="en-US" sz="2400" b="1" dirty="0">
                <a:solidFill>
                  <a:schemeClr val="accent2">
                    <a:lumMod val="50000"/>
                  </a:schemeClr>
                </a:solidFill>
                <a:cs typeface="Times New Roman" pitchFamily="18" charset="0"/>
              </a:rPr>
              <a:t>Christian monks, who spoke Latin, brought it to England from </a:t>
            </a:r>
            <a:r>
              <a:rPr lang="en-US" sz="2400" b="1" dirty="0" smtClean="0">
                <a:solidFill>
                  <a:schemeClr val="accent2">
                    <a:lumMod val="50000"/>
                  </a:schemeClr>
                </a:solidFill>
                <a:cs typeface="Times New Roman" pitchFamily="18" charset="0"/>
              </a:rPr>
              <a:t>Ireland. Latin words in English are: street, kitchen, cup, cheese, wine, angel, wall, paper. </a:t>
            </a:r>
            <a:endParaRPr lang="ru-RU" sz="2400" b="1" dirty="0">
              <a:solidFill>
                <a:schemeClr val="accent2">
                  <a:lumMod val="50000"/>
                </a:schemeClr>
              </a:solidFill>
            </a:endParaRPr>
          </a:p>
        </p:txBody>
      </p:sp>
      <p:pic>
        <p:nvPicPr>
          <p:cNvPr id="12" name="Picture 3" descr="C:\Documents and Settings\Светлана\Мои документы\Мои рисунки\monktonsur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2888" y="2415664"/>
            <a:ext cx="3578225" cy="389365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162068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631"/>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5" name="Прямоугольник 4"/>
          <p:cNvSpPr/>
          <p:nvPr/>
        </p:nvSpPr>
        <p:spPr>
          <a:xfrm>
            <a:off x="1259632" y="404665"/>
            <a:ext cx="3492388" cy="369332"/>
          </a:xfrm>
          <a:prstGeom prst="rect">
            <a:avLst/>
          </a:prstGeom>
        </p:spPr>
        <p:txBody>
          <a:bodyPr wrap="square">
            <a:spAutoFit/>
          </a:bodyPr>
          <a:lstStyle/>
          <a:p>
            <a:endParaRPr lang="ru-RU" b="1" dirty="0"/>
          </a:p>
        </p:txBody>
      </p:sp>
      <p:sp>
        <p:nvSpPr>
          <p:cNvPr id="7" name="Прямоугольник 6"/>
          <p:cNvSpPr/>
          <p:nvPr/>
        </p:nvSpPr>
        <p:spPr>
          <a:xfrm>
            <a:off x="1187624" y="404665"/>
            <a:ext cx="6480720" cy="1323439"/>
          </a:xfrm>
          <a:prstGeom prst="rect">
            <a:avLst/>
          </a:prstGeom>
        </p:spPr>
        <p:txBody>
          <a:bodyPr wrap="square">
            <a:spAutoFit/>
          </a:bodyPr>
          <a:lstStyle/>
          <a:p>
            <a:r>
              <a:rPr lang="en-US" sz="2400" b="1" dirty="0" smtClean="0">
                <a:latin typeface="Algerian" pitchFamily="82" charset="0"/>
              </a:rPr>
              <a:t>             </a:t>
            </a:r>
            <a:r>
              <a:rPr lang="en-US" sz="8000" b="1" dirty="0" smtClean="0">
                <a:latin typeface="Algerian" pitchFamily="82" charset="0"/>
              </a:rPr>
              <a:t> </a:t>
            </a:r>
            <a:endParaRPr lang="en-US" sz="8000" b="1" dirty="0"/>
          </a:p>
        </p:txBody>
      </p:sp>
      <p:sp>
        <p:nvSpPr>
          <p:cNvPr id="8" name="Прямоугольник 7"/>
          <p:cNvSpPr/>
          <p:nvPr/>
        </p:nvSpPr>
        <p:spPr>
          <a:xfrm rot="11446207" flipV="1">
            <a:off x="5168461" y="4557124"/>
            <a:ext cx="2822112" cy="461665"/>
          </a:xfrm>
          <a:prstGeom prst="rect">
            <a:avLst/>
          </a:prstGeom>
        </p:spPr>
        <p:txBody>
          <a:bodyPr wrap="square">
            <a:spAutoFit/>
          </a:bodyPr>
          <a:lstStyle/>
          <a:p>
            <a:endParaRPr lang="en-US" sz="2400" b="1" dirty="0">
              <a:solidFill>
                <a:schemeClr val="accent2">
                  <a:lumMod val="50000"/>
                </a:schemeClr>
              </a:solidFill>
            </a:endParaRPr>
          </a:p>
        </p:txBody>
      </p:sp>
      <p:sp>
        <p:nvSpPr>
          <p:cNvPr id="2" name="Прямоугольник 1"/>
          <p:cNvSpPr/>
          <p:nvPr/>
        </p:nvSpPr>
        <p:spPr>
          <a:xfrm>
            <a:off x="4057885" y="3244334"/>
            <a:ext cx="184731" cy="369332"/>
          </a:xfrm>
          <a:prstGeom prst="rect">
            <a:avLst/>
          </a:prstGeom>
        </p:spPr>
        <p:txBody>
          <a:bodyPr wrap="none">
            <a:spAutoFit/>
          </a:bodyPr>
          <a:lstStyle/>
          <a:p>
            <a:endParaRPr lang="ru-RU" dirty="0"/>
          </a:p>
        </p:txBody>
      </p:sp>
      <p:sp>
        <p:nvSpPr>
          <p:cNvPr id="4" name="TextBox 3"/>
          <p:cNvSpPr txBox="1"/>
          <p:nvPr/>
        </p:nvSpPr>
        <p:spPr>
          <a:xfrm>
            <a:off x="1331640" y="773997"/>
            <a:ext cx="7384875" cy="1569660"/>
          </a:xfrm>
          <a:prstGeom prst="rect">
            <a:avLst/>
          </a:prstGeom>
          <a:noFill/>
        </p:spPr>
        <p:txBody>
          <a:bodyPr wrap="square" rtlCol="0">
            <a:spAutoFit/>
          </a:bodyPr>
          <a:lstStyle/>
          <a:p>
            <a:r>
              <a:rPr lang="en-US" sz="9600" dirty="0" smtClean="0">
                <a:latin typeface="Algerian" pitchFamily="82" charset="0"/>
              </a:rPr>
              <a:t>    </a:t>
            </a:r>
            <a:endParaRPr lang="ru-RU" sz="9600" dirty="0"/>
          </a:p>
        </p:txBody>
      </p:sp>
      <p:sp>
        <p:nvSpPr>
          <p:cNvPr id="6" name="TextBox 5"/>
          <p:cNvSpPr txBox="1"/>
          <p:nvPr/>
        </p:nvSpPr>
        <p:spPr>
          <a:xfrm>
            <a:off x="1331641" y="476672"/>
            <a:ext cx="6624736" cy="892552"/>
          </a:xfrm>
          <a:prstGeom prst="rect">
            <a:avLst/>
          </a:prstGeom>
          <a:noFill/>
        </p:spPr>
        <p:txBody>
          <a:bodyPr wrap="square" rtlCol="0">
            <a:spAutoFit/>
          </a:bodyPr>
          <a:lstStyle/>
          <a:p>
            <a:r>
              <a:rPr lang="en-US" sz="2400" b="1" dirty="0"/>
              <a:t> </a:t>
            </a:r>
            <a:r>
              <a:rPr lang="en-US" sz="2800" b="1" dirty="0" smtClean="0">
                <a:solidFill>
                  <a:schemeClr val="accent2">
                    <a:lumMod val="50000"/>
                  </a:schemeClr>
                </a:solidFill>
              </a:rPr>
              <a:t>Romans </a:t>
            </a:r>
            <a:r>
              <a:rPr lang="en-US" sz="2800" b="1" dirty="0">
                <a:solidFill>
                  <a:schemeClr val="accent2">
                    <a:lumMod val="50000"/>
                  </a:schemeClr>
                </a:solidFill>
              </a:rPr>
              <a:t>left the British Isles in 410 AD</a:t>
            </a:r>
            <a:endParaRPr lang="ru-RU" sz="2800" dirty="0">
              <a:solidFill>
                <a:schemeClr val="accent2">
                  <a:lumMod val="50000"/>
                </a:schemeClr>
              </a:solidFill>
            </a:endParaRPr>
          </a:p>
          <a:p>
            <a:endParaRPr lang="ru-RU" sz="2400" b="1" dirty="0"/>
          </a:p>
        </p:txBody>
      </p:sp>
      <p:pic>
        <p:nvPicPr>
          <p:cNvPr id="16386" name="Picture 2" descr="C:\Users\Julia\Desktop\Новая папка\римляне\p00548xn_640_36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624" y="1143000"/>
            <a:ext cx="6912768" cy="495029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386432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barn(inVertical)">
                                      <p:cBhvr>
                                        <p:cTn id="7" dur="500"/>
                                        <p:tgtEl>
                                          <p:spTgt spid="1638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52"/>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2" name="Прямоугольник 1"/>
          <p:cNvSpPr/>
          <p:nvPr/>
        </p:nvSpPr>
        <p:spPr>
          <a:xfrm>
            <a:off x="611560" y="404664"/>
            <a:ext cx="8064896" cy="1323439"/>
          </a:xfrm>
          <a:prstGeom prst="rect">
            <a:avLst/>
          </a:prstGeom>
        </p:spPr>
        <p:txBody>
          <a:bodyPr wrap="square">
            <a:spAutoFit/>
          </a:bodyPr>
          <a:lstStyle/>
          <a:p>
            <a:r>
              <a:rPr lang="en-US" sz="8000" b="1" dirty="0" smtClean="0">
                <a:solidFill>
                  <a:schemeClr val="accent2">
                    <a:lumMod val="50000"/>
                  </a:schemeClr>
                </a:solidFill>
                <a:latin typeface="Algerian" pitchFamily="82" charset="0"/>
              </a:rPr>
              <a:t>Anglo-Saxons</a:t>
            </a:r>
            <a:r>
              <a:rPr lang="en-US" sz="8000" b="1" dirty="0" smtClean="0">
                <a:solidFill>
                  <a:schemeClr val="accent2">
                    <a:lumMod val="50000"/>
                  </a:schemeClr>
                </a:solidFill>
              </a:rPr>
              <a:t> </a:t>
            </a:r>
            <a:endParaRPr lang="ru-RU" sz="8000" b="1" dirty="0">
              <a:solidFill>
                <a:schemeClr val="accent2">
                  <a:lumMod val="50000"/>
                </a:schemeClr>
              </a:solidFill>
            </a:endParaRPr>
          </a:p>
        </p:txBody>
      </p:sp>
      <p:sp>
        <p:nvSpPr>
          <p:cNvPr id="5" name="Прямоугольник 4"/>
          <p:cNvSpPr/>
          <p:nvPr/>
        </p:nvSpPr>
        <p:spPr>
          <a:xfrm>
            <a:off x="395536" y="1916832"/>
            <a:ext cx="11121634" cy="1200329"/>
          </a:xfrm>
          <a:prstGeom prst="rect">
            <a:avLst/>
          </a:prstGeom>
        </p:spPr>
        <p:txBody>
          <a:bodyPr wrap="square">
            <a:spAutoFit/>
          </a:bodyPr>
          <a:lstStyle/>
          <a:p>
            <a:r>
              <a:rPr lang="en-US" sz="7200" dirty="0" smtClean="0">
                <a:latin typeface="Algerian" pitchFamily="82" charset="0"/>
              </a:rPr>
              <a:t>          </a:t>
            </a:r>
            <a:endParaRPr lang="ru-RU" sz="7200" b="1" dirty="0">
              <a:solidFill>
                <a:schemeClr val="accent2">
                  <a:lumMod val="50000"/>
                </a:schemeClr>
              </a:solidFill>
            </a:endParaRPr>
          </a:p>
        </p:txBody>
      </p:sp>
      <p:pic>
        <p:nvPicPr>
          <p:cNvPr id="12289" name="Picture 1" descr="C:\Users\Julia\Desktop\Новая папка\англо-саксы\4861370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3688" y="1692657"/>
            <a:ext cx="5760640" cy="449728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851187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2289"/>
                                        </p:tgtEl>
                                        <p:attrNameLst>
                                          <p:attrName>style.visibility</p:attrName>
                                        </p:attrNameLst>
                                      </p:cBhvr>
                                      <p:to>
                                        <p:strVal val="visible"/>
                                      </p:to>
                                    </p:set>
                                    <p:animEffect transition="in" filter="barn(inVertical)">
                                      <p:cBhvr>
                                        <p:cTn id="7" dur="500"/>
                                        <p:tgtEl>
                                          <p:spTgt spid="1228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52"/>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2" name="Прямоугольник 1"/>
          <p:cNvSpPr/>
          <p:nvPr/>
        </p:nvSpPr>
        <p:spPr>
          <a:xfrm>
            <a:off x="1331640" y="404664"/>
            <a:ext cx="6624736" cy="400110"/>
          </a:xfrm>
          <a:prstGeom prst="rect">
            <a:avLst/>
          </a:prstGeom>
        </p:spPr>
        <p:txBody>
          <a:bodyPr wrap="square">
            <a:spAutoFit/>
          </a:bodyPr>
          <a:lstStyle/>
          <a:p>
            <a:endParaRPr lang="ru-RU" sz="2000" b="1" dirty="0">
              <a:solidFill>
                <a:schemeClr val="accent2">
                  <a:lumMod val="50000"/>
                </a:schemeClr>
              </a:solidFill>
            </a:endParaRPr>
          </a:p>
        </p:txBody>
      </p:sp>
      <p:sp>
        <p:nvSpPr>
          <p:cNvPr id="4" name="Прямоугольник 3"/>
          <p:cNvSpPr/>
          <p:nvPr/>
        </p:nvSpPr>
        <p:spPr>
          <a:xfrm>
            <a:off x="755576" y="476672"/>
            <a:ext cx="7776864" cy="954107"/>
          </a:xfrm>
          <a:prstGeom prst="rect">
            <a:avLst/>
          </a:prstGeom>
        </p:spPr>
        <p:txBody>
          <a:bodyPr wrap="square">
            <a:spAutoFit/>
          </a:bodyPr>
          <a:lstStyle/>
          <a:p>
            <a:pPr algn="ctr"/>
            <a:r>
              <a:rPr lang="en-US" sz="2800" b="1" dirty="0" smtClean="0">
                <a:solidFill>
                  <a:schemeClr val="accent2">
                    <a:lumMod val="50000"/>
                  </a:schemeClr>
                </a:solidFill>
                <a:cs typeface="Times New Roman" pitchFamily="18" charset="0"/>
              </a:rPr>
              <a:t>The </a:t>
            </a:r>
            <a:r>
              <a:rPr lang="en-US" sz="2800" b="1" dirty="0">
                <a:solidFill>
                  <a:schemeClr val="accent2">
                    <a:lumMod val="50000"/>
                  </a:schemeClr>
                </a:solidFill>
                <a:cs typeface="Times New Roman" pitchFamily="18" charset="0"/>
              </a:rPr>
              <a:t>Anglo-Saxons contributed to the </a:t>
            </a:r>
          </a:p>
          <a:p>
            <a:pPr algn="ctr"/>
            <a:r>
              <a:rPr lang="en-US" sz="2800" b="1" dirty="0">
                <a:solidFill>
                  <a:schemeClr val="accent2">
                    <a:lumMod val="50000"/>
                  </a:schemeClr>
                </a:solidFill>
                <a:cs typeface="Times New Roman" pitchFamily="18" charset="0"/>
              </a:rPr>
              <a:t>formation of English most of all. </a:t>
            </a:r>
            <a:endParaRPr lang="ru-RU" sz="2800" b="1" dirty="0">
              <a:solidFill>
                <a:schemeClr val="accent2">
                  <a:lumMod val="50000"/>
                </a:schemeClr>
              </a:solidFill>
              <a:cs typeface="Times New Roman" pitchFamily="18" charset="0"/>
            </a:endParaRPr>
          </a:p>
        </p:txBody>
      </p:sp>
      <p:pic>
        <p:nvPicPr>
          <p:cNvPr id="9218" name="Picture 2" descr="C:\Users\Julia\Desktop\Новая папка\англо-саксы\anglo-saxon_map.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2" y="1430780"/>
            <a:ext cx="6696744" cy="52176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991578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barn(inVertical)">
                                      <p:cBhvr>
                                        <p:cTn id="7" dur="500"/>
                                        <p:tgtEl>
                                          <p:spTgt spid="921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52"/>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5" name="Прямоугольник 4"/>
          <p:cNvSpPr/>
          <p:nvPr/>
        </p:nvSpPr>
        <p:spPr>
          <a:xfrm>
            <a:off x="1259632" y="404665"/>
            <a:ext cx="3492388" cy="5909310"/>
          </a:xfrm>
          <a:prstGeom prst="rect">
            <a:avLst/>
          </a:prstGeom>
        </p:spPr>
        <p:txBody>
          <a:bodyPr wrap="square">
            <a:spAutoFit/>
          </a:bodyPr>
          <a:lstStyle/>
          <a:p>
            <a:r>
              <a:rPr lang="en-US" b="1" dirty="0"/>
              <a:t>The history of the English language really started with the arrival of three Germanic tribes who invaded Britain during the 5th century AD. These tribes, the Angles, the Saxons and the Jutes, crossed the North Sea from what today is Denmark and northern Germany. At that time the inhabitants of Britain spoke a Celtic language. But most of the Celtic speakers were pushed west and north by the invaders - mainly into what is now Wales, Scotland and Ireland. The Angles came from "</a:t>
            </a:r>
            <a:r>
              <a:rPr lang="en-US" b="1" dirty="0" err="1"/>
              <a:t>Englaland</a:t>
            </a:r>
            <a:r>
              <a:rPr lang="en-US" b="1" dirty="0"/>
              <a:t>" [</a:t>
            </a:r>
            <a:r>
              <a:rPr lang="en-US" b="1" i="1" dirty="0"/>
              <a:t>sic</a:t>
            </a:r>
            <a:r>
              <a:rPr lang="en-US" b="1" dirty="0"/>
              <a:t>] and their language was called "</a:t>
            </a:r>
            <a:r>
              <a:rPr lang="en-US" b="1" dirty="0" err="1"/>
              <a:t>Englisc</a:t>
            </a:r>
            <a:r>
              <a:rPr lang="en-US" b="1" dirty="0"/>
              <a:t>" - from which the words "England" and "English" are derived.</a:t>
            </a:r>
            <a:endParaRPr lang="ru-RU" b="1" dirty="0"/>
          </a:p>
        </p:txBody>
      </p:sp>
      <p:pic>
        <p:nvPicPr>
          <p:cNvPr id="10242" name="Picture 2" descr="C:\Users\Julia\Desktop\Новая папка\англо-саксы\6c7eea63867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52020" y="476672"/>
            <a:ext cx="3924436" cy="597666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87387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barn(inVertical)">
                                      <p:cBhvr>
                                        <p:cTn id="7" dur="500"/>
                                        <p:tgtEl>
                                          <p:spTgt spid="1024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52"/>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5" name="Прямоугольник 4"/>
          <p:cNvSpPr/>
          <p:nvPr/>
        </p:nvSpPr>
        <p:spPr>
          <a:xfrm>
            <a:off x="1259632" y="404665"/>
            <a:ext cx="3492388" cy="369332"/>
          </a:xfrm>
          <a:prstGeom prst="rect">
            <a:avLst/>
          </a:prstGeom>
        </p:spPr>
        <p:txBody>
          <a:bodyPr wrap="square">
            <a:spAutoFit/>
          </a:bodyPr>
          <a:lstStyle/>
          <a:p>
            <a:endParaRPr lang="ru-RU" b="1" dirty="0"/>
          </a:p>
        </p:txBody>
      </p:sp>
      <p:pic>
        <p:nvPicPr>
          <p:cNvPr id="6" name="Рисунок 5" descr="Example of Old English"/>
          <p:cNvPicPr/>
          <p:nvPr/>
        </p:nvPicPr>
        <p:blipFill>
          <a:blip r:embed="rId4">
            <a:extLst>
              <a:ext uri="{28A0092B-C50C-407E-A947-70E740481C1C}">
                <a14:useLocalDpi xmlns:a14="http://schemas.microsoft.com/office/drawing/2010/main" val="0"/>
              </a:ext>
            </a:extLst>
          </a:blip>
          <a:srcRect/>
          <a:stretch>
            <a:fillRect/>
          </a:stretch>
        </p:blipFill>
        <p:spPr bwMode="auto">
          <a:xfrm rot="552557">
            <a:off x="5019545" y="539392"/>
            <a:ext cx="3547304" cy="3628900"/>
          </a:xfrm>
          <a:prstGeom prst="rect">
            <a:avLst/>
          </a:prstGeom>
          <a:ln>
            <a:noFill/>
          </a:ln>
          <a:effectLst>
            <a:softEdge rad="112500"/>
          </a:effectLst>
        </p:spPr>
      </p:pic>
      <p:sp>
        <p:nvSpPr>
          <p:cNvPr id="7" name="Прямоугольник 6"/>
          <p:cNvSpPr/>
          <p:nvPr/>
        </p:nvSpPr>
        <p:spPr>
          <a:xfrm>
            <a:off x="1187624" y="404665"/>
            <a:ext cx="4032448" cy="6063198"/>
          </a:xfrm>
          <a:prstGeom prst="rect">
            <a:avLst/>
          </a:prstGeom>
        </p:spPr>
        <p:txBody>
          <a:bodyPr wrap="square">
            <a:spAutoFit/>
          </a:bodyPr>
          <a:lstStyle/>
          <a:p>
            <a:r>
              <a:rPr lang="en-US" sz="2400" b="1" dirty="0" smtClean="0">
                <a:latin typeface="Algerian" pitchFamily="82" charset="0"/>
              </a:rPr>
              <a:t>          Old English</a:t>
            </a:r>
          </a:p>
          <a:p>
            <a:r>
              <a:rPr lang="en-US" sz="2400" b="1" dirty="0" smtClean="0">
                <a:latin typeface="Algerian" pitchFamily="82" charset="0"/>
              </a:rPr>
              <a:t>           450-1100 </a:t>
            </a:r>
            <a:r>
              <a:rPr lang="en-US" sz="2400" b="1" dirty="0">
                <a:latin typeface="Algerian" pitchFamily="82" charset="0"/>
              </a:rPr>
              <a:t>AD</a:t>
            </a:r>
            <a:endParaRPr lang="en-US" sz="2400" b="1" dirty="0" smtClean="0">
              <a:latin typeface="Algerian" pitchFamily="82" charset="0"/>
            </a:endParaRPr>
          </a:p>
          <a:p>
            <a:r>
              <a:rPr lang="en-US" sz="2000" b="1" dirty="0" smtClean="0"/>
              <a:t>The </a:t>
            </a:r>
            <a:r>
              <a:rPr lang="en-US" sz="2000" b="1" dirty="0"/>
              <a:t>invading Germanic tribes spoke similar languages, which in Britain developed into what we now call Old English. Old English did not sound or look like English today. Native English speakers now would have great difficulty understanding Old English. Nevertheless, about half of the most commonly used words in Modern English have Old English roots. The words be, strong and water, for example, derive from Old English. Old English was spoken until around 1100.</a:t>
            </a:r>
          </a:p>
        </p:txBody>
      </p:sp>
      <p:sp>
        <p:nvSpPr>
          <p:cNvPr id="8" name="Прямоугольник 7"/>
          <p:cNvSpPr/>
          <p:nvPr/>
        </p:nvSpPr>
        <p:spPr>
          <a:xfrm rot="11446207" flipV="1">
            <a:off x="5168461" y="4187792"/>
            <a:ext cx="2822112" cy="1200329"/>
          </a:xfrm>
          <a:prstGeom prst="rect">
            <a:avLst/>
          </a:prstGeom>
        </p:spPr>
        <p:txBody>
          <a:bodyPr wrap="square">
            <a:spAutoFit/>
          </a:bodyPr>
          <a:lstStyle/>
          <a:p>
            <a:r>
              <a:rPr lang="en-US" sz="2400" b="1" dirty="0">
                <a:solidFill>
                  <a:schemeClr val="accent2">
                    <a:lumMod val="50000"/>
                  </a:schemeClr>
                </a:solidFill>
              </a:rPr>
              <a:t>Part of Beowulf, a poem written in Old English.</a:t>
            </a:r>
          </a:p>
        </p:txBody>
      </p:sp>
    </p:spTree>
    <p:extLst>
      <p:ext uri="{BB962C8B-B14F-4D97-AF65-F5344CB8AC3E}">
        <p14:creationId xmlns:p14="http://schemas.microsoft.com/office/powerpoint/2010/main" val="149755779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631"/>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5" name="Прямоугольник 4"/>
          <p:cNvSpPr/>
          <p:nvPr/>
        </p:nvSpPr>
        <p:spPr>
          <a:xfrm>
            <a:off x="1259632" y="404665"/>
            <a:ext cx="3492388" cy="369332"/>
          </a:xfrm>
          <a:prstGeom prst="rect">
            <a:avLst/>
          </a:prstGeom>
        </p:spPr>
        <p:txBody>
          <a:bodyPr wrap="square">
            <a:spAutoFit/>
          </a:bodyPr>
          <a:lstStyle/>
          <a:p>
            <a:endParaRPr lang="ru-RU" b="1" dirty="0"/>
          </a:p>
        </p:txBody>
      </p:sp>
      <p:sp>
        <p:nvSpPr>
          <p:cNvPr id="7" name="Прямоугольник 6"/>
          <p:cNvSpPr/>
          <p:nvPr/>
        </p:nvSpPr>
        <p:spPr>
          <a:xfrm>
            <a:off x="1187624" y="404665"/>
            <a:ext cx="6480720" cy="1323439"/>
          </a:xfrm>
          <a:prstGeom prst="rect">
            <a:avLst/>
          </a:prstGeom>
        </p:spPr>
        <p:txBody>
          <a:bodyPr wrap="square">
            <a:spAutoFit/>
          </a:bodyPr>
          <a:lstStyle/>
          <a:p>
            <a:r>
              <a:rPr lang="en-US" sz="2400" b="1" dirty="0" smtClean="0">
                <a:latin typeface="Algerian" pitchFamily="82" charset="0"/>
              </a:rPr>
              <a:t>               </a:t>
            </a:r>
            <a:r>
              <a:rPr lang="en-US" sz="8000" b="1" dirty="0" smtClean="0">
                <a:solidFill>
                  <a:schemeClr val="accent2">
                    <a:lumMod val="50000"/>
                  </a:schemeClr>
                </a:solidFill>
                <a:latin typeface="Algerian" pitchFamily="82" charset="0"/>
              </a:rPr>
              <a:t>Vikings</a:t>
            </a:r>
            <a:r>
              <a:rPr lang="en-US" sz="8000" b="1" dirty="0" smtClean="0">
                <a:latin typeface="Algerian" pitchFamily="82" charset="0"/>
              </a:rPr>
              <a:t> </a:t>
            </a:r>
            <a:endParaRPr lang="en-US" sz="8000" b="1" dirty="0"/>
          </a:p>
        </p:txBody>
      </p:sp>
      <p:sp>
        <p:nvSpPr>
          <p:cNvPr id="8" name="Прямоугольник 7"/>
          <p:cNvSpPr/>
          <p:nvPr/>
        </p:nvSpPr>
        <p:spPr>
          <a:xfrm rot="11446207" flipV="1">
            <a:off x="5168461" y="4557124"/>
            <a:ext cx="2822112" cy="461665"/>
          </a:xfrm>
          <a:prstGeom prst="rect">
            <a:avLst/>
          </a:prstGeom>
        </p:spPr>
        <p:txBody>
          <a:bodyPr wrap="square">
            <a:spAutoFit/>
          </a:bodyPr>
          <a:lstStyle/>
          <a:p>
            <a:endParaRPr lang="en-US" sz="2400" b="1" dirty="0">
              <a:solidFill>
                <a:schemeClr val="accent2">
                  <a:lumMod val="50000"/>
                </a:schemeClr>
              </a:solidFill>
            </a:endParaRPr>
          </a:p>
        </p:txBody>
      </p:sp>
      <p:sp>
        <p:nvSpPr>
          <p:cNvPr id="2" name="Прямоугольник 1"/>
          <p:cNvSpPr/>
          <p:nvPr/>
        </p:nvSpPr>
        <p:spPr>
          <a:xfrm>
            <a:off x="2843808" y="1556792"/>
            <a:ext cx="2655497" cy="523220"/>
          </a:xfrm>
          <a:prstGeom prst="rect">
            <a:avLst/>
          </a:prstGeom>
        </p:spPr>
        <p:txBody>
          <a:bodyPr wrap="square">
            <a:spAutoFit/>
          </a:bodyPr>
          <a:lstStyle/>
          <a:p>
            <a:pPr algn="ctr"/>
            <a:r>
              <a:rPr lang="ru-RU" sz="2800" b="1" dirty="0">
                <a:solidFill>
                  <a:schemeClr val="accent2">
                    <a:lumMod val="50000"/>
                  </a:schemeClr>
                </a:solidFill>
              </a:rPr>
              <a:t>789 </a:t>
            </a:r>
            <a:r>
              <a:rPr lang="en-US" sz="2800" b="1" dirty="0" smtClean="0">
                <a:solidFill>
                  <a:schemeClr val="accent2">
                    <a:lumMod val="50000"/>
                  </a:schemeClr>
                </a:solidFill>
              </a:rPr>
              <a:t>-900 AD</a:t>
            </a:r>
            <a:endParaRPr lang="ru-RU" sz="2800" dirty="0">
              <a:solidFill>
                <a:schemeClr val="accent2">
                  <a:lumMod val="50000"/>
                </a:schemeClr>
              </a:solidFill>
            </a:endParaRPr>
          </a:p>
        </p:txBody>
      </p:sp>
      <p:pic>
        <p:nvPicPr>
          <p:cNvPr id="4" name="Picture 2" descr="C:\Users\Julia\Desktop\b_1221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624" y="2080012"/>
            <a:ext cx="6912768" cy="430131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968615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arn(inVertical)">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p:txBody>
          <a:bodyPr/>
          <a:lstStyle/>
          <a:p>
            <a:endParaRPr lang="ru-RU"/>
          </a:p>
        </p:txBody>
      </p:sp>
      <p:sp>
        <p:nvSpPr>
          <p:cNvPr id="10" name="Объект 9"/>
          <p:cNvSpPr>
            <a:spLocks noGrp="1"/>
          </p:cNvSpPr>
          <p:nvPr>
            <p:ph sz="quarter" idx="13"/>
          </p:nvPr>
        </p:nvSpPr>
        <p:spPr/>
        <p:txBody>
          <a:bodyPr/>
          <a:lstStyle/>
          <a:p>
            <a:endParaRPr lang="ru-RU"/>
          </a:p>
        </p:txBody>
      </p:sp>
      <p:sp>
        <p:nvSpPr>
          <p:cNvPr id="11" name="Объект 10"/>
          <p:cNvSpPr>
            <a:spLocks noGrp="1"/>
          </p:cNvSpPr>
          <p:nvPr>
            <p:ph sz="quarter" idx="14"/>
          </p:nvPr>
        </p:nvSpPr>
        <p:spPr/>
        <p:txBody>
          <a:bodyPr/>
          <a:lstStyle/>
          <a:p>
            <a:endParaRPr lang="ru-RU"/>
          </a:p>
        </p:txBody>
      </p:sp>
      <p:pic>
        <p:nvPicPr>
          <p:cNvPr id="1026" name="Picture 2" descr="C:\Users\Julia\Desktop\2011713-c3b1c227be7f03a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115616" y="692696"/>
            <a:ext cx="7200800" cy="4524315"/>
          </a:xfrm>
          <a:prstGeom prst="rect">
            <a:avLst/>
          </a:prstGeom>
        </p:spPr>
        <p:txBody>
          <a:bodyPr wrap="square">
            <a:spAutoFit/>
          </a:bodyPr>
          <a:lstStyle/>
          <a:p>
            <a:r>
              <a:rPr lang="en-US" sz="7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lgerian" pitchFamily="82" charset="0"/>
              </a:rPr>
              <a:t>Celtic </a:t>
            </a:r>
            <a:r>
              <a:rPr lang="en-US" sz="7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lgerian" pitchFamily="82" charset="0"/>
              </a:rPr>
              <a:t>Britain</a:t>
            </a:r>
            <a:r>
              <a:rPr lang="en-US" sz="7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lgerian" pitchFamily="82" charset="0"/>
              </a:rPr>
              <a:t/>
            </a:r>
            <a:br>
              <a:rPr lang="en-US" sz="7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lgerian" pitchFamily="82" charset="0"/>
              </a:rPr>
            </a:br>
            <a:r>
              <a:rPr lang="en-US" sz="7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lgerian" pitchFamily="82" charset="0"/>
              </a:rPr>
              <a:t>(The Iron Age) </a:t>
            </a:r>
          </a:p>
          <a:p>
            <a:endParaRPr lang="en-US" sz="7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a:p>
            <a:r>
              <a:rPr lang="en-US" sz="7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600 </a:t>
            </a:r>
            <a:r>
              <a:rPr lang="en-US" sz="7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BC - 50 AD </a:t>
            </a:r>
            <a:endParaRPr lang="ru-RU" sz="7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extLst>
      <p:ext uri="{BB962C8B-B14F-4D97-AF65-F5344CB8AC3E}">
        <p14:creationId xmlns:p14="http://schemas.microsoft.com/office/powerpoint/2010/main" val="379627841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631"/>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5" name="Прямоугольник 4"/>
          <p:cNvSpPr/>
          <p:nvPr/>
        </p:nvSpPr>
        <p:spPr>
          <a:xfrm>
            <a:off x="1259632" y="404665"/>
            <a:ext cx="3492388" cy="369332"/>
          </a:xfrm>
          <a:prstGeom prst="rect">
            <a:avLst/>
          </a:prstGeom>
        </p:spPr>
        <p:txBody>
          <a:bodyPr wrap="square">
            <a:spAutoFit/>
          </a:bodyPr>
          <a:lstStyle/>
          <a:p>
            <a:endParaRPr lang="ru-RU" b="1" dirty="0"/>
          </a:p>
        </p:txBody>
      </p:sp>
      <p:sp>
        <p:nvSpPr>
          <p:cNvPr id="7" name="Прямоугольник 6"/>
          <p:cNvSpPr/>
          <p:nvPr/>
        </p:nvSpPr>
        <p:spPr>
          <a:xfrm>
            <a:off x="1187624" y="404665"/>
            <a:ext cx="6480720" cy="1323439"/>
          </a:xfrm>
          <a:prstGeom prst="rect">
            <a:avLst/>
          </a:prstGeom>
        </p:spPr>
        <p:txBody>
          <a:bodyPr wrap="square">
            <a:spAutoFit/>
          </a:bodyPr>
          <a:lstStyle/>
          <a:p>
            <a:r>
              <a:rPr lang="en-US" sz="2400" b="1" dirty="0" smtClean="0">
                <a:latin typeface="Algerian" pitchFamily="82" charset="0"/>
              </a:rPr>
              <a:t>             </a:t>
            </a:r>
            <a:r>
              <a:rPr lang="en-US" sz="8000" b="1" dirty="0" smtClean="0">
                <a:latin typeface="Algerian" pitchFamily="82" charset="0"/>
              </a:rPr>
              <a:t> </a:t>
            </a:r>
            <a:endParaRPr lang="en-US" sz="8000" b="1" dirty="0"/>
          </a:p>
        </p:txBody>
      </p:sp>
      <p:sp>
        <p:nvSpPr>
          <p:cNvPr id="8" name="Прямоугольник 7"/>
          <p:cNvSpPr/>
          <p:nvPr/>
        </p:nvSpPr>
        <p:spPr>
          <a:xfrm rot="11446207" flipV="1">
            <a:off x="5168461" y="4557124"/>
            <a:ext cx="2822112" cy="461665"/>
          </a:xfrm>
          <a:prstGeom prst="rect">
            <a:avLst/>
          </a:prstGeom>
        </p:spPr>
        <p:txBody>
          <a:bodyPr wrap="square">
            <a:spAutoFit/>
          </a:bodyPr>
          <a:lstStyle/>
          <a:p>
            <a:endParaRPr lang="en-US" sz="2400" b="1" dirty="0">
              <a:solidFill>
                <a:schemeClr val="accent2">
                  <a:lumMod val="50000"/>
                </a:schemeClr>
              </a:solidFill>
            </a:endParaRPr>
          </a:p>
        </p:txBody>
      </p:sp>
      <p:sp>
        <p:nvSpPr>
          <p:cNvPr id="4" name="Прямоугольник 3"/>
          <p:cNvSpPr/>
          <p:nvPr/>
        </p:nvSpPr>
        <p:spPr>
          <a:xfrm>
            <a:off x="1331640" y="335846"/>
            <a:ext cx="6552728" cy="2246769"/>
          </a:xfrm>
          <a:prstGeom prst="rect">
            <a:avLst/>
          </a:prstGeom>
        </p:spPr>
        <p:txBody>
          <a:bodyPr wrap="square">
            <a:spAutoFit/>
          </a:bodyPr>
          <a:lstStyle/>
          <a:p>
            <a:r>
              <a:rPr lang="en-US" sz="2000" b="1" dirty="0" smtClean="0">
                <a:solidFill>
                  <a:schemeClr val="accent2">
                    <a:lumMod val="50000"/>
                  </a:schemeClr>
                </a:solidFill>
              </a:rPr>
              <a:t>By the end of the 8</a:t>
            </a:r>
            <a:r>
              <a:rPr lang="en-US" sz="2000" b="1" baseline="30000" dirty="0" smtClean="0">
                <a:solidFill>
                  <a:schemeClr val="accent2">
                    <a:lumMod val="50000"/>
                  </a:schemeClr>
                </a:solidFill>
              </a:rPr>
              <a:t>th</a:t>
            </a:r>
            <a:r>
              <a:rPr lang="en-US" sz="2000" b="1" dirty="0" smtClean="0">
                <a:solidFill>
                  <a:schemeClr val="accent2">
                    <a:lumMod val="50000"/>
                  </a:schemeClr>
                </a:solidFill>
              </a:rPr>
              <a:t> century Vikings started to raid the British Isles. They came from Norway and Denmark. They destroyed a lot of villages, churches and monasteries. In </a:t>
            </a:r>
            <a:r>
              <a:rPr lang="ru-RU" sz="2000" b="1" dirty="0" smtClean="0">
                <a:solidFill>
                  <a:schemeClr val="accent2">
                    <a:lumMod val="50000"/>
                  </a:schemeClr>
                </a:solidFill>
              </a:rPr>
              <a:t>865 </a:t>
            </a:r>
            <a:r>
              <a:rPr lang="en-US" sz="2000" b="1" dirty="0" smtClean="0">
                <a:solidFill>
                  <a:schemeClr val="accent2">
                    <a:lumMod val="50000"/>
                  </a:schemeClr>
                </a:solidFill>
              </a:rPr>
              <a:t>they conquered the North and the East of the island. In </a:t>
            </a:r>
            <a:r>
              <a:rPr lang="ru-RU" sz="2000" b="1" dirty="0" smtClean="0">
                <a:solidFill>
                  <a:schemeClr val="accent2">
                    <a:lumMod val="50000"/>
                  </a:schemeClr>
                </a:solidFill>
              </a:rPr>
              <a:t>878</a:t>
            </a:r>
            <a:r>
              <a:rPr lang="en-US" sz="2000" b="1" dirty="0" smtClean="0">
                <a:solidFill>
                  <a:schemeClr val="accent2">
                    <a:lumMod val="50000"/>
                  </a:schemeClr>
                </a:solidFill>
              </a:rPr>
              <a:t> King Alfred made peace with them. </a:t>
            </a:r>
            <a:r>
              <a:rPr lang="ru-RU" sz="2000" b="1" dirty="0">
                <a:solidFill>
                  <a:schemeClr val="accent2">
                    <a:lumMod val="50000"/>
                  </a:schemeClr>
                </a:solidFill>
              </a:rPr>
              <a:t/>
            </a:r>
            <a:br>
              <a:rPr lang="ru-RU" sz="2000" b="1" dirty="0">
                <a:solidFill>
                  <a:schemeClr val="accent2">
                    <a:lumMod val="50000"/>
                  </a:schemeClr>
                </a:solidFill>
              </a:rPr>
            </a:br>
            <a:endParaRPr lang="ru-RU" sz="2000" b="1" dirty="0">
              <a:solidFill>
                <a:schemeClr val="accent2">
                  <a:lumMod val="50000"/>
                </a:schemeClr>
              </a:solidFill>
            </a:endParaRPr>
          </a:p>
        </p:txBody>
      </p:sp>
      <p:pic>
        <p:nvPicPr>
          <p:cNvPr id="17410" name="Picture 2" descr="C:\Users\Julia\Desktop\Новая папка\викинги\vikingi.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02015" y="2204864"/>
            <a:ext cx="6600825" cy="417646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098562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barn(inVertical)">
                                      <p:cBhvr>
                                        <p:cTn id="7" dur="500"/>
                                        <p:tgtEl>
                                          <p:spTgt spid="1741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631"/>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5" name="Прямоугольник 4"/>
          <p:cNvSpPr/>
          <p:nvPr/>
        </p:nvSpPr>
        <p:spPr>
          <a:xfrm>
            <a:off x="1259632" y="404665"/>
            <a:ext cx="3492388" cy="369332"/>
          </a:xfrm>
          <a:prstGeom prst="rect">
            <a:avLst/>
          </a:prstGeom>
        </p:spPr>
        <p:txBody>
          <a:bodyPr wrap="square">
            <a:spAutoFit/>
          </a:bodyPr>
          <a:lstStyle/>
          <a:p>
            <a:endParaRPr lang="ru-RU" b="1" dirty="0"/>
          </a:p>
        </p:txBody>
      </p:sp>
      <p:sp>
        <p:nvSpPr>
          <p:cNvPr id="7" name="Прямоугольник 6"/>
          <p:cNvSpPr/>
          <p:nvPr/>
        </p:nvSpPr>
        <p:spPr>
          <a:xfrm>
            <a:off x="1187624" y="404665"/>
            <a:ext cx="6480720" cy="1323439"/>
          </a:xfrm>
          <a:prstGeom prst="rect">
            <a:avLst/>
          </a:prstGeom>
        </p:spPr>
        <p:txBody>
          <a:bodyPr wrap="square">
            <a:spAutoFit/>
          </a:bodyPr>
          <a:lstStyle/>
          <a:p>
            <a:r>
              <a:rPr lang="en-US" sz="2400" b="1" dirty="0" smtClean="0">
                <a:latin typeface="Algerian" pitchFamily="82" charset="0"/>
              </a:rPr>
              <a:t>             </a:t>
            </a:r>
            <a:r>
              <a:rPr lang="en-US" sz="8000" b="1" dirty="0" smtClean="0">
                <a:latin typeface="Algerian" pitchFamily="82" charset="0"/>
              </a:rPr>
              <a:t> </a:t>
            </a:r>
            <a:endParaRPr lang="en-US" sz="8000" b="1" dirty="0"/>
          </a:p>
        </p:txBody>
      </p:sp>
      <p:sp>
        <p:nvSpPr>
          <p:cNvPr id="8" name="Прямоугольник 7"/>
          <p:cNvSpPr/>
          <p:nvPr/>
        </p:nvSpPr>
        <p:spPr>
          <a:xfrm rot="11446207" flipV="1">
            <a:off x="5168461" y="4557124"/>
            <a:ext cx="2822112" cy="461665"/>
          </a:xfrm>
          <a:prstGeom prst="rect">
            <a:avLst/>
          </a:prstGeom>
        </p:spPr>
        <p:txBody>
          <a:bodyPr wrap="square">
            <a:spAutoFit/>
          </a:bodyPr>
          <a:lstStyle/>
          <a:p>
            <a:endParaRPr lang="en-US" sz="2400" b="1" dirty="0">
              <a:solidFill>
                <a:schemeClr val="accent2">
                  <a:lumMod val="50000"/>
                </a:schemeClr>
              </a:solidFill>
            </a:endParaRPr>
          </a:p>
        </p:txBody>
      </p:sp>
      <p:sp>
        <p:nvSpPr>
          <p:cNvPr id="2" name="Прямоугольник 1"/>
          <p:cNvSpPr/>
          <p:nvPr/>
        </p:nvSpPr>
        <p:spPr>
          <a:xfrm>
            <a:off x="1475656" y="476672"/>
            <a:ext cx="6408712" cy="1323439"/>
          </a:xfrm>
          <a:prstGeom prst="rect">
            <a:avLst/>
          </a:prstGeom>
        </p:spPr>
        <p:txBody>
          <a:bodyPr wrap="square">
            <a:spAutoFit/>
          </a:bodyPr>
          <a:lstStyle/>
          <a:p>
            <a:r>
              <a:rPr lang="en-US" sz="2000" b="1" dirty="0" smtClean="0">
                <a:solidFill>
                  <a:schemeClr val="accent2">
                    <a:lumMod val="50000"/>
                  </a:schemeClr>
                </a:solidFill>
                <a:cs typeface="Times New Roman" pitchFamily="18" charset="0"/>
              </a:rPr>
              <a:t>Scandinavian words in English are: anger</a:t>
            </a:r>
            <a:r>
              <a:rPr lang="en-US" sz="2000" b="1" dirty="0">
                <a:solidFill>
                  <a:schemeClr val="accent2">
                    <a:lumMod val="50000"/>
                  </a:schemeClr>
                </a:solidFill>
                <a:cs typeface="Times New Roman" pitchFamily="18" charset="0"/>
              </a:rPr>
              <a:t>, cake, call, egg, get, give, </a:t>
            </a:r>
            <a:r>
              <a:rPr lang="en-US" sz="2000" b="1" dirty="0" smtClean="0">
                <a:solidFill>
                  <a:schemeClr val="accent2">
                    <a:lumMod val="50000"/>
                  </a:schemeClr>
                </a:solidFill>
                <a:cs typeface="Times New Roman" pitchFamily="18" charset="0"/>
              </a:rPr>
              <a:t>kick</a:t>
            </a:r>
            <a:r>
              <a:rPr lang="en-US" sz="2000" b="1" dirty="0">
                <a:solidFill>
                  <a:schemeClr val="accent2">
                    <a:lumMod val="50000"/>
                  </a:schemeClr>
                </a:solidFill>
                <a:cs typeface="Times New Roman" pitchFamily="18" charset="0"/>
              </a:rPr>
              <a:t>, kill, score, scrub, seat, skill, </a:t>
            </a:r>
            <a:r>
              <a:rPr lang="en-US" sz="2000" b="1" dirty="0" smtClean="0">
                <a:solidFill>
                  <a:schemeClr val="accent2">
                    <a:lumMod val="50000"/>
                  </a:schemeClr>
                </a:solidFill>
                <a:cs typeface="Times New Roman" pitchFamily="18" charset="0"/>
              </a:rPr>
              <a:t>skirt</a:t>
            </a:r>
            <a:r>
              <a:rPr lang="en-US" sz="2000" b="1" dirty="0">
                <a:solidFill>
                  <a:schemeClr val="accent2">
                    <a:lumMod val="50000"/>
                  </a:schemeClr>
                </a:solidFill>
                <a:cs typeface="Times New Roman" pitchFamily="18" charset="0"/>
              </a:rPr>
              <a:t>, sky, take, they, them, their, </a:t>
            </a:r>
            <a:r>
              <a:rPr lang="en-US" sz="2000" b="1" dirty="0" smtClean="0">
                <a:solidFill>
                  <a:schemeClr val="accent2">
                    <a:lumMod val="50000"/>
                  </a:schemeClr>
                </a:solidFill>
                <a:cs typeface="Times New Roman" pitchFamily="18" charset="0"/>
              </a:rPr>
              <a:t>ugly</a:t>
            </a:r>
            <a:r>
              <a:rPr lang="en-US" sz="2000" b="1" dirty="0">
                <a:solidFill>
                  <a:schemeClr val="accent2">
                    <a:lumMod val="50000"/>
                  </a:schemeClr>
                </a:solidFill>
                <a:cs typeface="Times New Roman" pitchFamily="18" charset="0"/>
              </a:rPr>
              <a:t>, want, window, husband.</a:t>
            </a:r>
            <a:endParaRPr lang="ru-RU" sz="2000" b="1" dirty="0">
              <a:solidFill>
                <a:schemeClr val="accent2">
                  <a:lumMod val="50000"/>
                </a:schemeClr>
              </a:solidFill>
              <a:cs typeface="Times New Roman" pitchFamily="18" charset="0"/>
            </a:endParaRPr>
          </a:p>
        </p:txBody>
      </p:sp>
      <p:pic>
        <p:nvPicPr>
          <p:cNvPr id="19458" name="Picture 2" descr="C:\Users\Julia\Desktop\Новая папка\викинги\167941_image_larg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2" y="1800110"/>
            <a:ext cx="6480720" cy="458121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799688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barn(inVertical)">
                                      <p:cBhvr>
                                        <p:cTn id="7" dur="500"/>
                                        <p:tgtEl>
                                          <p:spTgt spid="1945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5" name="Прямоугольник 4"/>
          <p:cNvSpPr/>
          <p:nvPr/>
        </p:nvSpPr>
        <p:spPr>
          <a:xfrm>
            <a:off x="1259632" y="404665"/>
            <a:ext cx="3492388" cy="369332"/>
          </a:xfrm>
          <a:prstGeom prst="rect">
            <a:avLst/>
          </a:prstGeom>
        </p:spPr>
        <p:txBody>
          <a:bodyPr wrap="square">
            <a:spAutoFit/>
          </a:bodyPr>
          <a:lstStyle/>
          <a:p>
            <a:endParaRPr lang="ru-RU" b="1" dirty="0"/>
          </a:p>
        </p:txBody>
      </p:sp>
      <p:sp>
        <p:nvSpPr>
          <p:cNvPr id="7" name="Прямоугольник 6"/>
          <p:cNvSpPr/>
          <p:nvPr/>
        </p:nvSpPr>
        <p:spPr>
          <a:xfrm>
            <a:off x="1187624" y="404665"/>
            <a:ext cx="6480720" cy="1323439"/>
          </a:xfrm>
          <a:prstGeom prst="rect">
            <a:avLst/>
          </a:prstGeom>
        </p:spPr>
        <p:txBody>
          <a:bodyPr wrap="square">
            <a:spAutoFit/>
          </a:bodyPr>
          <a:lstStyle/>
          <a:p>
            <a:r>
              <a:rPr lang="en-US" sz="2400" b="1" dirty="0" smtClean="0">
                <a:latin typeface="Algerian" pitchFamily="82" charset="0"/>
              </a:rPr>
              <a:t>             </a:t>
            </a:r>
            <a:r>
              <a:rPr lang="en-US" sz="8000" b="1" dirty="0" smtClean="0">
                <a:latin typeface="Algerian" pitchFamily="82" charset="0"/>
              </a:rPr>
              <a:t> </a:t>
            </a:r>
            <a:endParaRPr lang="en-US" sz="8000" b="1" dirty="0"/>
          </a:p>
        </p:txBody>
      </p:sp>
      <p:sp>
        <p:nvSpPr>
          <p:cNvPr id="8" name="Прямоугольник 7"/>
          <p:cNvSpPr/>
          <p:nvPr/>
        </p:nvSpPr>
        <p:spPr>
          <a:xfrm rot="11446207" flipV="1">
            <a:off x="5168461" y="4557124"/>
            <a:ext cx="2822112" cy="461665"/>
          </a:xfrm>
          <a:prstGeom prst="rect">
            <a:avLst/>
          </a:prstGeom>
        </p:spPr>
        <p:txBody>
          <a:bodyPr wrap="square">
            <a:spAutoFit/>
          </a:bodyPr>
          <a:lstStyle/>
          <a:p>
            <a:endParaRPr lang="en-US" sz="2400" b="1" dirty="0">
              <a:solidFill>
                <a:schemeClr val="accent2">
                  <a:lumMod val="50000"/>
                </a:schemeClr>
              </a:solidFill>
            </a:endParaRPr>
          </a:p>
        </p:txBody>
      </p:sp>
      <p:sp>
        <p:nvSpPr>
          <p:cNvPr id="2" name="Прямоугольник 1"/>
          <p:cNvSpPr/>
          <p:nvPr/>
        </p:nvSpPr>
        <p:spPr>
          <a:xfrm>
            <a:off x="1475656" y="476672"/>
            <a:ext cx="6408712" cy="400110"/>
          </a:xfrm>
          <a:prstGeom prst="rect">
            <a:avLst/>
          </a:prstGeom>
        </p:spPr>
        <p:txBody>
          <a:bodyPr wrap="square">
            <a:spAutoFit/>
          </a:bodyPr>
          <a:lstStyle/>
          <a:p>
            <a:endParaRPr lang="ru-RU" sz="2000" b="1" dirty="0">
              <a:solidFill>
                <a:schemeClr val="accent2">
                  <a:lumMod val="50000"/>
                </a:schemeClr>
              </a:solidFill>
              <a:cs typeface="Times New Roman" pitchFamily="18" charset="0"/>
            </a:endParaRPr>
          </a:p>
        </p:txBody>
      </p:sp>
      <p:sp>
        <p:nvSpPr>
          <p:cNvPr id="11" name="Прямоугольник 10"/>
          <p:cNvSpPr/>
          <p:nvPr/>
        </p:nvSpPr>
        <p:spPr>
          <a:xfrm>
            <a:off x="1403648" y="404665"/>
            <a:ext cx="6408712" cy="1600438"/>
          </a:xfrm>
          <a:prstGeom prst="rect">
            <a:avLst/>
          </a:prstGeom>
        </p:spPr>
        <p:txBody>
          <a:bodyPr wrap="square">
            <a:spAutoFit/>
          </a:bodyPr>
          <a:lstStyle/>
          <a:p>
            <a:pPr algn="ctr"/>
            <a:r>
              <a:rPr lang="en-US" sz="5400" b="1" dirty="0" smtClean="0">
                <a:solidFill>
                  <a:schemeClr val="accent2">
                    <a:lumMod val="50000"/>
                  </a:schemeClr>
                </a:solidFill>
                <a:latin typeface="Algerian" pitchFamily="82" charset="0"/>
              </a:rPr>
              <a:t>Norman Conquest </a:t>
            </a:r>
          </a:p>
          <a:p>
            <a:pPr algn="ctr"/>
            <a:r>
              <a:rPr lang="en-US" sz="4400" b="1" dirty="0" smtClean="0">
                <a:solidFill>
                  <a:schemeClr val="accent2">
                    <a:lumMod val="50000"/>
                  </a:schemeClr>
                </a:solidFill>
                <a:latin typeface="Algerian" pitchFamily="82" charset="0"/>
              </a:rPr>
              <a:t>1066</a:t>
            </a:r>
            <a:endParaRPr lang="en-US" sz="4400" b="1" dirty="0">
              <a:solidFill>
                <a:schemeClr val="accent2">
                  <a:lumMod val="50000"/>
                </a:schemeClr>
              </a:solidFill>
              <a:latin typeface="Algerian" pitchFamily="82" charset="0"/>
            </a:endParaRPr>
          </a:p>
        </p:txBody>
      </p:sp>
      <p:pic>
        <p:nvPicPr>
          <p:cNvPr id="20484" name="Picture 4" descr="C:\Users\Julia\Desktop\Новая папка\normans\f03c86ee64efd21efe0796ee91c.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2" y="1851215"/>
            <a:ext cx="6840760" cy="453011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08970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20484"/>
                                        </p:tgtEl>
                                        <p:attrNameLst>
                                          <p:attrName>style.visibility</p:attrName>
                                        </p:attrNameLst>
                                      </p:cBhvr>
                                      <p:to>
                                        <p:strVal val="visible"/>
                                      </p:to>
                                    </p:set>
                                    <p:animEffect transition="in" filter="barn(inVertical)">
                                      <p:cBhvr>
                                        <p:cTn id="14" dur="500"/>
                                        <p:tgtEl>
                                          <p:spTgt spid="20484"/>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631"/>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5" name="Прямоугольник 4"/>
          <p:cNvSpPr/>
          <p:nvPr/>
        </p:nvSpPr>
        <p:spPr>
          <a:xfrm>
            <a:off x="1259632" y="404665"/>
            <a:ext cx="3492388" cy="369332"/>
          </a:xfrm>
          <a:prstGeom prst="rect">
            <a:avLst/>
          </a:prstGeom>
        </p:spPr>
        <p:txBody>
          <a:bodyPr wrap="square">
            <a:spAutoFit/>
          </a:bodyPr>
          <a:lstStyle/>
          <a:p>
            <a:endParaRPr lang="ru-RU" b="1" dirty="0"/>
          </a:p>
        </p:txBody>
      </p:sp>
      <p:sp>
        <p:nvSpPr>
          <p:cNvPr id="7" name="Прямоугольник 6"/>
          <p:cNvSpPr/>
          <p:nvPr/>
        </p:nvSpPr>
        <p:spPr>
          <a:xfrm>
            <a:off x="1187624" y="404665"/>
            <a:ext cx="6480720" cy="1323439"/>
          </a:xfrm>
          <a:prstGeom prst="rect">
            <a:avLst/>
          </a:prstGeom>
        </p:spPr>
        <p:txBody>
          <a:bodyPr wrap="square">
            <a:spAutoFit/>
          </a:bodyPr>
          <a:lstStyle/>
          <a:p>
            <a:r>
              <a:rPr lang="en-US" sz="2400" b="1" dirty="0" smtClean="0">
                <a:latin typeface="Algerian" pitchFamily="82" charset="0"/>
              </a:rPr>
              <a:t>             </a:t>
            </a:r>
            <a:r>
              <a:rPr lang="en-US" sz="8000" b="1" dirty="0" smtClean="0">
                <a:latin typeface="Algerian" pitchFamily="82" charset="0"/>
              </a:rPr>
              <a:t> </a:t>
            </a:r>
            <a:endParaRPr lang="en-US" sz="8000" b="1" dirty="0"/>
          </a:p>
        </p:txBody>
      </p:sp>
      <p:sp>
        <p:nvSpPr>
          <p:cNvPr id="8" name="Прямоугольник 7"/>
          <p:cNvSpPr/>
          <p:nvPr/>
        </p:nvSpPr>
        <p:spPr>
          <a:xfrm rot="11446207" flipV="1">
            <a:off x="5168461" y="4557124"/>
            <a:ext cx="2822112" cy="461665"/>
          </a:xfrm>
          <a:prstGeom prst="rect">
            <a:avLst/>
          </a:prstGeom>
        </p:spPr>
        <p:txBody>
          <a:bodyPr wrap="square">
            <a:spAutoFit/>
          </a:bodyPr>
          <a:lstStyle/>
          <a:p>
            <a:endParaRPr lang="en-US" sz="2400" b="1" dirty="0">
              <a:solidFill>
                <a:schemeClr val="accent2">
                  <a:lumMod val="50000"/>
                </a:schemeClr>
              </a:solidFill>
            </a:endParaRPr>
          </a:p>
        </p:txBody>
      </p:sp>
      <p:sp>
        <p:nvSpPr>
          <p:cNvPr id="2" name="Прямоугольник 1"/>
          <p:cNvSpPr/>
          <p:nvPr/>
        </p:nvSpPr>
        <p:spPr>
          <a:xfrm>
            <a:off x="1475656" y="476672"/>
            <a:ext cx="6408712" cy="400110"/>
          </a:xfrm>
          <a:prstGeom prst="rect">
            <a:avLst/>
          </a:prstGeom>
        </p:spPr>
        <p:txBody>
          <a:bodyPr wrap="square">
            <a:spAutoFit/>
          </a:bodyPr>
          <a:lstStyle/>
          <a:p>
            <a:endParaRPr lang="ru-RU" sz="2000" b="1" dirty="0">
              <a:solidFill>
                <a:schemeClr val="accent2">
                  <a:lumMod val="50000"/>
                </a:schemeClr>
              </a:solidFill>
              <a:cs typeface="Times New Roman" pitchFamily="18" charset="0"/>
            </a:endParaRPr>
          </a:p>
        </p:txBody>
      </p:sp>
      <p:sp>
        <p:nvSpPr>
          <p:cNvPr id="11" name="Прямоугольник 10"/>
          <p:cNvSpPr/>
          <p:nvPr/>
        </p:nvSpPr>
        <p:spPr>
          <a:xfrm>
            <a:off x="1259632" y="404665"/>
            <a:ext cx="3672408" cy="5724644"/>
          </a:xfrm>
          <a:prstGeom prst="rect">
            <a:avLst/>
          </a:prstGeom>
        </p:spPr>
        <p:txBody>
          <a:bodyPr wrap="square">
            <a:spAutoFit/>
          </a:bodyPr>
          <a:lstStyle/>
          <a:p>
            <a:r>
              <a:rPr lang="en-US" sz="2000" b="1" dirty="0"/>
              <a:t>Middle English (1100-1500)</a:t>
            </a:r>
          </a:p>
          <a:p>
            <a:r>
              <a:rPr lang="en-US" sz="2000" b="1" dirty="0"/>
              <a:t> </a:t>
            </a:r>
            <a:r>
              <a:rPr lang="en-US" b="1" dirty="0" smtClean="0"/>
              <a:t>In </a:t>
            </a:r>
            <a:r>
              <a:rPr lang="en-US" b="1" dirty="0"/>
              <a:t>1066 William the Conqueror, the Duke of Normandy (part of modern France), invaded and conquered England. The new conquerors (called the Normans) brought with them a kind of French, which became the language of the Royal Court, and the ruling and business classes. For a period there was a kind of linguistic class division, where the lower classes spoke English and the upper classes spoke French. In the 14th century English became dominant in Britain again, but with many French words added. This language is called Middle English</a:t>
            </a:r>
            <a:r>
              <a:rPr lang="en-US" sz="2000" b="1" dirty="0"/>
              <a:t>. </a:t>
            </a:r>
          </a:p>
        </p:txBody>
      </p:sp>
      <p:pic>
        <p:nvPicPr>
          <p:cNvPr id="22530" name="Picture 2" descr="C:\Users\Julia\Desktop\Новая папка\normans\4612861_f26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0032" y="404665"/>
            <a:ext cx="4104456" cy="587867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253609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22530"/>
                                        </p:tgtEl>
                                        <p:attrNameLst>
                                          <p:attrName>style.visibility</p:attrName>
                                        </p:attrNameLst>
                                      </p:cBhvr>
                                      <p:to>
                                        <p:strVal val="visible"/>
                                      </p:to>
                                    </p:set>
                                    <p:animEffect transition="in" filter="barn(inVertical)">
                                      <p:cBhvr>
                                        <p:cTn id="14" dur="500"/>
                                        <p:tgtEl>
                                          <p:spTgt spid="22530"/>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631"/>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5" name="Прямоугольник 4"/>
          <p:cNvSpPr/>
          <p:nvPr/>
        </p:nvSpPr>
        <p:spPr>
          <a:xfrm>
            <a:off x="1259632" y="404665"/>
            <a:ext cx="3492388" cy="369332"/>
          </a:xfrm>
          <a:prstGeom prst="rect">
            <a:avLst/>
          </a:prstGeom>
        </p:spPr>
        <p:txBody>
          <a:bodyPr wrap="square">
            <a:spAutoFit/>
          </a:bodyPr>
          <a:lstStyle/>
          <a:p>
            <a:endParaRPr lang="ru-RU" b="1" dirty="0"/>
          </a:p>
        </p:txBody>
      </p:sp>
      <p:sp>
        <p:nvSpPr>
          <p:cNvPr id="7" name="Прямоугольник 6"/>
          <p:cNvSpPr/>
          <p:nvPr/>
        </p:nvSpPr>
        <p:spPr>
          <a:xfrm>
            <a:off x="1187624" y="404665"/>
            <a:ext cx="6480720" cy="1323439"/>
          </a:xfrm>
          <a:prstGeom prst="rect">
            <a:avLst/>
          </a:prstGeom>
        </p:spPr>
        <p:txBody>
          <a:bodyPr wrap="square">
            <a:spAutoFit/>
          </a:bodyPr>
          <a:lstStyle/>
          <a:p>
            <a:r>
              <a:rPr lang="en-US" sz="2400" b="1" dirty="0" smtClean="0">
                <a:latin typeface="Algerian" pitchFamily="82" charset="0"/>
              </a:rPr>
              <a:t>             </a:t>
            </a:r>
            <a:r>
              <a:rPr lang="en-US" sz="8000" b="1" dirty="0" smtClean="0">
                <a:latin typeface="Algerian" pitchFamily="82" charset="0"/>
              </a:rPr>
              <a:t> </a:t>
            </a:r>
            <a:endParaRPr lang="en-US" sz="8000" b="1" dirty="0"/>
          </a:p>
        </p:txBody>
      </p:sp>
      <p:sp>
        <p:nvSpPr>
          <p:cNvPr id="8" name="Прямоугольник 7"/>
          <p:cNvSpPr/>
          <p:nvPr/>
        </p:nvSpPr>
        <p:spPr>
          <a:xfrm rot="11446207" flipV="1">
            <a:off x="5168461" y="4557124"/>
            <a:ext cx="2822112" cy="461665"/>
          </a:xfrm>
          <a:prstGeom prst="rect">
            <a:avLst/>
          </a:prstGeom>
        </p:spPr>
        <p:txBody>
          <a:bodyPr wrap="square">
            <a:spAutoFit/>
          </a:bodyPr>
          <a:lstStyle/>
          <a:p>
            <a:endParaRPr lang="en-US" sz="2400" b="1" dirty="0">
              <a:solidFill>
                <a:schemeClr val="accent2">
                  <a:lumMod val="50000"/>
                </a:schemeClr>
              </a:solidFill>
            </a:endParaRPr>
          </a:p>
        </p:txBody>
      </p:sp>
      <p:sp>
        <p:nvSpPr>
          <p:cNvPr id="2" name="Прямоугольник 1"/>
          <p:cNvSpPr/>
          <p:nvPr/>
        </p:nvSpPr>
        <p:spPr>
          <a:xfrm>
            <a:off x="1475656" y="476672"/>
            <a:ext cx="6408712" cy="400110"/>
          </a:xfrm>
          <a:prstGeom prst="rect">
            <a:avLst/>
          </a:prstGeom>
        </p:spPr>
        <p:txBody>
          <a:bodyPr wrap="square">
            <a:spAutoFit/>
          </a:bodyPr>
          <a:lstStyle/>
          <a:p>
            <a:endParaRPr lang="ru-RU" sz="2000" b="1" dirty="0">
              <a:solidFill>
                <a:schemeClr val="accent2">
                  <a:lumMod val="50000"/>
                </a:schemeClr>
              </a:solidFill>
              <a:cs typeface="Times New Roman" pitchFamily="18" charset="0"/>
            </a:endParaRPr>
          </a:p>
        </p:txBody>
      </p:sp>
      <p:pic>
        <p:nvPicPr>
          <p:cNvPr id="9" name="Рисунок 8" descr="Example of Middle English"/>
          <p:cNvPicPr/>
          <p:nvPr/>
        </p:nvPicPr>
        <p:blipFill>
          <a:blip r:embed="rId4">
            <a:extLst>
              <a:ext uri="{28A0092B-C50C-407E-A947-70E740481C1C}">
                <a14:useLocalDpi xmlns:a14="http://schemas.microsoft.com/office/drawing/2010/main" val="0"/>
              </a:ext>
            </a:extLst>
          </a:blip>
          <a:srcRect/>
          <a:stretch>
            <a:fillRect/>
          </a:stretch>
        </p:blipFill>
        <p:spPr bwMode="auto">
          <a:xfrm>
            <a:off x="1331639" y="1556792"/>
            <a:ext cx="6677213" cy="4824536"/>
          </a:xfrm>
          <a:prstGeom prst="rect">
            <a:avLst/>
          </a:prstGeom>
          <a:ln>
            <a:noFill/>
          </a:ln>
          <a:effectLst>
            <a:softEdge rad="112500"/>
          </a:effectLst>
        </p:spPr>
      </p:pic>
      <p:sp>
        <p:nvSpPr>
          <p:cNvPr id="4" name="TextBox 3"/>
          <p:cNvSpPr txBox="1"/>
          <p:nvPr/>
        </p:nvSpPr>
        <p:spPr>
          <a:xfrm>
            <a:off x="1187624" y="589331"/>
            <a:ext cx="6696744" cy="1015663"/>
          </a:xfrm>
          <a:prstGeom prst="rect">
            <a:avLst/>
          </a:prstGeom>
          <a:noFill/>
        </p:spPr>
        <p:txBody>
          <a:bodyPr wrap="square" rtlCol="0">
            <a:spAutoFit/>
          </a:bodyPr>
          <a:lstStyle/>
          <a:p>
            <a:r>
              <a:rPr lang="en-US" sz="2000" b="1" dirty="0">
                <a:solidFill>
                  <a:schemeClr val="accent2">
                    <a:lumMod val="50000"/>
                  </a:schemeClr>
                </a:solidFill>
              </a:rPr>
              <a:t>It was the language of the great poet Chaucer </a:t>
            </a:r>
            <a:r>
              <a:rPr lang="en-US" sz="2000" b="1" dirty="0" smtClean="0">
                <a:solidFill>
                  <a:schemeClr val="accent2">
                    <a:lumMod val="50000"/>
                  </a:schemeClr>
                </a:solidFill>
              </a:rPr>
              <a:t>(1340-1400</a:t>
            </a:r>
            <a:r>
              <a:rPr lang="en-US" sz="2000" b="1" dirty="0">
                <a:solidFill>
                  <a:schemeClr val="accent2">
                    <a:lumMod val="50000"/>
                  </a:schemeClr>
                </a:solidFill>
              </a:rPr>
              <a:t>), but it would still be difficult for native English speakers to understand today.</a:t>
            </a:r>
            <a:endParaRPr lang="ru-RU" sz="2000" b="1" dirty="0">
              <a:solidFill>
                <a:schemeClr val="accent2">
                  <a:lumMod val="50000"/>
                </a:schemeClr>
              </a:solidFill>
            </a:endParaRPr>
          </a:p>
        </p:txBody>
      </p:sp>
    </p:spTree>
    <p:extLst>
      <p:ext uri="{BB962C8B-B14F-4D97-AF65-F5344CB8AC3E}">
        <p14:creationId xmlns:p14="http://schemas.microsoft.com/office/powerpoint/2010/main" val="116233587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barn(inVertical)">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631"/>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5" name="Прямоугольник 4"/>
          <p:cNvSpPr/>
          <p:nvPr/>
        </p:nvSpPr>
        <p:spPr>
          <a:xfrm>
            <a:off x="1259632" y="404665"/>
            <a:ext cx="3492388" cy="369332"/>
          </a:xfrm>
          <a:prstGeom prst="rect">
            <a:avLst/>
          </a:prstGeom>
        </p:spPr>
        <p:txBody>
          <a:bodyPr wrap="square">
            <a:spAutoFit/>
          </a:bodyPr>
          <a:lstStyle/>
          <a:p>
            <a:endParaRPr lang="ru-RU" b="1" dirty="0"/>
          </a:p>
        </p:txBody>
      </p:sp>
      <p:sp>
        <p:nvSpPr>
          <p:cNvPr id="7" name="Прямоугольник 6"/>
          <p:cNvSpPr/>
          <p:nvPr/>
        </p:nvSpPr>
        <p:spPr>
          <a:xfrm>
            <a:off x="1187624" y="404665"/>
            <a:ext cx="6480720" cy="1323439"/>
          </a:xfrm>
          <a:prstGeom prst="rect">
            <a:avLst/>
          </a:prstGeom>
        </p:spPr>
        <p:txBody>
          <a:bodyPr wrap="square">
            <a:spAutoFit/>
          </a:bodyPr>
          <a:lstStyle/>
          <a:p>
            <a:r>
              <a:rPr lang="en-US" sz="2400" b="1" dirty="0" smtClean="0">
                <a:latin typeface="Algerian" pitchFamily="82" charset="0"/>
              </a:rPr>
              <a:t>             </a:t>
            </a:r>
            <a:r>
              <a:rPr lang="en-US" sz="8000" b="1" dirty="0" smtClean="0">
                <a:latin typeface="Algerian" pitchFamily="82" charset="0"/>
              </a:rPr>
              <a:t> </a:t>
            </a:r>
            <a:endParaRPr lang="en-US" sz="8000" b="1" dirty="0"/>
          </a:p>
        </p:txBody>
      </p:sp>
      <p:sp>
        <p:nvSpPr>
          <p:cNvPr id="8" name="Прямоугольник 7"/>
          <p:cNvSpPr/>
          <p:nvPr/>
        </p:nvSpPr>
        <p:spPr>
          <a:xfrm rot="11446207" flipV="1">
            <a:off x="5168461" y="4557124"/>
            <a:ext cx="2822112" cy="461665"/>
          </a:xfrm>
          <a:prstGeom prst="rect">
            <a:avLst/>
          </a:prstGeom>
        </p:spPr>
        <p:txBody>
          <a:bodyPr wrap="square">
            <a:spAutoFit/>
          </a:bodyPr>
          <a:lstStyle/>
          <a:p>
            <a:endParaRPr lang="en-US" sz="2400" b="1" dirty="0">
              <a:solidFill>
                <a:schemeClr val="accent2">
                  <a:lumMod val="50000"/>
                </a:schemeClr>
              </a:solidFill>
            </a:endParaRPr>
          </a:p>
        </p:txBody>
      </p:sp>
      <p:sp>
        <p:nvSpPr>
          <p:cNvPr id="2" name="Прямоугольник 1"/>
          <p:cNvSpPr/>
          <p:nvPr/>
        </p:nvSpPr>
        <p:spPr>
          <a:xfrm>
            <a:off x="1475656" y="476672"/>
            <a:ext cx="6408712" cy="400110"/>
          </a:xfrm>
          <a:prstGeom prst="rect">
            <a:avLst/>
          </a:prstGeom>
        </p:spPr>
        <p:txBody>
          <a:bodyPr wrap="square">
            <a:spAutoFit/>
          </a:bodyPr>
          <a:lstStyle/>
          <a:p>
            <a:endParaRPr lang="ru-RU" sz="2000" b="1" dirty="0">
              <a:solidFill>
                <a:schemeClr val="accent2">
                  <a:lumMod val="50000"/>
                </a:schemeClr>
              </a:solidFill>
              <a:cs typeface="Times New Roman" pitchFamily="18" charset="0"/>
            </a:endParaRPr>
          </a:p>
        </p:txBody>
      </p:sp>
      <p:sp>
        <p:nvSpPr>
          <p:cNvPr id="4" name="TextBox 3"/>
          <p:cNvSpPr txBox="1"/>
          <p:nvPr/>
        </p:nvSpPr>
        <p:spPr>
          <a:xfrm>
            <a:off x="1187624" y="589331"/>
            <a:ext cx="6696744" cy="1323439"/>
          </a:xfrm>
          <a:prstGeom prst="rect">
            <a:avLst/>
          </a:prstGeom>
          <a:noFill/>
        </p:spPr>
        <p:txBody>
          <a:bodyPr wrap="square" rtlCol="0">
            <a:spAutoFit/>
          </a:bodyPr>
          <a:lstStyle/>
          <a:p>
            <a:r>
              <a:rPr lang="en-US" sz="2000" b="1" dirty="0" smtClean="0">
                <a:solidFill>
                  <a:srgbClr val="996600"/>
                </a:solidFill>
                <a:cs typeface="Times New Roman" pitchFamily="18" charset="0"/>
              </a:rPr>
              <a:t>French words in English are: country</a:t>
            </a:r>
            <a:r>
              <a:rPr lang="en-US" sz="2000" b="1" dirty="0">
                <a:solidFill>
                  <a:srgbClr val="996600"/>
                </a:solidFill>
                <a:cs typeface="Times New Roman" pitchFamily="18" charset="0"/>
              </a:rPr>
              <a:t>, court, crime, prison, religion, prince, princess, royal, adventure, change, fruit, letter, literature, magic,  male, female, mirror, question, special</a:t>
            </a:r>
            <a:r>
              <a:rPr lang="ru-RU" sz="2000" b="1" dirty="0"/>
              <a:t> </a:t>
            </a:r>
          </a:p>
        </p:txBody>
      </p:sp>
      <p:pic>
        <p:nvPicPr>
          <p:cNvPr id="23554" name="Picture 2" descr="C:\Users\Julia\Desktop\Новая папка\normans\Normans_0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2" y="1912770"/>
            <a:ext cx="6552728" cy="461257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249736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23554"/>
                                        </p:tgtEl>
                                        <p:attrNameLst>
                                          <p:attrName>style.visibility</p:attrName>
                                        </p:attrNameLst>
                                      </p:cBhvr>
                                      <p:to>
                                        <p:strVal val="visible"/>
                                      </p:to>
                                    </p:set>
                                    <p:animEffect transition="in" filter="barn(inVertical)">
                                      <p:cBhvr>
                                        <p:cTn id="14" dur="500"/>
                                        <p:tgtEl>
                                          <p:spTgt spid="23554"/>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631"/>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5" name="Прямоугольник 4"/>
          <p:cNvSpPr/>
          <p:nvPr/>
        </p:nvSpPr>
        <p:spPr>
          <a:xfrm>
            <a:off x="1259632" y="404665"/>
            <a:ext cx="3492388" cy="369332"/>
          </a:xfrm>
          <a:prstGeom prst="rect">
            <a:avLst/>
          </a:prstGeom>
        </p:spPr>
        <p:txBody>
          <a:bodyPr wrap="square">
            <a:spAutoFit/>
          </a:bodyPr>
          <a:lstStyle/>
          <a:p>
            <a:endParaRPr lang="ru-RU" b="1" dirty="0"/>
          </a:p>
        </p:txBody>
      </p:sp>
      <p:sp>
        <p:nvSpPr>
          <p:cNvPr id="7" name="Прямоугольник 6"/>
          <p:cNvSpPr/>
          <p:nvPr/>
        </p:nvSpPr>
        <p:spPr>
          <a:xfrm>
            <a:off x="1187624" y="404665"/>
            <a:ext cx="6480720" cy="1323439"/>
          </a:xfrm>
          <a:prstGeom prst="rect">
            <a:avLst/>
          </a:prstGeom>
        </p:spPr>
        <p:txBody>
          <a:bodyPr wrap="square">
            <a:spAutoFit/>
          </a:bodyPr>
          <a:lstStyle/>
          <a:p>
            <a:r>
              <a:rPr lang="en-US" sz="2400" b="1" dirty="0" smtClean="0">
                <a:latin typeface="Algerian" pitchFamily="82" charset="0"/>
              </a:rPr>
              <a:t>             </a:t>
            </a:r>
            <a:r>
              <a:rPr lang="en-US" sz="8000" b="1" dirty="0" smtClean="0">
                <a:latin typeface="Algerian" pitchFamily="82" charset="0"/>
              </a:rPr>
              <a:t> </a:t>
            </a:r>
            <a:endParaRPr lang="en-US" sz="8000" b="1" dirty="0"/>
          </a:p>
        </p:txBody>
      </p:sp>
      <p:sp>
        <p:nvSpPr>
          <p:cNvPr id="8" name="Прямоугольник 7"/>
          <p:cNvSpPr/>
          <p:nvPr/>
        </p:nvSpPr>
        <p:spPr>
          <a:xfrm rot="11446207" flipV="1">
            <a:off x="5168461" y="4557124"/>
            <a:ext cx="2822112" cy="461665"/>
          </a:xfrm>
          <a:prstGeom prst="rect">
            <a:avLst/>
          </a:prstGeom>
        </p:spPr>
        <p:txBody>
          <a:bodyPr wrap="square">
            <a:spAutoFit/>
          </a:bodyPr>
          <a:lstStyle/>
          <a:p>
            <a:endParaRPr lang="en-US" sz="2400" b="1" dirty="0">
              <a:solidFill>
                <a:schemeClr val="accent2">
                  <a:lumMod val="50000"/>
                </a:schemeClr>
              </a:solidFill>
            </a:endParaRPr>
          </a:p>
        </p:txBody>
      </p:sp>
      <p:sp>
        <p:nvSpPr>
          <p:cNvPr id="2" name="Прямоугольник 1"/>
          <p:cNvSpPr/>
          <p:nvPr/>
        </p:nvSpPr>
        <p:spPr>
          <a:xfrm>
            <a:off x="1475656" y="476672"/>
            <a:ext cx="6408712" cy="400110"/>
          </a:xfrm>
          <a:prstGeom prst="rect">
            <a:avLst/>
          </a:prstGeom>
        </p:spPr>
        <p:txBody>
          <a:bodyPr wrap="square">
            <a:spAutoFit/>
          </a:bodyPr>
          <a:lstStyle/>
          <a:p>
            <a:endParaRPr lang="ru-RU" sz="2000" b="1" dirty="0">
              <a:solidFill>
                <a:schemeClr val="accent2">
                  <a:lumMod val="50000"/>
                </a:schemeClr>
              </a:solidFill>
              <a:cs typeface="Times New Roman" pitchFamily="18" charset="0"/>
            </a:endParaRPr>
          </a:p>
        </p:txBody>
      </p:sp>
      <p:sp>
        <p:nvSpPr>
          <p:cNvPr id="6" name="Прямоугольник 5"/>
          <p:cNvSpPr/>
          <p:nvPr/>
        </p:nvSpPr>
        <p:spPr>
          <a:xfrm>
            <a:off x="1043607" y="332656"/>
            <a:ext cx="6965245" cy="4708981"/>
          </a:xfrm>
          <a:prstGeom prst="rect">
            <a:avLst/>
          </a:prstGeom>
        </p:spPr>
        <p:txBody>
          <a:bodyPr wrap="square">
            <a:spAutoFit/>
          </a:bodyPr>
          <a:lstStyle/>
          <a:p>
            <a:pPr algn="ctr"/>
            <a:r>
              <a:rPr lang="en-US" sz="6000" b="1" dirty="0">
                <a:solidFill>
                  <a:schemeClr val="accent2">
                    <a:lumMod val="50000"/>
                  </a:schemeClr>
                </a:solidFill>
                <a:latin typeface="Algerian" pitchFamily="82" charset="0"/>
              </a:rPr>
              <a:t>Modern English</a:t>
            </a:r>
          </a:p>
          <a:p>
            <a:pPr algn="ctr"/>
            <a:endParaRPr lang="en-US" sz="6000" b="1" dirty="0" smtClean="0">
              <a:solidFill>
                <a:schemeClr val="accent2">
                  <a:lumMod val="50000"/>
                </a:schemeClr>
              </a:solidFill>
              <a:latin typeface="Algerian" pitchFamily="82" charset="0"/>
            </a:endParaRPr>
          </a:p>
          <a:p>
            <a:pPr algn="ctr"/>
            <a:r>
              <a:rPr lang="en-US" sz="6000" b="1" dirty="0" smtClean="0">
                <a:solidFill>
                  <a:schemeClr val="accent2">
                    <a:lumMod val="50000"/>
                  </a:schemeClr>
                </a:solidFill>
                <a:latin typeface="Algerian" pitchFamily="82" charset="0"/>
              </a:rPr>
              <a:t>Early </a:t>
            </a:r>
            <a:r>
              <a:rPr lang="en-US" sz="6000" b="1" dirty="0">
                <a:solidFill>
                  <a:schemeClr val="accent2">
                    <a:lumMod val="50000"/>
                  </a:schemeClr>
                </a:solidFill>
                <a:latin typeface="Algerian" pitchFamily="82" charset="0"/>
              </a:rPr>
              <a:t>Modern English </a:t>
            </a:r>
            <a:endParaRPr lang="en-US" sz="6000" b="1" dirty="0" smtClean="0">
              <a:solidFill>
                <a:schemeClr val="accent2">
                  <a:lumMod val="50000"/>
                </a:schemeClr>
              </a:solidFill>
              <a:latin typeface="Algerian" pitchFamily="82" charset="0"/>
            </a:endParaRPr>
          </a:p>
          <a:p>
            <a:pPr algn="ctr"/>
            <a:r>
              <a:rPr lang="en-US" sz="6000" b="1" dirty="0" smtClean="0">
                <a:solidFill>
                  <a:schemeClr val="accent2">
                    <a:lumMod val="50000"/>
                  </a:schemeClr>
                </a:solidFill>
                <a:latin typeface="Algerian" pitchFamily="82" charset="0"/>
              </a:rPr>
              <a:t>(</a:t>
            </a:r>
            <a:r>
              <a:rPr lang="en-US" sz="6000" b="1" dirty="0">
                <a:solidFill>
                  <a:schemeClr val="accent2">
                    <a:lumMod val="50000"/>
                  </a:schemeClr>
                </a:solidFill>
                <a:latin typeface="Algerian" pitchFamily="82" charset="0"/>
              </a:rPr>
              <a:t>1500-1800</a:t>
            </a:r>
            <a:r>
              <a:rPr lang="en-US" sz="6000" b="1" dirty="0" smtClean="0">
                <a:solidFill>
                  <a:schemeClr val="accent2">
                    <a:lumMod val="50000"/>
                  </a:schemeClr>
                </a:solidFill>
                <a:latin typeface="Algerian" pitchFamily="82" charset="0"/>
              </a:rPr>
              <a:t>)</a:t>
            </a:r>
            <a:endParaRPr lang="en-US" sz="6000" b="1" dirty="0">
              <a:solidFill>
                <a:schemeClr val="accent2">
                  <a:lumMod val="50000"/>
                </a:schemeClr>
              </a:solidFill>
              <a:latin typeface="Algerian" pitchFamily="82" charset="0"/>
            </a:endParaRPr>
          </a:p>
        </p:txBody>
      </p:sp>
    </p:spTree>
    <p:extLst>
      <p:ext uri="{BB962C8B-B14F-4D97-AF65-F5344CB8AC3E}">
        <p14:creationId xmlns:p14="http://schemas.microsoft.com/office/powerpoint/2010/main" val="385367535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631"/>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5" name="Прямоугольник 4"/>
          <p:cNvSpPr/>
          <p:nvPr/>
        </p:nvSpPr>
        <p:spPr>
          <a:xfrm>
            <a:off x="1259632" y="404665"/>
            <a:ext cx="3492388" cy="369332"/>
          </a:xfrm>
          <a:prstGeom prst="rect">
            <a:avLst/>
          </a:prstGeom>
        </p:spPr>
        <p:txBody>
          <a:bodyPr wrap="square">
            <a:spAutoFit/>
          </a:bodyPr>
          <a:lstStyle/>
          <a:p>
            <a:endParaRPr lang="ru-RU" b="1" dirty="0"/>
          </a:p>
        </p:txBody>
      </p:sp>
      <p:sp>
        <p:nvSpPr>
          <p:cNvPr id="7" name="Прямоугольник 6"/>
          <p:cNvSpPr/>
          <p:nvPr/>
        </p:nvSpPr>
        <p:spPr>
          <a:xfrm>
            <a:off x="1187624" y="404665"/>
            <a:ext cx="6480720" cy="1323439"/>
          </a:xfrm>
          <a:prstGeom prst="rect">
            <a:avLst/>
          </a:prstGeom>
        </p:spPr>
        <p:txBody>
          <a:bodyPr wrap="square">
            <a:spAutoFit/>
          </a:bodyPr>
          <a:lstStyle/>
          <a:p>
            <a:r>
              <a:rPr lang="en-US" sz="2400" b="1" dirty="0" smtClean="0">
                <a:latin typeface="Algerian" pitchFamily="82" charset="0"/>
              </a:rPr>
              <a:t>             </a:t>
            </a:r>
            <a:r>
              <a:rPr lang="en-US" sz="8000" b="1" dirty="0" smtClean="0">
                <a:latin typeface="Algerian" pitchFamily="82" charset="0"/>
              </a:rPr>
              <a:t> </a:t>
            </a:r>
            <a:endParaRPr lang="en-US" sz="8000" b="1" dirty="0"/>
          </a:p>
        </p:txBody>
      </p:sp>
      <p:sp>
        <p:nvSpPr>
          <p:cNvPr id="8" name="Прямоугольник 7"/>
          <p:cNvSpPr/>
          <p:nvPr/>
        </p:nvSpPr>
        <p:spPr>
          <a:xfrm rot="11446207" flipV="1">
            <a:off x="5168461" y="4557124"/>
            <a:ext cx="2822112" cy="461665"/>
          </a:xfrm>
          <a:prstGeom prst="rect">
            <a:avLst/>
          </a:prstGeom>
        </p:spPr>
        <p:txBody>
          <a:bodyPr wrap="square">
            <a:spAutoFit/>
          </a:bodyPr>
          <a:lstStyle/>
          <a:p>
            <a:endParaRPr lang="en-US" sz="2400" b="1" dirty="0">
              <a:solidFill>
                <a:schemeClr val="accent2">
                  <a:lumMod val="50000"/>
                </a:schemeClr>
              </a:solidFill>
            </a:endParaRPr>
          </a:p>
        </p:txBody>
      </p:sp>
      <p:sp>
        <p:nvSpPr>
          <p:cNvPr id="2" name="Прямоугольник 1"/>
          <p:cNvSpPr/>
          <p:nvPr/>
        </p:nvSpPr>
        <p:spPr>
          <a:xfrm>
            <a:off x="1475656" y="476672"/>
            <a:ext cx="6408712" cy="400110"/>
          </a:xfrm>
          <a:prstGeom prst="rect">
            <a:avLst/>
          </a:prstGeom>
        </p:spPr>
        <p:txBody>
          <a:bodyPr wrap="square">
            <a:spAutoFit/>
          </a:bodyPr>
          <a:lstStyle/>
          <a:p>
            <a:endParaRPr lang="ru-RU" sz="2000" b="1" dirty="0">
              <a:solidFill>
                <a:schemeClr val="accent2">
                  <a:lumMod val="50000"/>
                </a:schemeClr>
              </a:solidFill>
              <a:cs typeface="Times New Roman" pitchFamily="18" charset="0"/>
            </a:endParaRPr>
          </a:p>
        </p:txBody>
      </p:sp>
      <p:sp>
        <p:nvSpPr>
          <p:cNvPr id="6" name="Прямоугольник 5"/>
          <p:cNvSpPr/>
          <p:nvPr/>
        </p:nvSpPr>
        <p:spPr>
          <a:xfrm>
            <a:off x="1475656" y="332656"/>
            <a:ext cx="6336704" cy="1908215"/>
          </a:xfrm>
          <a:prstGeom prst="rect">
            <a:avLst/>
          </a:prstGeom>
        </p:spPr>
        <p:txBody>
          <a:bodyPr wrap="square">
            <a:spAutoFit/>
          </a:bodyPr>
          <a:lstStyle/>
          <a:p>
            <a:r>
              <a:rPr lang="en-US" sz="2000" b="1" dirty="0" smtClean="0"/>
              <a:t>Towards </a:t>
            </a:r>
            <a:r>
              <a:rPr lang="en-US" sz="2000" b="1" dirty="0"/>
              <a:t>the end of Middle English, a sudden and distinct change in pronunciation (the Great Vowel Shift) started, with vowels being pronounced shorter and shorter. From the 16th century the British had contact with many peoples from around the world.</a:t>
            </a:r>
          </a:p>
          <a:p>
            <a:r>
              <a:rPr lang="en-US" dirty="0"/>
              <a:t> </a:t>
            </a:r>
          </a:p>
        </p:txBody>
      </p:sp>
      <p:pic>
        <p:nvPicPr>
          <p:cNvPr id="9" name="Рисунок 8" descr="Example of Early Modern English"/>
          <p:cNvPicPr/>
          <p:nvPr/>
        </p:nvPicPr>
        <p:blipFill>
          <a:blip r:embed="rId4">
            <a:extLst>
              <a:ext uri="{28A0092B-C50C-407E-A947-70E740481C1C}">
                <a14:useLocalDpi xmlns:a14="http://schemas.microsoft.com/office/drawing/2010/main" val="0"/>
              </a:ext>
            </a:extLst>
          </a:blip>
          <a:srcRect/>
          <a:stretch>
            <a:fillRect/>
          </a:stretch>
        </p:blipFill>
        <p:spPr bwMode="auto">
          <a:xfrm>
            <a:off x="1619672" y="1988841"/>
            <a:ext cx="5832648" cy="4104456"/>
          </a:xfrm>
          <a:prstGeom prst="rect">
            <a:avLst/>
          </a:prstGeom>
          <a:ln>
            <a:noFill/>
          </a:ln>
          <a:effectLst>
            <a:softEdge rad="112500"/>
          </a:effectLst>
        </p:spPr>
      </p:pic>
    </p:spTree>
    <p:extLst>
      <p:ext uri="{BB962C8B-B14F-4D97-AF65-F5344CB8AC3E}">
        <p14:creationId xmlns:p14="http://schemas.microsoft.com/office/powerpoint/2010/main" val="157876060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barn(inVertical)">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631"/>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5" name="Прямоугольник 4"/>
          <p:cNvSpPr/>
          <p:nvPr/>
        </p:nvSpPr>
        <p:spPr>
          <a:xfrm>
            <a:off x="1259632" y="404665"/>
            <a:ext cx="3492388" cy="369332"/>
          </a:xfrm>
          <a:prstGeom prst="rect">
            <a:avLst/>
          </a:prstGeom>
        </p:spPr>
        <p:txBody>
          <a:bodyPr wrap="square">
            <a:spAutoFit/>
          </a:bodyPr>
          <a:lstStyle/>
          <a:p>
            <a:endParaRPr lang="ru-RU" b="1" dirty="0"/>
          </a:p>
        </p:txBody>
      </p:sp>
      <p:sp>
        <p:nvSpPr>
          <p:cNvPr id="7" name="Прямоугольник 6"/>
          <p:cNvSpPr/>
          <p:nvPr/>
        </p:nvSpPr>
        <p:spPr>
          <a:xfrm>
            <a:off x="1187624" y="404665"/>
            <a:ext cx="6480720" cy="1323439"/>
          </a:xfrm>
          <a:prstGeom prst="rect">
            <a:avLst/>
          </a:prstGeom>
        </p:spPr>
        <p:txBody>
          <a:bodyPr wrap="square">
            <a:spAutoFit/>
          </a:bodyPr>
          <a:lstStyle/>
          <a:p>
            <a:r>
              <a:rPr lang="en-US" sz="2400" b="1" dirty="0" smtClean="0">
                <a:latin typeface="Algerian" pitchFamily="82" charset="0"/>
              </a:rPr>
              <a:t>             </a:t>
            </a:r>
            <a:r>
              <a:rPr lang="en-US" sz="8000" b="1" dirty="0" smtClean="0">
                <a:latin typeface="Algerian" pitchFamily="82" charset="0"/>
              </a:rPr>
              <a:t> </a:t>
            </a:r>
            <a:endParaRPr lang="en-US" sz="8000" b="1" dirty="0"/>
          </a:p>
        </p:txBody>
      </p:sp>
      <p:sp>
        <p:nvSpPr>
          <p:cNvPr id="8" name="Прямоугольник 7"/>
          <p:cNvSpPr/>
          <p:nvPr/>
        </p:nvSpPr>
        <p:spPr>
          <a:xfrm rot="11446207" flipV="1">
            <a:off x="5168461" y="4557124"/>
            <a:ext cx="2822112" cy="461665"/>
          </a:xfrm>
          <a:prstGeom prst="rect">
            <a:avLst/>
          </a:prstGeom>
        </p:spPr>
        <p:txBody>
          <a:bodyPr wrap="square">
            <a:spAutoFit/>
          </a:bodyPr>
          <a:lstStyle/>
          <a:p>
            <a:endParaRPr lang="en-US" sz="2400" b="1" dirty="0">
              <a:solidFill>
                <a:schemeClr val="accent2">
                  <a:lumMod val="50000"/>
                </a:schemeClr>
              </a:solidFill>
            </a:endParaRPr>
          </a:p>
        </p:txBody>
      </p:sp>
      <p:sp>
        <p:nvSpPr>
          <p:cNvPr id="2" name="Прямоугольник 1"/>
          <p:cNvSpPr/>
          <p:nvPr/>
        </p:nvSpPr>
        <p:spPr>
          <a:xfrm>
            <a:off x="1475656" y="476672"/>
            <a:ext cx="6408712" cy="400110"/>
          </a:xfrm>
          <a:prstGeom prst="rect">
            <a:avLst/>
          </a:prstGeom>
        </p:spPr>
        <p:txBody>
          <a:bodyPr wrap="square">
            <a:spAutoFit/>
          </a:bodyPr>
          <a:lstStyle/>
          <a:p>
            <a:endParaRPr lang="ru-RU" sz="2000" b="1" dirty="0">
              <a:solidFill>
                <a:schemeClr val="accent2">
                  <a:lumMod val="50000"/>
                </a:schemeClr>
              </a:solidFill>
              <a:cs typeface="Times New Roman" pitchFamily="18" charset="0"/>
            </a:endParaRPr>
          </a:p>
        </p:txBody>
      </p:sp>
      <p:sp>
        <p:nvSpPr>
          <p:cNvPr id="6" name="Прямоугольник 5"/>
          <p:cNvSpPr/>
          <p:nvPr/>
        </p:nvSpPr>
        <p:spPr>
          <a:xfrm>
            <a:off x="1259632" y="332656"/>
            <a:ext cx="6624736" cy="2862322"/>
          </a:xfrm>
          <a:prstGeom prst="rect">
            <a:avLst/>
          </a:prstGeom>
        </p:spPr>
        <p:txBody>
          <a:bodyPr wrap="square">
            <a:spAutoFit/>
          </a:bodyPr>
          <a:lstStyle/>
          <a:p>
            <a:r>
              <a:rPr lang="en-US" b="1" dirty="0" smtClean="0">
                <a:solidFill>
                  <a:schemeClr val="accent2">
                    <a:lumMod val="50000"/>
                  </a:schemeClr>
                </a:solidFill>
              </a:rPr>
              <a:t> </a:t>
            </a:r>
            <a:endParaRPr lang="en-US" b="1" dirty="0">
              <a:solidFill>
                <a:schemeClr val="accent2">
                  <a:lumMod val="50000"/>
                </a:schemeClr>
              </a:solidFill>
            </a:endParaRPr>
          </a:p>
          <a:p>
            <a:r>
              <a:rPr lang="en-US" b="1" dirty="0" smtClean="0">
                <a:solidFill>
                  <a:schemeClr val="accent2">
                    <a:lumMod val="50000"/>
                  </a:schemeClr>
                </a:solidFill>
              </a:rPr>
              <a:t>This</a:t>
            </a:r>
            <a:r>
              <a:rPr lang="en-US" b="1" dirty="0">
                <a:solidFill>
                  <a:schemeClr val="accent2">
                    <a:lumMod val="50000"/>
                  </a:schemeClr>
                </a:solidFill>
              </a:rPr>
              <a:t>, and the Renaissance of Classical learning, meant that many new words and phrases entered the language. The invention of printing also meant that there was now a common language in print. Books became cheaper and more people learned to read. Printing also brought standardization to English. Spelling and grammar became fixed, and the dialect of London, where most publishing houses were, became the standard. In 1604 the first English dictionary was published. </a:t>
            </a:r>
          </a:p>
        </p:txBody>
      </p:sp>
      <p:pic>
        <p:nvPicPr>
          <p:cNvPr id="25602" name="Picture 2" descr="C:\Users\Julia\Desktop\iCAE42M5P.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3768" y="3068960"/>
            <a:ext cx="4032448" cy="345638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60022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25602"/>
                                        </p:tgtEl>
                                        <p:attrNameLst>
                                          <p:attrName>style.visibility</p:attrName>
                                        </p:attrNameLst>
                                      </p:cBhvr>
                                      <p:to>
                                        <p:strVal val="visible"/>
                                      </p:to>
                                    </p:set>
                                    <p:animEffect transition="in" filter="barn(inVertical)">
                                      <p:cBhvr>
                                        <p:cTn id="21" dur="500"/>
                                        <p:tgtEl>
                                          <p:spTgt spid="25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631"/>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5" name="Прямоугольник 4"/>
          <p:cNvSpPr/>
          <p:nvPr/>
        </p:nvSpPr>
        <p:spPr>
          <a:xfrm>
            <a:off x="1259632" y="404665"/>
            <a:ext cx="3492388" cy="369332"/>
          </a:xfrm>
          <a:prstGeom prst="rect">
            <a:avLst/>
          </a:prstGeom>
        </p:spPr>
        <p:txBody>
          <a:bodyPr wrap="square">
            <a:spAutoFit/>
          </a:bodyPr>
          <a:lstStyle/>
          <a:p>
            <a:endParaRPr lang="ru-RU" b="1" dirty="0"/>
          </a:p>
        </p:txBody>
      </p:sp>
      <p:sp>
        <p:nvSpPr>
          <p:cNvPr id="7" name="Прямоугольник 6"/>
          <p:cNvSpPr/>
          <p:nvPr/>
        </p:nvSpPr>
        <p:spPr>
          <a:xfrm>
            <a:off x="1187624" y="404665"/>
            <a:ext cx="6480720" cy="1323439"/>
          </a:xfrm>
          <a:prstGeom prst="rect">
            <a:avLst/>
          </a:prstGeom>
        </p:spPr>
        <p:txBody>
          <a:bodyPr wrap="square">
            <a:spAutoFit/>
          </a:bodyPr>
          <a:lstStyle/>
          <a:p>
            <a:r>
              <a:rPr lang="en-US" sz="2400" b="1" dirty="0" smtClean="0">
                <a:latin typeface="Algerian" pitchFamily="82" charset="0"/>
              </a:rPr>
              <a:t>             </a:t>
            </a:r>
            <a:r>
              <a:rPr lang="en-US" sz="8000" b="1" dirty="0" smtClean="0">
                <a:latin typeface="Algerian" pitchFamily="82" charset="0"/>
              </a:rPr>
              <a:t> </a:t>
            </a:r>
            <a:endParaRPr lang="en-US" sz="8000" b="1" dirty="0"/>
          </a:p>
        </p:txBody>
      </p:sp>
      <p:sp>
        <p:nvSpPr>
          <p:cNvPr id="8" name="Прямоугольник 7"/>
          <p:cNvSpPr/>
          <p:nvPr/>
        </p:nvSpPr>
        <p:spPr>
          <a:xfrm rot="11446207" flipV="1">
            <a:off x="5168461" y="4557124"/>
            <a:ext cx="2822112" cy="461665"/>
          </a:xfrm>
          <a:prstGeom prst="rect">
            <a:avLst/>
          </a:prstGeom>
        </p:spPr>
        <p:txBody>
          <a:bodyPr wrap="square">
            <a:spAutoFit/>
          </a:bodyPr>
          <a:lstStyle/>
          <a:p>
            <a:endParaRPr lang="en-US" sz="2400" b="1" dirty="0">
              <a:solidFill>
                <a:schemeClr val="accent2">
                  <a:lumMod val="50000"/>
                </a:schemeClr>
              </a:solidFill>
            </a:endParaRPr>
          </a:p>
        </p:txBody>
      </p:sp>
      <p:sp>
        <p:nvSpPr>
          <p:cNvPr id="2" name="Прямоугольник 1"/>
          <p:cNvSpPr/>
          <p:nvPr/>
        </p:nvSpPr>
        <p:spPr>
          <a:xfrm>
            <a:off x="1475656" y="476672"/>
            <a:ext cx="6408712" cy="400110"/>
          </a:xfrm>
          <a:prstGeom prst="rect">
            <a:avLst/>
          </a:prstGeom>
        </p:spPr>
        <p:txBody>
          <a:bodyPr wrap="square">
            <a:spAutoFit/>
          </a:bodyPr>
          <a:lstStyle/>
          <a:p>
            <a:endParaRPr lang="ru-RU" sz="2000" b="1" dirty="0">
              <a:solidFill>
                <a:schemeClr val="accent2">
                  <a:lumMod val="50000"/>
                </a:schemeClr>
              </a:solidFill>
              <a:cs typeface="Times New Roman" pitchFamily="18" charset="0"/>
            </a:endParaRPr>
          </a:p>
        </p:txBody>
      </p:sp>
      <p:sp>
        <p:nvSpPr>
          <p:cNvPr id="6" name="Прямоугольник 5"/>
          <p:cNvSpPr/>
          <p:nvPr/>
        </p:nvSpPr>
        <p:spPr>
          <a:xfrm>
            <a:off x="1259632" y="332656"/>
            <a:ext cx="6624736" cy="369332"/>
          </a:xfrm>
          <a:prstGeom prst="rect">
            <a:avLst/>
          </a:prstGeom>
        </p:spPr>
        <p:txBody>
          <a:bodyPr wrap="square">
            <a:spAutoFit/>
          </a:bodyPr>
          <a:lstStyle/>
          <a:p>
            <a:r>
              <a:rPr lang="en-US" b="1" dirty="0" smtClean="0">
                <a:solidFill>
                  <a:schemeClr val="accent2">
                    <a:lumMod val="50000"/>
                  </a:schemeClr>
                </a:solidFill>
              </a:rPr>
              <a:t> </a:t>
            </a:r>
            <a:endParaRPr lang="en-US" b="1" dirty="0">
              <a:solidFill>
                <a:schemeClr val="accent2">
                  <a:lumMod val="50000"/>
                </a:schemeClr>
              </a:solidFill>
            </a:endParaRPr>
          </a:p>
        </p:txBody>
      </p:sp>
      <p:sp>
        <p:nvSpPr>
          <p:cNvPr id="4" name="Прямоугольник 3"/>
          <p:cNvSpPr/>
          <p:nvPr/>
        </p:nvSpPr>
        <p:spPr>
          <a:xfrm>
            <a:off x="1259632" y="1720840"/>
            <a:ext cx="6624736" cy="2862322"/>
          </a:xfrm>
          <a:prstGeom prst="rect">
            <a:avLst/>
          </a:prstGeom>
        </p:spPr>
        <p:txBody>
          <a:bodyPr wrap="square">
            <a:spAutoFit/>
          </a:bodyPr>
          <a:lstStyle/>
          <a:p>
            <a:pPr algn="ctr"/>
            <a:r>
              <a:rPr lang="en-US" sz="6000" b="1" dirty="0">
                <a:latin typeface="Algerian" pitchFamily="82" charset="0"/>
              </a:rPr>
              <a:t>Late Modern English </a:t>
            </a:r>
            <a:endParaRPr lang="en-US" sz="6000" b="1" dirty="0" smtClean="0">
              <a:latin typeface="Algerian" pitchFamily="82" charset="0"/>
            </a:endParaRPr>
          </a:p>
          <a:p>
            <a:pPr algn="ctr"/>
            <a:r>
              <a:rPr lang="en-US" sz="6000" b="1" dirty="0" smtClean="0">
                <a:latin typeface="Algerian" pitchFamily="82" charset="0"/>
              </a:rPr>
              <a:t>(</a:t>
            </a:r>
            <a:r>
              <a:rPr lang="en-US" sz="6000" b="1" dirty="0">
                <a:latin typeface="Algerian" pitchFamily="82" charset="0"/>
              </a:rPr>
              <a:t>1800-Present</a:t>
            </a:r>
            <a:r>
              <a:rPr lang="en-US" sz="6000" b="1" dirty="0" smtClean="0">
                <a:latin typeface="Algerian" pitchFamily="82" charset="0"/>
              </a:rPr>
              <a:t>)</a:t>
            </a:r>
            <a:endParaRPr lang="ru-RU" sz="6000" dirty="0"/>
          </a:p>
        </p:txBody>
      </p:sp>
    </p:spTree>
    <p:extLst>
      <p:ext uri="{BB962C8B-B14F-4D97-AF65-F5344CB8AC3E}">
        <p14:creationId xmlns:p14="http://schemas.microsoft.com/office/powerpoint/2010/main" val="343263198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p:txBody>
          <a:bodyPr/>
          <a:lstStyle/>
          <a:p>
            <a:endParaRPr lang="ru-RU"/>
          </a:p>
        </p:txBody>
      </p:sp>
      <p:sp>
        <p:nvSpPr>
          <p:cNvPr id="10" name="Объект 9"/>
          <p:cNvSpPr>
            <a:spLocks noGrp="1"/>
          </p:cNvSpPr>
          <p:nvPr>
            <p:ph sz="quarter" idx="13"/>
          </p:nvPr>
        </p:nvSpPr>
        <p:spPr/>
        <p:txBody>
          <a:bodyPr/>
          <a:lstStyle/>
          <a:p>
            <a:endParaRPr lang="ru-RU"/>
          </a:p>
        </p:txBody>
      </p:sp>
      <p:sp>
        <p:nvSpPr>
          <p:cNvPr id="11" name="Объект 10"/>
          <p:cNvSpPr>
            <a:spLocks noGrp="1"/>
          </p:cNvSpPr>
          <p:nvPr>
            <p:ph sz="quarter" idx="14"/>
          </p:nvPr>
        </p:nvSpPr>
        <p:spPr/>
        <p:txBody>
          <a:bodyPr/>
          <a:lstStyle/>
          <a:p>
            <a:endParaRPr lang="ru-RU"/>
          </a:p>
        </p:txBody>
      </p:sp>
      <p:pic>
        <p:nvPicPr>
          <p:cNvPr id="1026" name="Picture 2" descr="C:\Users\Julia\Desktop\2011713-c3b1c227be7f03a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C:\Users\Julia\Desktop\Новая папка\кельты\30949059_1219274527_30129349_491f38fefd50.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1292860"/>
            <a:ext cx="6696743" cy="530449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43608" y="369530"/>
            <a:ext cx="7821735" cy="923330"/>
          </a:xfrm>
          <a:prstGeom prst="rect">
            <a:avLst/>
          </a:prstGeom>
          <a:noFill/>
        </p:spPr>
        <p:txBody>
          <a:bodyPr wrap="square" rtlCol="0">
            <a:spAutoFit/>
          </a:bodyPr>
          <a:lstStyle/>
          <a:p>
            <a:r>
              <a:rPr lang="en-US" sz="5400" b="1" dirty="0" smtClean="0">
                <a:solidFill>
                  <a:schemeClr val="accent2">
                    <a:lumMod val="50000"/>
                  </a:schemeClr>
                </a:solidFill>
                <a:latin typeface="Arial Black" pitchFamily="34" charset="0"/>
              </a:rPr>
              <a:t>The world of Celts </a:t>
            </a:r>
            <a:endParaRPr lang="ru-RU" sz="5400" b="1" dirty="0">
              <a:solidFill>
                <a:schemeClr val="accent2">
                  <a:lumMod val="50000"/>
                </a:schemeClr>
              </a:solidFill>
              <a:latin typeface="Arial Black" pitchFamily="34" charset="0"/>
            </a:endParaRPr>
          </a:p>
        </p:txBody>
      </p:sp>
    </p:spTree>
    <p:extLst>
      <p:ext uri="{BB962C8B-B14F-4D97-AF65-F5344CB8AC3E}">
        <p14:creationId xmlns:p14="http://schemas.microsoft.com/office/powerpoint/2010/main" val="33790814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barn(inVertical)">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65"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5" name="Прямоугольник 4"/>
          <p:cNvSpPr/>
          <p:nvPr/>
        </p:nvSpPr>
        <p:spPr>
          <a:xfrm>
            <a:off x="1259632" y="404665"/>
            <a:ext cx="3492388" cy="369332"/>
          </a:xfrm>
          <a:prstGeom prst="rect">
            <a:avLst/>
          </a:prstGeom>
        </p:spPr>
        <p:txBody>
          <a:bodyPr wrap="square">
            <a:spAutoFit/>
          </a:bodyPr>
          <a:lstStyle/>
          <a:p>
            <a:endParaRPr lang="ru-RU" b="1" dirty="0"/>
          </a:p>
        </p:txBody>
      </p:sp>
      <p:sp>
        <p:nvSpPr>
          <p:cNvPr id="7" name="Прямоугольник 6"/>
          <p:cNvSpPr/>
          <p:nvPr/>
        </p:nvSpPr>
        <p:spPr>
          <a:xfrm>
            <a:off x="1187624" y="404665"/>
            <a:ext cx="6480720" cy="1323439"/>
          </a:xfrm>
          <a:prstGeom prst="rect">
            <a:avLst/>
          </a:prstGeom>
        </p:spPr>
        <p:txBody>
          <a:bodyPr wrap="square">
            <a:spAutoFit/>
          </a:bodyPr>
          <a:lstStyle/>
          <a:p>
            <a:r>
              <a:rPr lang="en-US" sz="2400" b="1" dirty="0" smtClean="0">
                <a:latin typeface="Algerian" pitchFamily="82" charset="0"/>
              </a:rPr>
              <a:t>             </a:t>
            </a:r>
            <a:r>
              <a:rPr lang="en-US" sz="8000" b="1" dirty="0" smtClean="0">
                <a:latin typeface="Algerian" pitchFamily="82" charset="0"/>
              </a:rPr>
              <a:t> </a:t>
            </a:r>
            <a:endParaRPr lang="en-US" sz="8000" b="1" dirty="0"/>
          </a:p>
        </p:txBody>
      </p:sp>
      <p:sp>
        <p:nvSpPr>
          <p:cNvPr id="8" name="Прямоугольник 7"/>
          <p:cNvSpPr/>
          <p:nvPr/>
        </p:nvSpPr>
        <p:spPr>
          <a:xfrm rot="11446207" flipV="1">
            <a:off x="5168461" y="4557124"/>
            <a:ext cx="2822112" cy="461665"/>
          </a:xfrm>
          <a:prstGeom prst="rect">
            <a:avLst/>
          </a:prstGeom>
        </p:spPr>
        <p:txBody>
          <a:bodyPr wrap="square">
            <a:spAutoFit/>
          </a:bodyPr>
          <a:lstStyle/>
          <a:p>
            <a:endParaRPr lang="en-US" sz="2400" b="1" dirty="0">
              <a:solidFill>
                <a:schemeClr val="accent2">
                  <a:lumMod val="50000"/>
                </a:schemeClr>
              </a:solidFill>
            </a:endParaRPr>
          </a:p>
        </p:txBody>
      </p:sp>
      <p:sp>
        <p:nvSpPr>
          <p:cNvPr id="2" name="Прямоугольник 1"/>
          <p:cNvSpPr/>
          <p:nvPr/>
        </p:nvSpPr>
        <p:spPr>
          <a:xfrm>
            <a:off x="1475656" y="476672"/>
            <a:ext cx="6408712" cy="400110"/>
          </a:xfrm>
          <a:prstGeom prst="rect">
            <a:avLst/>
          </a:prstGeom>
        </p:spPr>
        <p:txBody>
          <a:bodyPr wrap="square">
            <a:spAutoFit/>
          </a:bodyPr>
          <a:lstStyle/>
          <a:p>
            <a:endParaRPr lang="ru-RU" sz="2000" b="1" dirty="0">
              <a:solidFill>
                <a:schemeClr val="accent2">
                  <a:lumMod val="50000"/>
                </a:schemeClr>
              </a:solidFill>
              <a:cs typeface="Times New Roman" pitchFamily="18" charset="0"/>
            </a:endParaRPr>
          </a:p>
        </p:txBody>
      </p:sp>
      <p:sp>
        <p:nvSpPr>
          <p:cNvPr id="6" name="Прямоугольник 5"/>
          <p:cNvSpPr/>
          <p:nvPr/>
        </p:nvSpPr>
        <p:spPr>
          <a:xfrm>
            <a:off x="1259632" y="332656"/>
            <a:ext cx="6624736" cy="369332"/>
          </a:xfrm>
          <a:prstGeom prst="rect">
            <a:avLst/>
          </a:prstGeom>
        </p:spPr>
        <p:txBody>
          <a:bodyPr wrap="square">
            <a:spAutoFit/>
          </a:bodyPr>
          <a:lstStyle/>
          <a:p>
            <a:r>
              <a:rPr lang="en-US" b="1" dirty="0" smtClean="0">
                <a:solidFill>
                  <a:schemeClr val="accent2">
                    <a:lumMod val="50000"/>
                  </a:schemeClr>
                </a:solidFill>
              </a:rPr>
              <a:t> </a:t>
            </a:r>
            <a:endParaRPr lang="en-US" b="1" dirty="0">
              <a:solidFill>
                <a:schemeClr val="accent2">
                  <a:lumMod val="50000"/>
                </a:schemeClr>
              </a:solidFill>
            </a:endParaRPr>
          </a:p>
        </p:txBody>
      </p:sp>
      <p:sp>
        <p:nvSpPr>
          <p:cNvPr id="4" name="Прямоугольник 3"/>
          <p:cNvSpPr/>
          <p:nvPr/>
        </p:nvSpPr>
        <p:spPr>
          <a:xfrm>
            <a:off x="1403648" y="476672"/>
            <a:ext cx="6336704" cy="1754326"/>
          </a:xfrm>
          <a:prstGeom prst="rect">
            <a:avLst/>
          </a:prstGeom>
        </p:spPr>
        <p:txBody>
          <a:bodyPr wrap="square">
            <a:spAutoFit/>
          </a:bodyPr>
          <a:lstStyle/>
          <a:p>
            <a:endParaRPr lang="ru-RU" dirty="0"/>
          </a:p>
          <a:p>
            <a:r>
              <a:rPr lang="en-US" b="1" dirty="0"/>
              <a:t>The main difference between Early Modern English and Late Modern English is vocabulary. Late Modern English has many more words, arising from two principal factors: firstly, the Industrial Revolution and technology created a need for new </a:t>
            </a:r>
            <a:r>
              <a:rPr lang="en-US" b="1" dirty="0" smtClean="0"/>
              <a:t>words</a:t>
            </a:r>
            <a:r>
              <a:rPr lang="en-US" b="1" dirty="0"/>
              <a:t>.</a:t>
            </a:r>
            <a:endParaRPr lang="ru-RU" b="1" dirty="0"/>
          </a:p>
        </p:txBody>
      </p:sp>
      <p:pic>
        <p:nvPicPr>
          <p:cNvPr id="26626" name="Picture 2" descr="C:\Users\Julia\Desktop\Новая папка\the british empire\g2cs1s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5655" y="2230998"/>
            <a:ext cx="6533197" cy="436635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022505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26626"/>
                                        </p:tgtEl>
                                        <p:attrNameLst>
                                          <p:attrName>style.visibility</p:attrName>
                                        </p:attrNameLst>
                                      </p:cBhvr>
                                      <p:to>
                                        <p:strVal val="visible"/>
                                      </p:to>
                                    </p:set>
                                    <p:animEffect transition="in" filter="barn(inVertical)">
                                      <p:cBhvr>
                                        <p:cTn id="14" dur="500"/>
                                        <p:tgtEl>
                                          <p:spTgt spid="26626"/>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65"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5" name="Прямоугольник 4"/>
          <p:cNvSpPr/>
          <p:nvPr/>
        </p:nvSpPr>
        <p:spPr>
          <a:xfrm>
            <a:off x="1259632" y="404665"/>
            <a:ext cx="3492388" cy="369332"/>
          </a:xfrm>
          <a:prstGeom prst="rect">
            <a:avLst/>
          </a:prstGeom>
        </p:spPr>
        <p:txBody>
          <a:bodyPr wrap="square">
            <a:spAutoFit/>
          </a:bodyPr>
          <a:lstStyle/>
          <a:p>
            <a:endParaRPr lang="ru-RU" b="1" dirty="0"/>
          </a:p>
        </p:txBody>
      </p:sp>
      <p:sp>
        <p:nvSpPr>
          <p:cNvPr id="7" name="Прямоугольник 6"/>
          <p:cNvSpPr/>
          <p:nvPr/>
        </p:nvSpPr>
        <p:spPr>
          <a:xfrm>
            <a:off x="1187624" y="404665"/>
            <a:ext cx="6480720" cy="1323439"/>
          </a:xfrm>
          <a:prstGeom prst="rect">
            <a:avLst/>
          </a:prstGeom>
        </p:spPr>
        <p:txBody>
          <a:bodyPr wrap="square">
            <a:spAutoFit/>
          </a:bodyPr>
          <a:lstStyle/>
          <a:p>
            <a:r>
              <a:rPr lang="en-US" sz="2400" b="1" dirty="0" smtClean="0">
                <a:latin typeface="Algerian" pitchFamily="82" charset="0"/>
              </a:rPr>
              <a:t>             </a:t>
            </a:r>
            <a:r>
              <a:rPr lang="en-US" sz="8000" b="1" dirty="0" smtClean="0">
                <a:latin typeface="Algerian" pitchFamily="82" charset="0"/>
              </a:rPr>
              <a:t> </a:t>
            </a:r>
            <a:endParaRPr lang="en-US" sz="8000" b="1" dirty="0"/>
          </a:p>
        </p:txBody>
      </p:sp>
      <p:sp>
        <p:nvSpPr>
          <p:cNvPr id="8" name="Прямоугольник 7"/>
          <p:cNvSpPr/>
          <p:nvPr/>
        </p:nvSpPr>
        <p:spPr>
          <a:xfrm rot="11446207" flipV="1">
            <a:off x="5168461" y="4557124"/>
            <a:ext cx="2822112" cy="461665"/>
          </a:xfrm>
          <a:prstGeom prst="rect">
            <a:avLst/>
          </a:prstGeom>
        </p:spPr>
        <p:txBody>
          <a:bodyPr wrap="square">
            <a:spAutoFit/>
          </a:bodyPr>
          <a:lstStyle/>
          <a:p>
            <a:endParaRPr lang="en-US" sz="2400" b="1" dirty="0">
              <a:solidFill>
                <a:schemeClr val="accent2">
                  <a:lumMod val="50000"/>
                </a:schemeClr>
              </a:solidFill>
            </a:endParaRPr>
          </a:p>
        </p:txBody>
      </p:sp>
      <p:sp>
        <p:nvSpPr>
          <p:cNvPr id="2" name="Прямоугольник 1"/>
          <p:cNvSpPr/>
          <p:nvPr/>
        </p:nvSpPr>
        <p:spPr>
          <a:xfrm>
            <a:off x="1475656" y="476672"/>
            <a:ext cx="6408712" cy="400110"/>
          </a:xfrm>
          <a:prstGeom prst="rect">
            <a:avLst/>
          </a:prstGeom>
        </p:spPr>
        <p:txBody>
          <a:bodyPr wrap="square">
            <a:spAutoFit/>
          </a:bodyPr>
          <a:lstStyle/>
          <a:p>
            <a:endParaRPr lang="ru-RU" sz="2000" b="1" dirty="0">
              <a:solidFill>
                <a:schemeClr val="accent2">
                  <a:lumMod val="50000"/>
                </a:schemeClr>
              </a:solidFill>
              <a:cs typeface="Times New Roman" pitchFamily="18" charset="0"/>
            </a:endParaRPr>
          </a:p>
        </p:txBody>
      </p:sp>
      <p:sp>
        <p:nvSpPr>
          <p:cNvPr id="6" name="Прямоугольник 5"/>
          <p:cNvSpPr/>
          <p:nvPr/>
        </p:nvSpPr>
        <p:spPr>
          <a:xfrm>
            <a:off x="1259632" y="332656"/>
            <a:ext cx="6624736" cy="369332"/>
          </a:xfrm>
          <a:prstGeom prst="rect">
            <a:avLst/>
          </a:prstGeom>
        </p:spPr>
        <p:txBody>
          <a:bodyPr wrap="square">
            <a:spAutoFit/>
          </a:bodyPr>
          <a:lstStyle/>
          <a:p>
            <a:r>
              <a:rPr lang="en-US" b="1" dirty="0" smtClean="0">
                <a:solidFill>
                  <a:schemeClr val="accent2">
                    <a:lumMod val="50000"/>
                  </a:schemeClr>
                </a:solidFill>
              </a:rPr>
              <a:t> </a:t>
            </a:r>
            <a:endParaRPr lang="en-US" b="1" dirty="0">
              <a:solidFill>
                <a:schemeClr val="accent2">
                  <a:lumMod val="50000"/>
                </a:schemeClr>
              </a:solidFill>
            </a:endParaRPr>
          </a:p>
        </p:txBody>
      </p:sp>
      <p:sp>
        <p:nvSpPr>
          <p:cNvPr id="4" name="Прямоугольник 3"/>
          <p:cNvSpPr/>
          <p:nvPr/>
        </p:nvSpPr>
        <p:spPr>
          <a:xfrm>
            <a:off x="1403648" y="332656"/>
            <a:ext cx="6605205" cy="1292662"/>
          </a:xfrm>
          <a:prstGeom prst="rect">
            <a:avLst/>
          </a:prstGeom>
        </p:spPr>
        <p:txBody>
          <a:bodyPr wrap="square">
            <a:spAutoFit/>
          </a:bodyPr>
          <a:lstStyle/>
          <a:p>
            <a:endParaRPr lang="ru-RU" dirty="0"/>
          </a:p>
          <a:p>
            <a:r>
              <a:rPr lang="en-US" sz="2000" b="1" dirty="0" smtClean="0"/>
              <a:t>Secondly</a:t>
            </a:r>
            <a:r>
              <a:rPr lang="en-US" sz="2000" b="1" dirty="0"/>
              <a:t>, the British Empire at its height covered one quarter of the earth's surface, and the English language adopted foreign words from many countries.</a:t>
            </a:r>
            <a:endParaRPr lang="ru-RU" sz="2000" b="1" dirty="0"/>
          </a:p>
        </p:txBody>
      </p:sp>
      <p:pic>
        <p:nvPicPr>
          <p:cNvPr id="27650" name="Picture 2" descr="C:\Users\Julia\Desktop\Новая папка\the british empire\britishempire.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649" y="1862138"/>
            <a:ext cx="6480720" cy="43751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246661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27650"/>
                                        </p:tgtEl>
                                        <p:attrNameLst>
                                          <p:attrName>style.visibility</p:attrName>
                                        </p:attrNameLst>
                                      </p:cBhvr>
                                      <p:to>
                                        <p:strVal val="visible"/>
                                      </p:to>
                                    </p:set>
                                    <p:animEffect transition="in" filter="barn(inVertical)">
                                      <p:cBhvr>
                                        <p:cTn id="21" dur="500"/>
                                        <p:tgtEl>
                                          <p:spTgt spid="276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5" name="Прямоугольник 4"/>
          <p:cNvSpPr/>
          <p:nvPr/>
        </p:nvSpPr>
        <p:spPr>
          <a:xfrm>
            <a:off x="1259632" y="404665"/>
            <a:ext cx="3492388" cy="369332"/>
          </a:xfrm>
          <a:prstGeom prst="rect">
            <a:avLst/>
          </a:prstGeom>
        </p:spPr>
        <p:txBody>
          <a:bodyPr wrap="square">
            <a:spAutoFit/>
          </a:bodyPr>
          <a:lstStyle/>
          <a:p>
            <a:endParaRPr lang="ru-RU" b="1" dirty="0"/>
          </a:p>
        </p:txBody>
      </p:sp>
      <p:sp>
        <p:nvSpPr>
          <p:cNvPr id="7" name="Прямоугольник 6"/>
          <p:cNvSpPr/>
          <p:nvPr/>
        </p:nvSpPr>
        <p:spPr>
          <a:xfrm>
            <a:off x="1187624" y="404665"/>
            <a:ext cx="6480720" cy="1323439"/>
          </a:xfrm>
          <a:prstGeom prst="rect">
            <a:avLst/>
          </a:prstGeom>
        </p:spPr>
        <p:txBody>
          <a:bodyPr wrap="square">
            <a:spAutoFit/>
          </a:bodyPr>
          <a:lstStyle/>
          <a:p>
            <a:r>
              <a:rPr lang="en-US" sz="2400" b="1" dirty="0" smtClean="0">
                <a:latin typeface="Algerian" pitchFamily="82" charset="0"/>
              </a:rPr>
              <a:t>             </a:t>
            </a:r>
            <a:r>
              <a:rPr lang="en-US" sz="8000" b="1" dirty="0" smtClean="0">
                <a:latin typeface="Algerian" pitchFamily="82" charset="0"/>
              </a:rPr>
              <a:t> </a:t>
            </a:r>
            <a:endParaRPr lang="en-US" sz="8000" b="1" dirty="0"/>
          </a:p>
        </p:txBody>
      </p:sp>
      <p:sp>
        <p:nvSpPr>
          <p:cNvPr id="8" name="Прямоугольник 7"/>
          <p:cNvSpPr/>
          <p:nvPr/>
        </p:nvSpPr>
        <p:spPr>
          <a:xfrm rot="11446207" flipV="1">
            <a:off x="5168461" y="4557124"/>
            <a:ext cx="2822112" cy="461665"/>
          </a:xfrm>
          <a:prstGeom prst="rect">
            <a:avLst/>
          </a:prstGeom>
        </p:spPr>
        <p:txBody>
          <a:bodyPr wrap="square">
            <a:spAutoFit/>
          </a:bodyPr>
          <a:lstStyle/>
          <a:p>
            <a:endParaRPr lang="en-US" sz="2400" b="1" dirty="0">
              <a:solidFill>
                <a:schemeClr val="accent2">
                  <a:lumMod val="50000"/>
                </a:schemeClr>
              </a:solidFill>
            </a:endParaRPr>
          </a:p>
        </p:txBody>
      </p:sp>
      <p:sp>
        <p:nvSpPr>
          <p:cNvPr id="2" name="Прямоугольник 1"/>
          <p:cNvSpPr/>
          <p:nvPr/>
        </p:nvSpPr>
        <p:spPr>
          <a:xfrm>
            <a:off x="1475656" y="476672"/>
            <a:ext cx="6408712" cy="400110"/>
          </a:xfrm>
          <a:prstGeom prst="rect">
            <a:avLst/>
          </a:prstGeom>
        </p:spPr>
        <p:txBody>
          <a:bodyPr wrap="square">
            <a:spAutoFit/>
          </a:bodyPr>
          <a:lstStyle/>
          <a:p>
            <a:endParaRPr lang="ru-RU" sz="2000" b="1" dirty="0">
              <a:solidFill>
                <a:schemeClr val="accent2">
                  <a:lumMod val="50000"/>
                </a:schemeClr>
              </a:solidFill>
              <a:cs typeface="Times New Roman" pitchFamily="18" charset="0"/>
            </a:endParaRPr>
          </a:p>
        </p:txBody>
      </p:sp>
      <p:sp>
        <p:nvSpPr>
          <p:cNvPr id="6" name="Прямоугольник 5"/>
          <p:cNvSpPr/>
          <p:nvPr/>
        </p:nvSpPr>
        <p:spPr>
          <a:xfrm>
            <a:off x="1259632" y="332656"/>
            <a:ext cx="6624736" cy="369332"/>
          </a:xfrm>
          <a:prstGeom prst="rect">
            <a:avLst/>
          </a:prstGeom>
        </p:spPr>
        <p:txBody>
          <a:bodyPr wrap="square">
            <a:spAutoFit/>
          </a:bodyPr>
          <a:lstStyle/>
          <a:p>
            <a:r>
              <a:rPr lang="en-US" b="1" dirty="0" smtClean="0">
                <a:solidFill>
                  <a:schemeClr val="accent2">
                    <a:lumMod val="50000"/>
                  </a:schemeClr>
                </a:solidFill>
              </a:rPr>
              <a:t> </a:t>
            </a:r>
            <a:endParaRPr lang="en-US" b="1" dirty="0">
              <a:solidFill>
                <a:schemeClr val="accent2">
                  <a:lumMod val="50000"/>
                </a:schemeClr>
              </a:solidFill>
            </a:endParaRPr>
          </a:p>
        </p:txBody>
      </p:sp>
      <p:sp>
        <p:nvSpPr>
          <p:cNvPr id="9" name="Прямоугольник 8"/>
          <p:cNvSpPr/>
          <p:nvPr/>
        </p:nvSpPr>
        <p:spPr>
          <a:xfrm>
            <a:off x="1331640" y="404665"/>
            <a:ext cx="6677212" cy="2123658"/>
          </a:xfrm>
          <a:prstGeom prst="rect">
            <a:avLst/>
          </a:prstGeom>
        </p:spPr>
        <p:txBody>
          <a:bodyPr wrap="square">
            <a:spAutoFit/>
          </a:bodyPr>
          <a:lstStyle/>
          <a:p>
            <a:pPr algn="ctr"/>
            <a:r>
              <a:rPr lang="en-US" sz="2400" b="1" dirty="0">
                <a:solidFill>
                  <a:schemeClr val="accent2">
                    <a:lumMod val="50000"/>
                  </a:schemeClr>
                </a:solidFill>
              </a:rPr>
              <a:t>Varieties of English</a:t>
            </a:r>
            <a:endParaRPr lang="ru-RU" sz="2400" b="1" dirty="0">
              <a:solidFill>
                <a:schemeClr val="accent2">
                  <a:lumMod val="50000"/>
                </a:schemeClr>
              </a:solidFill>
            </a:endParaRPr>
          </a:p>
          <a:p>
            <a:r>
              <a:rPr lang="en-US" b="1" dirty="0">
                <a:solidFill>
                  <a:schemeClr val="accent2">
                    <a:lumMod val="50000"/>
                  </a:schemeClr>
                </a:solidFill>
              </a:rPr>
              <a:t>From around 1600, the English colonization of North America resulted in the creation of a distinct American variety of English. Some English pronunciations and words "froze" when they reached America. In some ways, American English is more like the English of Shakespeare than modern British English is. </a:t>
            </a:r>
            <a:endParaRPr lang="ru-RU" b="1" dirty="0">
              <a:solidFill>
                <a:schemeClr val="accent2">
                  <a:lumMod val="50000"/>
                </a:schemeClr>
              </a:solidFill>
            </a:endParaRPr>
          </a:p>
        </p:txBody>
      </p:sp>
      <p:pic>
        <p:nvPicPr>
          <p:cNvPr id="28674" name="Picture 2" descr="C:\Users\Julia\Desktop\Новая папка\the british empire\British_fleet_entering_Havana.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59633" y="2528322"/>
            <a:ext cx="6749220" cy="378099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121078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28674"/>
                                        </p:tgtEl>
                                        <p:attrNameLst>
                                          <p:attrName>style.visibility</p:attrName>
                                        </p:attrNameLst>
                                      </p:cBhvr>
                                      <p:to>
                                        <p:strVal val="visible"/>
                                      </p:to>
                                    </p:set>
                                    <p:animEffect transition="in" filter="barn(inVertical)">
                                      <p:cBhvr>
                                        <p:cTn id="21" dur="500"/>
                                        <p:tgtEl>
                                          <p:spTgt spid="286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99" y="-922"/>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5" name="Прямоугольник 4"/>
          <p:cNvSpPr/>
          <p:nvPr/>
        </p:nvSpPr>
        <p:spPr>
          <a:xfrm>
            <a:off x="1259632" y="404665"/>
            <a:ext cx="3492388" cy="369332"/>
          </a:xfrm>
          <a:prstGeom prst="rect">
            <a:avLst/>
          </a:prstGeom>
        </p:spPr>
        <p:txBody>
          <a:bodyPr wrap="square">
            <a:spAutoFit/>
          </a:bodyPr>
          <a:lstStyle/>
          <a:p>
            <a:endParaRPr lang="ru-RU" b="1" dirty="0"/>
          </a:p>
        </p:txBody>
      </p:sp>
      <p:sp>
        <p:nvSpPr>
          <p:cNvPr id="7" name="Прямоугольник 6"/>
          <p:cNvSpPr/>
          <p:nvPr/>
        </p:nvSpPr>
        <p:spPr>
          <a:xfrm>
            <a:off x="1187624" y="404665"/>
            <a:ext cx="6480720" cy="1323439"/>
          </a:xfrm>
          <a:prstGeom prst="rect">
            <a:avLst/>
          </a:prstGeom>
        </p:spPr>
        <p:txBody>
          <a:bodyPr wrap="square">
            <a:spAutoFit/>
          </a:bodyPr>
          <a:lstStyle/>
          <a:p>
            <a:r>
              <a:rPr lang="en-US" sz="2400" b="1" dirty="0" smtClean="0">
                <a:latin typeface="Algerian" pitchFamily="82" charset="0"/>
              </a:rPr>
              <a:t>             </a:t>
            </a:r>
            <a:r>
              <a:rPr lang="en-US" sz="8000" b="1" dirty="0" smtClean="0">
                <a:latin typeface="Algerian" pitchFamily="82" charset="0"/>
              </a:rPr>
              <a:t> </a:t>
            </a:r>
            <a:endParaRPr lang="en-US" sz="8000" b="1" dirty="0"/>
          </a:p>
        </p:txBody>
      </p:sp>
      <p:sp>
        <p:nvSpPr>
          <p:cNvPr id="8" name="Прямоугольник 7"/>
          <p:cNvSpPr/>
          <p:nvPr/>
        </p:nvSpPr>
        <p:spPr>
          <a:xfrm rot="11446207" flipV="1">
            <a:off x="5168461" y="4557124"/>
            <a:ext cx="2822112" cy="461665"/>
          </a:xfrm>
          <a:prstGeom prst="rect">
            <a:avLst/>
          </a:prstGeom>
        </p:spPr>
        <p:txBody>
          <a:bodyPr wrap="square">
            <a:spAutoFit/>
          </a:bodyPr>
          <a:lstStyle/>
          <a:p>
            <a:endParaRPr lang="en-US" sz="2400" b="1" dirty="0">
              <a:solidFill>
                <a:schemeClr val="accent2">
                  <a:lumMod val="50000"/>
                </a:schemeClr>
              </a:solidFill>
            </a:endParaRPr>
          </a:p>
        </p:txBody>
      </p:sp>
      <p:sp>
        <p:nvSpPr>
          <p:cNvPr id="2" name="Прямоугольник 1"/>
          <p:cNvSpPr/>
          <p:nvPr/>
        </p:nvSpPr>
        <p:spPr>
          <a:xfrm>
            <a:off x="1475656" y="476672"/>
            <a:ext cx="6408712" cy="400110"/>
          </a:xfrm>
          <a:prstGeom prst="rect">
            <a:avLst/>
          </a:prstGeom>
        </p:spPr>
        <p:txBody>
          <a:bodyPr wrap="square">
            <a:spAutoFit/>
          </a:bodyPr>
          <a:lstStyle/>
          <a:p>
            <a:endParaRPr lang="ru-RU" sz="2000" b="1" dirty="0">
              <a:solidFill>
                <a:schemeClr val="accent2">
                  <a:lumMod val="50000"/>
                </a:schemeClr>
              </a:solidFill>
              <a:cs typeface="Times New Roman" pitchFamily="18" charset="0"/>
            </a:endParaRPr>
          </a:p>
        </p:txBody>
      </p:sp>
      <p:sp>
        <p:nvSpPr>
          <p:cNvPr id="6" name="Прямоугольник 5"/>
          <p:cNvSpPr/>
          <p:nvPr/>
        </p:nvSpPr>
        <p:spPr>
          <a:xfrm>
            <a:off x="1259632" y="332656"/>
            <a:ext cx="6624736" cy="369332"/>
          </a:xfrm>
          <a:prstGeom prst="rect">
            <a:avLst/>
          </a:prstGeom>
        </p:spPr>
        <p:txBody>
          <a:bodyPr wrap="square">
            <a:spAutoFit/>
          </a:bodyPr>
          <a:lstStyle/>
          <a:p>
            <a:r>
              <a:rPr lang="en-US" b="1" dirty="0" smtClean="0">
                <a:solidFill>
                  <a:schemeClr val="accent2">
                    <a:lumMod val="50000"/>
                  </a:schemeClr>
                </a:solidFill>
              </a:rPr>
              <a:t> </a:t>
            </a:r>
            <a:endParaRPr lang="en-US" b="1" dirty="0">
              <a:solidFill>
                <a:schemeClr val="accent2">
                  <a:lumMod val="50000"/>
                </a:schemeClr>
              </a:solidFill>
            </a:endParaRPr>
          </a:p>
        </p:txBody>
      </p:sp>
      <p:sp>
        <p:nvSpPr>
          <p:cNvPr id="9" name="Прямоугольник 8"/>
          <p:cNvSpPr/>
          <p:nvPr/>
        </p:nvSpPr>
        <p:spPr>
          <a:xfrm>
            <a:off x="1259632" y="332656"/>
            <a:ext cx="6749220" cy="6791989"/>
          </a:xfrm>
          <a:prstGeom prst="rect">
            <a:avLst/>
          </a:prstGeom>
        </p:spPr>
        <p:txBody>
          <a:bodyPr wrap="square">
            <a:spAutoFit/>
          </a:bodyPr>
          <a:lstStyle/>
          <a:p>
            <a:r>
              <a:rPr lang="en-US" sz="2400" b="1" dirty="0" smtClean="0"/>
              <a:t>Some </a:t>
            </a:r>
            <a:r>
              <a:rPr lang="en-US" sz="2400" b="1" dirty="0"/>
              <a:t>expressions that the British call "Americanisms" are in fact original British expressions that were preserved in the colonies while lost for a time in Britain (for example </a:t>
            </a:r>
            <a:r>
              <a:rPr lang="en-US" sz="2400" b="1" i="1" dirty="0"/>
              <a:t>trash</a:t>
            </a:r>
            <a:r>
              <a:rPr lang="en-US" sz="2400" b="1" dirty="0"/>
              <a:t> for rubbish, </a:t>
            </a:r>
            <a:r>
              <a:rPr lang="en-US" sz="2400" b="1" i="1" dirty="0"/>
              <a:t>loan</a:t>
            </a:r>
            <a:r>
              <a:rPr lang="en-US" sz="2400" b="1" dirty="0"/>
              <a:t> as a verb instead of lend, and </a:t>
            </a:r>
            <a:r>
              <a:rPr lang="en-US" sz="2400" b="1" i="1" dirty="0"/>
              <a:t>fall</a:t>
            </a:r>
            <a:r>
              <a:rPr lang="en-US" sz="2400" b="1" dirty="0"/>
              <a:t> for autumn; another example, </a:t>
            </a:r>
            <a:r>
              <a:rPr lang="en-US" sz="2400" b="1" i="1" dirty="0"/>
              <a:t>frame-up</a:t>
            </a:r>
            <a:r>
              <a:rPr lang="en-US" sz="2400" b="1" dirty="0"/>
              <a:t>, was re-imported into Britain through Hollywood gangster movies). Spanish also had an influence on American English (and subsequently British English), with words like </a:t>
            </a:r>
            <a:r>
              <a:rPr lang="en-US" sz="2400" b="1" i="1" dirty="0"/>
              <a:t>canyon</a:t>
            </a:r>
            <a:r>
              <a:rPr lang="en-US" sz="2400" b="1" dirty="0"/>
              <a:t>, </a:t>
            </a:r>
            <a:r>
              <a:rPr lang="en-US" sz="2400" b="1" i="1" dirty="0"/>
              <a:t>ranch</a:t>
            </a:r>
            <a:r>
              <a:rPr lang="en-US" sz="2400" b="1" dirty="0"/>
              <a:t>, </a:t>
            </a:r>
            <a:r>
              <a:rPr lang="en-US" sz="2400" b="1" i="1" dirty="0"/>
              <a:t>stampede</a:t>
            </a:r>
            <a:r>
              <a:rPr lang="en-US" sz="2400" b="1" dirty="0"/>
              <a:t> and </a:t>
            </a:r>
            <a:r>
              <a:rPr lang="en-US" sz="2400" b="1" i="1" dirty="0"/>
              <a:t>vigilante</a:t>
            </a:r>
            <a:r>
              <a:rPr lang="en-US" sz="2400" b="1" dirty="0"/>
              <a:t> being examples of Spanish words that entered English through the settlement of the American West. French words (through Louisiana) and West African words (through the slave trade) also influenced American English (and so, to an extent, British English).</a:t>
            </a:r>
            <a:endParaRPr lang="ru-RU" sz="2400" b="1" dirty="0"/>
          </a:p>
          <a:p>
            <a:endParaRPr lang="ru-RU" dirty="0"/>
          </a:p>
        </p:txBody>
      </p:sp>
    </p:spTree>
    <p:extLst>
      <p:ext uri="{BB962C8B-B14F-4D97-AF65-F5344CB8AC3E}">
        <p14:creationId xmlns:p14="http://schemas.microsoft.com/office/powerpoint/2010/main" val="244960126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99" y="-922"/>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5" name="Прямоугольник 4"/>
          <p:cNvSpPr/>
          <p:nvPr/>
        </p:nvSpPr>
        <p:spPr>
          <a:xfrm>
            <a:off x="1259632" y="404665"/>
            <a:ext cx="3492388" cy="369332"/>
          </a:xfrm>
          <a:prstGeom prst="rect">
            <a:avLst/>
          </a:prstGeom>
        </p:spPr>
        <p:txBody>
          <a:bodyPr wrap="square">
            <a:spAutoFit/>
          </a:bodyPr>
          <a:lstStyle/>
          <a:p>
            <a:endParaRPr lang="ru-RU" b="1" dirty="0"/>
          </a:p>
        </p:txBody>
      </p:sp>
      <p:sp>
        <p:nvSpPr>
          <p:cNvPr id="7" name="Прямоугольник 6"/>
          <p:cNvSpPr/>
          <p:nvPr/>
        </p:nvSpPr>
        <p:spPr>
          <a:xfrm>
            <a:off x="1187624" y="404665"/>
            <a:ext cx="6480720" cy="1323439"/>
          </a:xfrm>
          <a:prstGeom prst="rect">
            <a:avLst/>
          </a:prstGeom>
        </p:spPr>
        <p:txBody>
          <a:bodyPr wrap="square">
            <a:spAutoFit/>
          </a:bodyPr>
          <a:lstStyle/>
          <a:p>
            <a:r>
              <a:rPr lang="en-US" sz="2400" b="1" dirty="0" smtClean="0">
                <a:latin typeface="Algerian" pitchFamily="82" charset="0"/>
              </a:rPr>
              <a:t>             </a:t>
            </a:r>
            <a:r>
              <a:rPr lang="en-US" sz="8000" b="1" dirty="0" smtClean="0">
                <a:latin typeface="Algerian" pitchFamily="82" charset="0"/>
              </a:rPr>
              <a:t> </a:t>
            </a:r>
            <a:endParaRPr lang="en-US" sz="8000" b="1" dirty="0"/>
          </a:p>
        </p:txBody>
      </p:sp>
      <p:sp>
        <p:nvSpPr>
          <p:cNvPr id="8" name="Прямоугольник 7"/>
          <p:cNvSpPr/>
          <p:nvPr/>
        </p:nvSpPr>
        <p:spPr>
          <a:xfrm rot="11446207" flipV="1">
            <a:off x="5168461" y="4557124"/>
            <a:ext cx="2822112" cy="461665"/>
          </a:xfrm>
          <a:prstGeom prst="rect">
            <a:avLst/>
          </a:prstGeom>
        </p:spPr>
        <p:txBody>
          <a:bodyPr wrap="square">
            <a:spAutoFit/>
          </a:bodyPr>
          <a:lstStyle/>
          <a:p>
            <a:endParaRPr lang="en-US" sz="2400" b="1" dirty="0">
              <a:solidFill>
                <a:schemeClr val="accent2">
                  <a:lumMod val="50000"/>
                </a:schemeClr>
              </a:solidFill>
            </a:endParaRPr>
          </a:p>
        </p:txBody>
      </p:sp>
      <p:sp>
        <p:nvSpPr>
          <p:cNvPr id="2" name="Прямоугольник 1"/>
          <p:cNvSpPr/>
          <p:nvPr/>
        </p:nvSpPr>
        <p:spPr>
          <a:xfrm>
            <a:off x="1475656" y="476672"/>
            <a:ext cx="6408712" cy="400110"/>
          </a:xfrm>
          <a:prstGeom prst="rect">
            <a:avLst/>
          </a:prstGeom>
        </p:spPr>
        <p:txBody>
          <a:bodyPr wrap="square">
            <a:spAutoFit/>
          </a:bodyPr>
          <a:lstStyle/>
          <a:p>
            <a:endParaRPr lang="ru-RU" sz="2000" b="1" dirty="0">
              <a:solidFill>
                <a:schemeClr val="accent2">
                  <a:lumMod val="50000"/>
                </a:schemeClr>
              </a:solidFill>
              <a:cs typeface="Times New Roman" pitchFamily="18" charset="0"/>
            </a:endParaRPr>
          </a:p>
        </p:txBody>
      </p:sp>
      <p:sp>
        <p:nvSpPr>
          <p:cNvPr id="6" name="Прямоугольник 5"/>
          <p:cNvSpPr/>
          <p:nvPr/>
        </p:nvSpPr>
        <p:spPr>
          <a:xfrm>
            <a:off x="1259632" y="332656"/>
            <a:ext cx="6624736" cy="369332"/>
          </a:xfrm>
          <a:prstGeom prst="rect">
            <a:avLst/>
          </a:prstGeom>
        </p:spPr>
        <p:txBody>
          <a:bodyPr wrap="square">
            <a:spAutoFit/>
          </a:bodyPr>
          <a:lstStyle/>
          <a:p>
            <a:r>
              <a:rPr lang="en-US" b="1" dirty="0" smtClean="0">
                <a:solidFill>
                  <a:schemeClr val="accent2">
                    <a:lumMod val="50000"/>
                  </a:schemeClr>
                </a:solidFill>
              </a:rPr>
              <a:t> </a:t>
            </a:r>
            <a:endParaRPr lang="en-US" b="1" dirty="0">
              <a:solidFill>
                <a:schemeClr val="accent2">
                  <a:lumMod val="50000"/>
                </a:schemeClr>
              </a:solidFill>
            </a:endParaRPr>
          </a:p>
        </p:txBody>
      </p:sp>
      <p:sp>
        <p:nvSpPr>
          <p:cNvPr id="9" name="Прямоугольник 8"/>
          <p:cNvSpPr/>
          <p:nvPr/>
        </p:nvSpPr>
        <p:spPr>
          <a:xfrm>
            <a:off x="1259632" y="332656"/>
            <a:ext cx="6749220" cy="738664"/>
          </a:xfrm>
          <a:prstGeom prst="rect">
            <a:avLst/>
          </a:prstGeom>
        </p:spPr>
        <p:txBody>
          <a:bodyPr wrap="square">
            <a:spAutoFit/>
          </a:bodyPr>
          <a:lstStyle/>
          <a:p>
            <a:endParaRPr lang="ru-RU" sz="2400" b="1" dirty="0"/>
          </a:p>
          <a:p>
            <a:endParaRPr lang="ru-RU" dirty="0"/>
          </a:p>
        </p:txBody>
      </p:sp>
      <p:pic>
        <p:nvPicPr>
          <p:cNvPr id="29698" name="Picture 2" descr="C:\Users\Julia\Desktop\Новая папка\the british empire\official.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1718" y="701988"/>
            <a:ext cx="6816666" cy="56073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37771395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29698"/>
                                        </p:tgtEl>
                                        <p:attrNameLst>
                                          <p:attrName>style.visibility</p:attrName>
                                        </p:attrNameLst>
                                      </p:cBhvr>
                                      <p:to>
                                        <p:strVal val="visible"/>
                                      </p:to>
                                    </p:set>
                                    <p:animEffect transition="in" filter="barn(inVertical)">
                                      <p:cBhvr>
                                        <p:cTn id="14" dur="500"/>
                                        <p:tgtEl>
                                          <p:spTgt spid="296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99" y="-922"/>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5" name="Прямоугольник 4"/>
          <p:cNvSpPr/>
          <p:nvPr/>
        </p:nvSpPr>
        <p:spPr>
          <a:xfrm>
            <a:off x="1259632" y="404665"/>
            <a:ext cx="3492388" cy="369332"/>
          </a:xfrm>
          <a:prstGeom prst="rect">
            <a:avLst/>
          </a:prstGeom>
        </p:spPr>
        <p:txBody>
          <a:bodyPr wrap="square">
            <a:spAutoFit/>
          </a:bodyPr>
          <a:lstStyle/>
          <a:p>
            <a:endParaRPr lang="ru-RU" b="1" dirty="0"/>
          </a:p>
        </p:txBody>
      </p:sp>
      <p:sp>
        <p:nvSpPr>
          <p:cNvPr id="7" name="Прямоугольник 6"/>
          <p:cNvSpPr/>
          <p:nvPr/>
        </p:nvSpPr>
        <p:spPr>
          <a:xfrm>
            <a:off x="1187624" y="404665"/>
            <a:ext cx="6480720" cy="1323439"/>
          </a:xfrm>
          <a:prstGeom prst="rect">
            <a:avLst/>
          </a:prstGeom>
        </p:spPr>
        <p:txBody>
          <a:bodyPr wrap="square">
            <a:spAutoFit/>
          </a:bodyPr>
          <a:lstStyle/>
          <a:p>
            <a:r>
              <a:rPr lang="en-US" sz="2400" b="1" dirty="0" smtClean="0">
                <a:latin typeface="Algerian" pitchFamily="82" charset="0"/>
              </a:rPr>
              <a:t>             </a:t>
            </a:r>
            <a:r>
              <a:rPr lang="en-US" sz="8000" b="1" dirty="0" smtClean="0">
                <a:latin typeface="Algerian" pitchFamily="82" charset="0"/>
              </a:rPr>
              <a:t> </a:t>
            </a:r>
            <a:endParaRPr lang="en-US" sz="8000" b="1" dirty="0"/>
          </a:p>
        </p:txBody>
      </p:sp>
      <p:sp>
        <p:nvSpPr>
          <p:cNvPr id="8" name="Прямоугольник 7"/>
          <p:cNvSpPr/>
          <p:nvPr/>
        </p:nvSpPr>
        <p:spPr>
          <a:xfrm rot="11446207" flipV="1">
            <a:off x="5168461" y="4557124"/>
            <a:ext cx="2822112" cy="461665"/>
          </a:xfrm>
          <a:prstGeom prst="rect">
            <a:avLst/>
          </a:prstGeom>
        </p:spPr>
        <p:txBody>
          <a:bodyPr wrap="square">
            <a:spAutoFit/>
          </a:bodyPr>
          <a:lstStyle/>
          <a:p>
            <a:endParaRPr lang="en-US" sz="2400" b="1" dirty="0">
              <a:solidFill>
                <a:schemeClr val="accent2">
                  <a:lumMod val="50000"/>
                </a:schemeClr>
              </a:solidFill>
            </a:endParaRPr>
          </a:p>
        </p:txBody>
      </p:sp>
      <p:sp>
        <p:nvSpPr>
          <p:cNvPr id="2" name="Прямоугольник 1"/>
          <p:cNvSpPr/>
          <p:nvPr/>
        </p:nvSpPr>
        <p:spPr>
          <a:xfrm>
            <a:off x="1475656" y="476672"/>
            <a:ext cx="6408712" cy="400110"/>
          </a:xfrm>
          <a:prstGeom prst="rect">
            <a:avLst/>
          </a:prstGeom>
        </p:spPr>
        <p:txBody>
          <a:bodyPr wrap="square">
            <a:spAutoFit/>
          </a:bodyPr>
          <a:lstStyle/>
          <a:p>
            <a:endParaRPr lang="ru-RU" sz="2000" b="1" dirty="0">
              <a:solidFill>
                <a:schemeClr val="accent2">
                  <a:lumMod val="50000"/>
                </a:schemeClr>
              </a:solidFill>
              <a:cs typeface="Times New Roman" pitchFamily="18" charset="0"/>
            </a:endParaRPr>
          </a:p>
        </p:txBody>
      </p:sp>
      <p:sp>
        <p:nvSpPr>
          <p:cNvPr id="6" name="Прямоугольник 5"/>
          <p:cNvSpPr/>
          <p:nvPr/>
        </p:nvSpPr>
        <p:spPr>
          <a:xfrm>
            <a:off x="1259632" y="332656"/>
            <a:ext cx="6624736" cy="369332"/>
          </a:xfrm>
          <a:prstGeom prst="rect">
            <a:avLst/>
          </a:prstGeom>
        </p:spPr>
        <p:txBody>
          <a:bodyPr wrap="square">
            <a:spAutoFit/>
          </a:bodyPr>
          <a:lstStyle/>
          <a:p>
            <a:r>
              <a:rPr lang="en-US" b="1" dirty="0" smtClean="0">
                <a:solidFill>
                  <a:schemeClr val="accent2">
                    <a:lumMod val="50000"/>
                  </a:schemeClr>
                </a:solidFill>
              </a:rPr>
              <a:t> </a:t>
            </a:r>
            <a:endParaRPr lang="en-US" b="1" dirty="0">
              <a:solidFill>
                <a:schemeClr val="accent2">
                  <a:lumMod val="50000"/>
                </a:schemeClr>
              </a:solidFill>
            </a:endParaRPr>
          </a:p>
        </p:txBody>
      </p:sp>
      <p:sp>
        <p:nvSpPr>
          <p:cNvPr id="4" name="Прямоугольник 3"/>
          <p:cNvSpPr/>
          <p:nvPr/>
        </p:nvSpPr>
        <p:spPr>
          <a:xfrm>
            <a:off x="1403648" y="476672"/>
            <a:ext cx="6480720" cy="4832092"/>
          </a:xfrm>
          <a:prstGeom prst="rect">
            <a:avLst/>
          </a:prstGeom>
        </p:spPr>
        <p:txBody>
          <a:bodyPr wrap="square">
            <a:spAutoFit/>
          </a:bodyPr>
          <a:lstStyle/>
          <a:p>
            <a:r>
              <a:rPr lang="en-US" sz="2800" b="1" dirty="0">
                <a:solidFill>
                  <a:schemeClr val="accent2">
                    <a:lumMod val="50000"/>
                  </a:schemeClr>
                </a:solidFill>
              </a:rPr>
              <a:t>Today, American English is particularly influential, due to the USA's dominance of cinema, television, popular music, trade and technology (including the Internet). But there are many other varieties of English around the world, including for example Australian English, New Zealand English, Canadian English, South African English, Indian English and Caribbean English.</a:t>
            </a:r>
            <a:endParaRPr lang="ru-RU" sz="2800" b="1" dirty="0">
              <a:solidFill>
                <a:schemeClr val="accent2">
                  <a:lumMod val="50000"/>
                </a:schemeClr>
              </a:solidFill>
            </a:endParaRPr>
          </a:p>
        </p:txBody>
      </p:sp>
    </p:spTree>
    <p:extLst>
      <p:ext uri="{BB962C8B-B14F-4D97-AF65-F5344CB8AC3E}">
        <p14:creationId xmlns:p14="http://schemas.microsoft.com/office/powerpoint/2010/main" val="370718894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99" y="-922"/>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5" name="Прямоугольник 4"/>
          <p:cNvSpPr/>
          <p:nvPr/>
        </p:nvSpPr>
        <p:spPr>
          <a:xfrm>
            <a:off x="1259632" y="404665"/>
            <a:ext cx="3492388" cy="369332"/>
          </a:xfrm>
          <a:prstGeom prst="rect">
            <a:avLst/>
          </a:prstGeom>
        </p:spPr>
        <p:txBody>
          <a:bodyPr wrap="square">
            <a:spAutoFit/>
          </a:bodyPr>
          <a:lstStyle/>
          <a:p>
            <a:endParaRPr lang="ru-RU" b="1" dirty="0"/>
          </a:p>
        </p:txBody>
      </p:sp>
      <p:sp>
        <p:nvSpPr>
          <p:cNvPr id="7" name="Прямоугольник 6"/>
          <p:cNvSpPr/>
          <p:nvPr/>
        </p:nvSpPr>
        <p:spPr>
          <a:xfrm>
            <a:off x="1187624" y="404665"/>
            <a:ext cx="6480720" cy="1323439"/>
          </a:xfrm>
          <a:prstGeom prst="rect">
            <a:avLst/>
          </a:prstGeom>
        </p:spPr>
        <p:txBody>
          <a:bodyPr wrap="square">
            <a:spAutoFit/>
          </a:bodyPr>
          <a:lstStyle/>
          <a:p>
            <a:r>
              <a:rPr lang="en-US" sz="2400" b="1" dirty="0" smtClean="0">
                <a:latin typeface="Algerian" pitchFamily="82" charset="0"/>
              </a:rPr>
              <a:t>             </a:t>
            </a:r>
            <a:r>
              <a:rPr lang="en-US" sz="8000" b="1" dirty="0" smtClean="0">
                <a:latin typeface="Algerian" pitchFamily="82" charset="0"/>
              </a:rPr>
              <a:t> </a:t>
            </a:r>
            <a:endParaRPr lang="en-US" sz="8000" b="1" dirty="0"/>
          </a:p>
        </p:txBody>
      </p:sp>
      <p:sp>
        <p:nvSpPr>
          <p:cNvPr id="8" name="Прямоугольник 7"/>
          <p:cNvSpPr/>
          <p:nvPr/>
        </p:nvSpPr>
        <p:spPr>
          <a:xfrm rot="11446207" flipV="1">
            <a:off x="5168461" y="4557124"/>
            <a:ext cx="2822112" cy="461665"/>
          </a:xfrm>
          <a:prstGeom prst="rect">
            <a:avLst/>
          </a:prstGeom>
        </p:spPr>
        <p:txBody>
          <a:bodyPr wrap="square">
            <a:spAutoFit/>
          </a:bodyPr>
          <a:lstStyle/>
          <a:p>
            <a:endParaRPr lang="en-US" sz="2400" b="1" dirty="0">
              <a:solidFill>
                <a:schemeClr val="accent2">
                  <a:lumMod val="50000"/>
                </a:schemeClr>
              </a:solidFill>
            </a:endParaRPr>
          </a:p>
        </p:txBody>
      </p:sp>
      <p:sp>
        <p:nvSpPr>
          <p:cNvPr id="2" name="Прямоугольник 1"/>
          <p:cNvSpPr/>
          <p:nvPr/>
        </p:nvSpPr>
        <p:spPr>
          <a:xfrm>
            <a:off x="1475656" y="476672"/>
            <a:ext cx="6408712" cy="400110"/>
          </a:xfrm>
          <a:prstGeom prst="rect">
            <a:avLst/>
          </a:prstGeom>
        </p:spPr>
        <p:txBody>
          <a:bodyPr wrap="square">
            <a:spAutoFit/>
          </a:bodyPr>
          <a:lstStyle/>
          <a:p>
            <a:endParaRPr lang="ru-RU" sz="2000" b="1" dirty="0">
              <a:solidFill>
                <a:schemeClr val="accent2">
                  <a:lumMod val="50000"/>
                </a:schemeClr>
              </a:solidFill>
              <a:cs typeface="Times New Roman" pitchFamily="18" charset="0"/>
            </a:endParaRPr>
          </a:p>
        </p:txBody>
      </p:sp>
      <p:sp>
        <p:nvSpPr>
          <p:cNvPr id="6" name="Прямоугольник 5"/>
          <p:cNvSpPr/>
          <p:nvPr/>
        </p:nvSpPr>
        <p:spPr>
          <a:xfrm>
            <a:off x="1259632" y="332656"/>
            <a:ext cx="6624736" cy="369332"/>
          </a:xfrm>
          <a:prstGeom prst="rect">
            <a:avLst/>
          </a:prstGeom>
        </p:spPr>
        <p:txBody>
          <a:bodyPr wrap="square">
            <a:spAutoFit/>
          </a:bodyPr>
          <a:lstStyle/>
          <a:p>
            <a:r>
              <a:rPr lang="en-US" b="1" dirty="0" smtClean="0">
                <a:solidFill>
                  <a:schemeClr val="accent2">
                    <a:lumMod val="50000"/>
                  </a:schemeClr>
                </a:solidFill>
              </a:rPr>
              <a:t> </a:t>
            </a:r>
            <a:endParaRPr lang="en-US" b="1" dirty="0">
              <a:solidFill>
                <a:schemeClr val="accent2">
                  <a:lumMod val="50000"/>
                </a:schemeClr>
              </a:solidFill>
            </a:endParaRPr>
          </a:p>
        </p:txBody>
      </p:sp>
      <p:pic>
        <p:nvPicPr>
          <p:cNvPr id="3072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95736" y="471447"/>
            <a:ext cx="4824536" cy="6186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37536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26"/>
                                        </p:tgtEl>
                                        <p:attrNameLst>
                                          <p:attrName>style.visibility</p:attrName>
                                        </p:attrNameLst>
                                      </p:cBhvr>
                                      <p:to>
                                        <p:strVal val="visible"/>
                                      </p:to>
                                    </p:set>
                                    <p:animEffect transition="in" filter="fade">
                                      <p:cBhvr>
                                        <p:cTn id="14" dur="1000"/>
                                        <p:tgtEl>
                                          <p:spTgt spid="1026"/>
                                        </p:tgtEl>
                                      </p:cBhvr>
                                    </p:animEffect>
                                    <p:anim calcmode="lin" valueType="num">
                                      <p:cBhvr>
                                        <p:cTn id="15" dur="1000" fill="hold"/>
                                        <p:tgtEl>
                                          <p:spTgt spid="1026"/>
                                        </p:tgtEl>
                                        <p:attrNameLst>
                                          <p:attrName>ppt_x</p:attrName>
                                        </p:attrNameLst>
                                      </p:cBhvr>
                                      <p:tavLst>
                                        <p:tav tm="0">
                                          <p:val>
                                            <p:strVal val="#ppt_x"/>
                                          </p:val>
                                        </p:tav>
                                        <p:tav tm="100000">
                                          <p:val>
                                            <p:strVal val="#ppt_x"/>
                                          </p:val>
                                        </p:tav>
                                      </p:tavLst>
                                    </p:anim>
                                    <p:anim calcmode="lin" valueType="num">
                                      <p:cBhvr>
                                        <p:cTn id="16"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0722"/>
                                        </p:tgtEl>
                                        <p:attrNameLst>
                                          <p:attrName>style.visibility</p:attrName>
                                        </p:attrNameLst>
                                      </p:cBhvr>
                                      <p:to>
                                        <p:strVal val="visible"/>
                                      </p:to>
                                    </p:set>
                                    <p:animEffect transition="in" filter="fade">
                                      <p:cBhvr>
                                        <p:cTn id="21" dur="1000"/>
                                        <p:tgtEl>
                                          <p:spTgt spid="30722"/>
                                        </p:tgtEl>
                                      </p:cBhvr>
                                    </p:animEffect>
                                    <p:anim calcmode="lin" valueType="num">
                                      <p:cBhvr>
                                        <p:cTn id="22" dur="1000" fill="hold"/>
                                        <p:tgtEl>
                                          <p:spTgt spid="30722"/>
                                        </p:tgtEl>
                                        <p:attrNameLst>
                                          <p:attrName>ppt_x</p:attrName>
                                        </p:attrNameLst>
                                      </p:cBhvr>
                                      <p:tavLst>
                                        <p:tav tm="0">
                                          <p:val>
                                            <p:strVal val="#ppt_x"/>
                                          </p:val>
                                        </p:tav>
                                        <p:tav tm="100000">
                                          <p:val>
                                            <p:strVal val="#ppt_x"/>
                                          </p:val>
                                        </p:tav>
                                      </p:tavLst>
                                    </p:anim>
                                    <p:anim calcmode="lin" valueType="num">
                                      <p:cBhvr>
                                        <p:cTn id="23" dur="1000" fill="hold"/>
                                        <p:tgtEl>
                                          <p:spTgt spid="307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p:txBody>
          <a:bodyPr/>
          <a:lstStyle/>
          <a:p>
            <a:endParaRPr lang="ru-RU"/>
          </a:p>
        </p:txBody>
      </p:sp>
      <p:sp>
        <p:nvSpPr>
          <p:cNvPr id="10" name="Объект 9"/>
          <p:cNvSpPr>
            <a:spLocks noGrp="1"/>
          </p:cNvSpPr>
          <p:nvPr>
            <p:ph sz="quarter" idx="13"/>
          </p:nvPr>
        </p:nvSpPr>
        <p:spPr/>
        <p:txBody>
          <a:bodyPr/>
          <a:lstStyle/>
          <a:p>
            <a:endParaRPr lang="ru-RU"/>
          </a:p>
        </p:txBody>
      </p:sp>
      <p:sp>
        <p:nvSpPr>
          <p:cNvPr id="11" name="Объект 10"/>
          <p:cNvSpPr>
            <a:spLocks noGrp="1"/>
          </p:cNvSpPr>
          <p:nvPr>
            <p:ph sz="quarter" idx="14"/>
          </p:nvPr>
        </p:nvSpPr>
        <p:spPr/>
        <p:txBody>
          <a:bodyPr/>
          <a:lstStyle/>
          <a:p>
            <a:endParaRPr lang="ru-RU"/>
          </a:p>
        </p:txBody>
      </p:sp>
      <p:pic>
        <p:nvPicPr>
          <p:cNvPr id="1026" name="Picture 2" descr="C:\Users\Julia\Desktop\2011713-c3b1c227be7f03a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259632" y="620688"/>
            <a:ext cx="6768752" cy="1631216"/>
          </a:xfrm>
          <a:prstGeom prst="rect">
            <a:avLst/>
          </a:prstGeom>
        </p:spPr>
        <p:txBody>
          <a:bodyPr wrap="square">
            <a:spAutoFit/>
          </a:bodyPr>
          <a:lstStyle/>
          <a:p>
            <a:r>
              <a:rPr lang="en-US" sz="2000" b="1" dirty="0">
                <a:solidFill>
                  <a:schemeClr val="accent2">
                    <a:lumMod val="50000"/>
                  </a:schemeClr>
                </a:solidFill>
                <a:latin typeface="Arial Black" pitchFamily="34" charset="0"/>
              </a:rPr>
              <a:t>Who were they? The Iron Age is the age of the "Celt" in Britain. Over the 500 or so years leading up to the first Roman invasion a Celtic culture established itself throughout the British Isles. Who were these Celts? </a:t>
            </a:r>
            <a:endParaRPr lang="ru-RU" sz="2000" b="1" dirty="0">
              <a:solidFill>
                <a:schemeClr val="accent2">
                  <a:lumMod val="50000"/>
                </a:schemeClr>
              </a:solidFill>
              <a:latin typeface="Arial Black" pitchFamily="34" charset="0"/>
            </a:endParaRPr>
          </a:p>
        </p:txBody>
      </p:sp>
      <p:pic>
        <p:nvPicPr>
          <p:cNvPr id="2051" name="Picture 3" descr="C:\Users\Julia\Desktop\Новая папка\кельты\b795f6a1e1cbcdf79d8f08baeedfe41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2251904"/>
            <a:ext cx="6480720" cy="441745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502652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barn(inVertical)">
                                      <p:cBhvr>
                                        <p:cTn id="7" dur="500"/>
                                        <p:tgtEl>
                                          <p:spTgt spid="205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55"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187624" y="476672"/>
            <a:ext cx="3816424" cy="5632311"/>
          </a:xfrm>
          <a:prstGeom prst="rect">
            <a:avLst/>
          </a:prstGeom>
        </p:spPr>
        <p:txBody>
          <a:bodyPr wrap="square">
            <a:spAutoFit/>
          </a:bodyPr>
          <a:lstStyle/>
          <a:p>
            <a:r>
              <a:rPr lang="en-US" sz="2000" b="1" dirty="0">
                <a:solidFill>
                  <a:schemeClr val="accent2">
                    <a:lumMod val="50000"/>
                  </a:schemeClr>
                </a:solidFill>
              </a:rPr>
              <a:t>What we do know is that the people we call Celts gradually </a:t>
            </a:r>
            <a:r>
              <a:rPr lang="en-US" sz="2000" b="1" dirty="0" smtClean="0">
                <a:solidFill>
                  <a:schemeClr val="accent2">
                    <a:lumMod val="50000"/>
                  </a:schemeClr>
                </a:solidFill>
              </a:rPr>
              <a:t>arrived to </a:t>
            </a:r>
            <a:r>
              <a:rPr lang="en-US" sz="2000" b="1" dirty="0">
                <a:solidFill>
                  <a:schemeClr val="accent2">
                    <a:lumMod val="50000"/>
                  </a:schemeClr>
                </a:solidFill>
              </a:rPr>
              <a:t>Britain over the course of the centuries between about 500 and 100 B.C. There was probably never an organized Celtic </a:t>
            </a:r>
            <a:r>
              <a:rPr lang="en-US" sz="2000" b="1" dirty="0" smtClean="0">
                <a:solidFill>
                  <a:schemeClr val="accent2">
                    <a:lumMod val="50000"/>
                  </a:schemeClr>
                </a:solidFill>
              </a:rPr>
              <a:t>invasion.</a:t>
            </a:r>
            <a:r>
              <a:rPr lang="en-US" sz="2000" b="1" dirty="0">
                <a:solidFill>
                  <a:schemeClr val="accent2">
                    <a:lumMod val="50000"/>
                  </a:schemeClr>
                </a:solidFill>
              </a:rPr>
              <a:t/>
            </a:r>
            <a:br>
              <a:rPr lang="en-US" sz="2000" b="1" dirty="0">
                <a:solidFill>
                  <a:schemeClr val="accent2">
                    <a:lumMod val="50000"/>
                  </a:schemeClr>
                </a:solidFill>
              </a:rPr>
            </a:br>
            <a:r>
              <a:rPr lang="en-US" sz="2000" b="1" dirty="0">
                <a:solidFill>
                  <a:schemeClr val="accent2">
                    <a:lumMod val="50000"/>
                  </a:schemeClr>
                </a:solidFill>
              </a:rPr>
              <a:t>The </a:t>
            </a:r>
            <a:r>
              <a:rPr lang="en-US" sz="2000" b="1" dirty="0">
                <a:solidFill>
                  <a:schemeClr val="accent3">
                    <a:lumMod val="50000"/>
                  </a:schemeClr>
                </a:solidFill>
              </a:rPr>
              <a:t>Celts</a:t>
            </a:r>
            <a:r>
              <a:rPr lang="en-US" sz="2000" b="1" dirty="0">
                <a:solidFill>
                  <a:schemeClr val="accent2">
                    <a:lumMod val="50000"/>
                  </a:schemeClr>
                </a:solidFill>
              </a:rPr>
              <a:t> were a group of </a:t>
            </a:r>
            <a:r>
              <a:rPr lang="en-US" sz="2000" b="1" dirty="0" smtClean="0">
                <a:solidFill>
                  <a:schemeClr val="accent2">
                    <a:lumMod val="50000"/>
                  </a:schemeClr>
                </a:solidFill>
              </a:rPr>
              <a:t>people </a:t>
            </a:r>
            <a:r>
              <a:rPr lang="en-US" sz="2000" b="1" dirty="0">
                <a:solidFill>
                  <a:schemeClr val="accent2">
                    <a:lumMod val="50000"/>
                  </a:schemeClr>
                </a:solidFill>
              </a:rPr>
              <a:t>loosely tied by similar language, religion, and cultural expression. They were not centrally governed, and quite as happy to fight each other as any non-Celt. They were warriors, living for the glories of </a:t>
            </a:r>
            <a:r>
              <a:rPr lang="en-US" sz="2000" b="1" dirty="0" smtClean="0">
                <a:solidFill>
                  <a:schemeClr val="accent2">
                    <a:lumMod val="50000"/>
                  </a:schemeClr>
                </a:solidFill>
              </a:rPr>
              <a:t>battles. </a:t>
            </a:r>
            <a:r>
              <a:rPr lang="en-US" sz="2000" b="1" dirty="0">
                <a:solidFill>
                  <a:schemeClr val="accent2">
                    <a:lumMod val="50000"/>
                  </a:schemeClr>
                </a:solidFill>
              </a:rPr>
              <a:t>They were also the people who brought iron working to the British Isles.</a:t>
            </a:r>
            <a:endParaRPr lang="ru-RU" sz="2000" b="1" dirty="0">
              <a:solidFill>
                <a:schemeClr val="accent2">
                  <a:lumMod val="50000"/>
                </a:schemeClr>
              </a:solidFill>
            </a:endParaRPr>
          </a:p>
        </p:txBody>
      </p:sp>
      <p:pic>
        <p:nvPicPr>
          <p:cNvPr id="3074" name="Picture 2" descr="C:\Users\Julia\Desktop\Новая папка\кельты\70ccb29e906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056" y="327974"/>
            <a:ext cx="3960440" cy="61912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636236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barn(inVertical)">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Julia\Desktop\Новая папка\кельты\0_664f5_1b72ef9_X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5580112" y="0"/>
            <a:ext cx="3563888" cy="6555641"/>
          </a:xfrm>
          <a:prstGeom prst="rect">
            <a:avLst/>
          </a:prstGeom>
          <a:solidFill>
            <a:schemeClr val="accent6">
              <a:lumMod val="60000"/>
              <a:lumOff val="40000"/>
            </a:schemeClr>
          </a:solidFill>
        </p:spPr>
        <p:txBody>
          <a:bodyPr wrap="square">
            <a:spAutoFit/>
          </a:bodyPr>
          <a:lstStyle/>
          <a:p>
            <a:r>
              <a:rPr lang="en-US" sz="2000" b="1" dirty="0">
                <a:latin typeface="Arial Black" pitchFamily="34" charset="0"/>
              </a:rPr>
              <a:t>Language. </a:t>
            </a:r>
            <a:endParaRPr lang="en-US" sz="2000" b="1" dirty="0" smtClean="0">
              <a:latin typeface="Arial Black" pitchFamily="34" charset="0"/>
            </a:endParaRPr>
          </a:p>
          <a:p>
            <a:r>
              <a:rPr lang="en-US" sz="2000" b="1" dirty="0" smtClean="0">
                <a:latin typeface="Arial Black" pitchFamily="34" charset="0"/>
              </a:rPr>
              <a:t>There </a:t>
            </a:r>
            <a:r>
              <a:rPr lang="en-US" sz="2000" b="1" dirty="0">
                <a:latin typeface="Arial Black" pitchFamily="34" charset="0"/>
              </a:rPr>
              <a:t>was a written Celtic language, but it developed well into Christian times, so for much of Celtic history they relied on oral transmission of culture, primarily through the efforts of bards and poets. These arts were tremendously important to the Celts, and much of what we know of their traditions comes to us today through the old tales and poems that were handed down for generations before eventually being written down. </a:t>
            </a:r>
            <a:endParaRPr lang="ru-RU" sz="2000" b="1" dirty="0">
              <a:latin typeface="Arial Black" pitchFamily="34" charset="0"/>
            </a:endParaRPr>
          </a:p>
        </p:txBody>
      </p:sp>
    </p:spTree>
    <p:extLst>
      <p:ext uri="{BB962C8B-B14F-4D97-AF65-F5344CB8AC3E}">
        <p14:creationId xmlns:p14="http://schemas.microsoft.com/office/powerpoint/2010/main" val="425283487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1000"/>
                                        <p:tgtEl>
                                          <p:spTgt spid="5122"/>
                                        </p:tgtEl>
                                      </p:cBhvr>
                                    </p:animEffect>
                                    <p:anim calcmode="lin" valueType="num">
                                      <p:cBhvr>
                                        <p:cTn id="8" dur="1000" fill="hold"/>
                                        <p:tgtEl>
                                          <p:spTgt spid="5122"/>
                                        </p:tgtEl>
                                        <p:attrNameLst>
                                          <p:attrName>ppt_x</p:attrName>
                                        </p:attrNameLst>
                                      </p:cBhvr>
                                      <p:tavLst>
                                        <p:tav tm="0">
                                          <p:val>
                                            <p:strVal val="#ppt_x"/>
                                          </p:val>
                                        </p:tav>
                                        <p:tav tm="100000">
                                          <p:val>
                                            <p:strVal val="#ppt_x"/>
                                          </p:val>
                                        </p:tav>
                                      </p:tavLst>
                                    </p:anim>
                                    <p:anim calcmode="lin" valueType="num">
                                      <p:cBhvr>
                                        <p:cTn id="9" dur="1000" fill="hold"/>
                                        <p:tgtEl>
                                          <p:spTgt spid="512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arn(inVertical)">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44159"/>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627784" y="188640"/>
            <a:ext cx="3456384" cy="1107996"/>
          </a:xfrm>
          <a:prstGeom prst="rect">
            <a:avLst/>
          </a:prstGeom>
          <a:noFill/>
        </p:spPr>
        <p:txBody>
          <a:bodyPr wrap="square" rtlCol="0">
            <a:spAutoFit/>
          </a:bodyPr>
          <a:lstStyle/>
          <a:p>
            <a:r>
              <a:rPr lang="en-US" sz="6600" b="1" dirty="0" smtClean="0">
                <a:solidFill>
                  <a:schemeClr val="accent3">
                    <a:lumMod val="50000"/>
                  </a:schemeClr>
                </a:solidFill>
              </a:rPr>
              <a:t>Druids</a:t>
            </a:r>
            <a:r>
              <a:rPr lang="en-US" b="1" dirty="0" smtClean="0"/>
              <a:t> </a:t>
            </a:r>
            <a:endParaRPr lang="ru-RU" b="1" dirty="0"/>
          </a:p>
        </p:txBody>
      </p:sp>
      <p:pic>
        <p:nvPicPr>
          <p:cNvPr id="6147" name="Picture 3" descr="C:\Users\Julia\Desktop\Новая папка\кельты\p009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1124744"/>
            <a:ext cx="4464496" cy="547260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4716016" y="1124744"/>
            <a:ext cx="3528392" cy="5016758"/>
          </a:xfrm>
          <a:prstGeom prst="rect">
            <a:avLst/>
          </a:prstGeom>
        </p:spPr>
        <p:txBody>
          <a:bodyPr wrap="square">
            <a:spAutoFit/>
          </a:bodyPr>
          <a:lstStyle/>
          <a:p>
            <a:r>
              <a:rPr lang="en-US" sz="2000" b="1" dirty="0">
                <a:solidFill>
                  <a:schemeClr val="accent2">
                    <a:lumMod val="50000"/>
                  </a:schemeClr>
                </a:solidFill>
              </a:rPr>
              <a:t>It was a sort of super-class of priests, political advisors, teachers, and arbitrators. They had their own universities, where traditional knowledge was passed on by rote. They had the right to speak ahead of the king in council, and may have held more authority than the king. They acted as ambassadors in time of war, they composed verse and upheld the law. They were a sort of glue holding together Celtic culture</a:t>
            </a:r>
            <a:r>
              <a:rPr lang="en-US" dirty="0">
                <a:solidFill>
                  <a:schemeClr val="accent2">
                    <a:lumMod val="50000"/>
                  </a:schemeClr>
                </a:solidFill>
              </a:rPr>
              <a:t>. </a:t>
            </a:r>
            <a:endParaRPr lang="ru-RU" dirty="0">
              <a:solidFill>
                <a:schemeClr val="accent2">
                  <a:lumMod val="50000"/>
                </a:schemeClr>
              </a:solidFill>
            </a:endParaRPr>
          </a:p>
        </p:txBody>
      </p:sp>
    </p:spTree>
    <p:extLst>
      <p:ext uri="{BB962C8B-B14F-4D97-AF65-F5344CB8AC3E}">
        <p14:creationId xmlns:p14="http://schemas.microsoft.com/office/powerpoint/2010/main" val="345514250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147"/>
                                        </p:tgtEl>
                                        <p:attrNameLst>
                                          <p:attrName>style.visibility</p:attrName>
                                        </p:attrNameLst>
                                      </p:cBhvr>
                                      <p:to>
                                        <p:strVal val="visible"/>
                                      </p:to>
                                    </p:set>
                                    <p:animEffect transition="in" filter="fade">
                                      <p:cBhvr>
                                        <p:cTn id="12" dur="1000"/>
                                        <p:tgtEl>
                                          <p:spTgt spid="6147"/>
                                        </p:tgtEl>
                                      </p:cBhvr>
                                    </p:animEffect>
                                    <p:anim calcmode="lin" valueType="num">
                                      <p:cBhvr>
                                        <p:cTn id="13" dur="1000" fill="hold"/>
                                        <p:tgtEl>
                                          <p:spTgt spid="6147"/>
                                        </p:tgtEl>
                                        <p:attrNameLst>
                                          <p:attrName>ppt_x</p:attrName>
                                        </p:attrNameLst>
                                      </p:cBhvr>
                                      <p:tavLst>
                                        <p:tav tm="0">
                                          <p:val>
                                            <p:strVal val="#ppt_x"/>
                                          </p:val>
                                        </p:tav>
                                        <p:tav tm="100000">
                                          <p:val>
                                            <p:strVal val="#ppt_x"/>
                                          </p:val>
                                        </p:tav>
                                      </p:tavLst>
                                    </p:anim>
                                    <p:anim calcmode="lin" valueType="num">
                                      <p:cBhvr>
                                        <p:cTn id="14" dur="1000" fill="hold"/>
                                        <p:tgtEl>
                                          <p:spTgt spid="614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52"/>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1323439"/>
          </a:xfrm>
          <a:prstGeom prst="rect">
            <a:avLst/>
          </a:prstGeom>
        </p:spPr>
        <p:txBody>
          <a:bodyPr wrap="square">
            <a:spAutoFit/>
          </a:bodyPr>
          <a:lstStyle/>
          <a:p>
            <a:r>
              <a:rPr lang="en-US" sz="2000" b="1" dirty="0">
                <a:solidFill>
                  <a:schemeClr val="accent3">
                    <a:lumMod val="50000"/>
                  </a:schemeClr>
                </a:solidFill>
              </a:rPr>
              <a:t>The main problem with the Celts was that they couldn't stop fighting among themselves long enough to put up a unified front. Each tribe was out for itself, and in the long run this cost them control of Britain. </a:t>
            </a:r>
            <a:endParaRPr lang="ru-RU" sz="2000" b="1" dirty="0">
              <a:solidFill>
                <a:schemeClr val="accent3">
                  <a:lumMod val="50000"/>
                </a:schemeClr>
              </a:solidFill>
            </a:endParaRPr>
          </a:p>
        </p:txBody>
      </p:sp>
      <p:pic>
        <p:nvPicPr>
          <p:cNvPr id="7170" name="Picture 2" descr="C:\Users\Julia\Desktop\Новая папка\кельты\01b70c2142b6ebc86057b14fc67_prev.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624" y="1772815"/>
            <a:ext cx="7128791" cy="494882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747780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barn(inVertical)">
                                      <p:cBhvr>
                                        <p:cTn id="7" dur="500"/>
                                        <p:tgtEl>
                                          <p:spTgt spid="717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lia\Desktop\2011713-c3b1c227be7f03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52"/>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75656" y="476672"/>
            <a:ext cx="6552728" cy="400110"/>
          </a:xfrm>
          <a:prstGeom prst="rect">
            <a:avLst/>
          </a:prstGeom>
        </p:spPr>
        <p:txBody>
          <a:bodyPr wrap="square">
            <a:spAutoFit/>
          </a:bodyPr>
          <a:lstStyle/>
          <a:p>
            <a:endParaRPr lang="ru-RU" sz="2000" b="1" dirty="0">
              <a:solidFill>
                <a:schemeClr val="accent3">
                  <a:lumMod val="50000"/>
                </a:schemeClr>
              </a:solidFill>
            </a:endParaRPr>
          </a:p>
        </p:txBody>
      </p:sp>
      <p:sp>
        <p:nvSpPr>
          <p:cNvPr id="2" name="Прямоугольник 1"/>
          <p:cNvSpPr/>
          <p:nvPr/>
        </p:nvSpPr>
        <p:spPr>
          <a:xfrm>
            <a:off x="1331640" y="404664"/>
            <a:ext cx="6624736" cy="1631216"/>
          </a:xfrm>
          <a:prstGeom prst="rect">
            <a:avLst/>
          </a:prstGeom>
        </p:spPr>
        <p:txBody>
          <a:bodyPr wrap="square">
            <a:spAutoFit/>
          </a:bodyPr>
          <a:lstStyle/>
          <a:p>
            <a:r>
              <a:rPr lang="en-US" sz="2000" b="1" dirty="0">
                <a:solidFill>
                  <a:schemeClr val="accent2">
                    <a:lumMod val="50000"/>
                  </a:schemeClr>
                </a:solidFill>
                <a:cs typeface="Times New Roman" pitchFamily="18" charset="0"/>
              </a:rPr>
              <a:t>It is very strange, but the Celtic language didn’t contribute many words to modern English.</a:t>
            </a:r>
            <a:r>
              <a:rPr lang="ru-RU" sz="2000" b="1" dirty="0">
                <a:solidFill>
                  <a:schemeClr val="accent2">
                    <a:lumMod val="50000"/>
                  </a:schemeClr>
                </a:solidFill>
              </a:rPr>
              <a:t> </a:t>
            </a:r>
            <a:r>
              <a:rPr lang="en-US" sz="2000" b="1" dirty="0">
                <a:solidFill>
                  <a:schemeClr val="accent2">
                    <a:lumMod val="50000"/>
                  </a:schemeClr>
                </a:solidFill>
                <a:cs typeface="Times New Roman" pitchFamily="18" charset="0"/>
              </a:rPr>
              <a:t>We can only find Celtic words in the names of places and rivers such as: Dover, Kent, Avon and the Thames, for example.</a:t>
            </a:r>
            <a:r>
              <a:rPr lang="ru-RU" sz="2000" b="1" dirty="0">
                <a:solidFill>
                  <a:schemeClr val="accent2">
                    <a:lumMod val="50000"/>
                  </a:schemeClr>
                </a:solidFill>
              </a:rPr>
              <a:t> </a:t>
            </a:r>
          </a:p>
        </p:txBody>
      </p:sp>
      <p:pic>
        <p:nvPicPr>
          <p:cNvPr id="8194" name="Picture 2" descr="C:\Users\Julia\Desktop\Новая папка\кельты\bd7c9112a8030ca232f909745ec_prev.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5616" y="2035880"/>
            <a:ext cx="6912768" cy="456147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638007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barn(inVertical)">
                                      <p:cBhvr>
                                        <p:cTn id="7" dur="500"/>
                                        <p:tgtEl>
                                          <p:spTgt spid="819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183</TotalTime>
  <Words>1493</Words>
  <Application>Microsoft Office PowerPoint</Application>
  <PresentationFormat>Экран (4:3)</PresentationFormat>
  <Paragraphs>121</Paragraphs>
  <Slides>36</Slides>
  <Notes>32</Notes>
  <HiddenSlides>0</HiddenSlides>
  <MMClips>0</MMClips>
  <ScaleCrop>false</ScaleCrop>
  <HeadingPairs>
    <vt:vector size="4" baseType="variant">
      <vt:variant>
        <vt:lpstr>Тема</vt:lpstr>
      </vt:variant>
      <vt:variant>
        <vt:i4>1</vt:i4>
      </vt:variant>
      <vt:variant>
        <vt:lpstr>Заголовки слайдов</vt:lpstr>
      </vt:variant>
      <vt:variant>
        <vt:i4>36</vt:i4>
      </vt:variant>
    </vt:vector>
  </HeadingPairs>
  <TitlesOfParts>
    <vt:vector size="37" baseType="lpstr">
      <vt:lpstr>Твердый переплет</vt:lpstr>
      <vt:lpstr>Roots of the English Language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Roots of the English Language</dc:title>
  <dc:creator>Julia</dc:creator>
  <cp:lastModifiedBy>Julia</cp:lastModifiedBy>
  <cp:revision>20</cp:revision>
  <dcterms:created xsi:type="dcterms:W3CDTF">2013-01-17T15:58:19Z</dcterms:created>
  <dcterms:modified xsi:type="dcterms:W3CDTF">2013-02-11T17:32:20Z</dcterms:modified>
</cp:coreProperties>
</file>