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624" autoAdjust="0"/>
  </p:normalViewPr>
  <p:slideViewPr>
    <p:cSldViewPr>
      <p:cViewPr varScale="1">
        <p:scale>
          <a:sx n="76" d="100"/>
          <a:sy n="76" d="100"/>
        </p:scale>
        <p:origin x="-9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22A19-2645-4DEA-ABB9-206106AF1372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004BD-BA09-4880-88F2-31BDEE213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20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C0835-1AD9-44B5-9F14-35B917382EAF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E8B0B-F6F5-4F0F-BB8F-23C7556C8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20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4B194-5441-4572-A36E-886FC849BB06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3E05B-3C24-4E0E-B218-A25C122B8E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20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6C944-8A94-4C9D-8595-CE5E55126BF2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632A0-2E6B-4E9A-8126-529E9BCCA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20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AA607-7AC3-435A-90F5-E1126A6224FC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75DD5-F2CF-4DAB-81CD-865D52E071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20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0D44D-10D4-49EB-B372-A53EDF2DD4F3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2301C-E3D7-4062-845D-175C06EE6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20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4C13A-73AF-43E3-A6C5-53BC9F38D971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144B9-1642-48C9-9207-6A84160CB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20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4D4DC-6945-4245-811F-09715BCF23A8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9DE31-2839-4099-86FC-22DF259F4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20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EA2BC-1EBB-47ED-9BF9-5D54E0259634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A6B59-E46C-434A-B212-BD793A857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20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5B3D4-4522-4717-8005-3E1052131DD4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726B7-F81F-4EE7-86FA-F9A952D2B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20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230F0-EC20-4EC9-B323-781E94B439F5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657CC-5E9C-415E-A53B-9BCDF8A3D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20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374CEB-4204-4F7F-96D0-6C439CCB3EB4}" type="datetimeFigureOut">
              <a:rPr lang="ru-RU"/>
              <a:pPr>
                <a:defRPr/>
              </a:pPr>
              <a:t>08.02.2013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0A252E-0A8D-4E35-B83C-B800150237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20000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&#1055;&#1086;&#1083;&#1100;&#1079;&#1086;&#1074;&#1072;&#1090;&#1077;&#1083;&#1100;\Desktop\&#1055;&#1088;&#1077;&#1079;&#1077;&#1085;&#1090;&#1072;&#1094;&#1080;&#1103;%20&#1044;&#1078;&#1086;&#1085;%20&#1040;&#1087;&#1076;&#1072;&#1081;&#1082;\jan_kaczmarek_-_hatiko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чсм.JPG"/>
          <p:cNvPicPr>
            <a:picLocks noChangeAspect="1"/>
          </p:cNvPicPr>
          <p:nvPr/>
        </p:nvPicPr>
        <p:blipFill>
          <a:blip r:embed="rId4"/>
          <a:srcRect r="12716" b="2340"/>
          <a:stretch>
            <a:fillRect/>
          </a:stretch>
        </p:blipFill>
        <p:spPr>
          <a:xfrm>
            <a:off x="0" y="-17463"/>
            <a:ext cx="9144000" cy="69024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</a:endParaRPr>
          </a:p>
        </p:txBody>
      </p:sp>
      <p:pic>
        <p:nvPicPr>
          <p:cNvPr id="10" name="Рисунок 9" descr="мит.jpg"/>
          <p:cNvPicPr>
            <a:picLocks noChangeAspect="1"/>
          </p:cNvPicPr>
          <p:nvPr/>
        </p:nvPicPr>
        <p:blipFill>
          <a:blip r:embed="rId5"/>
          <a:srcRect l="11368" t="23944" r="398" b="455"/>
          <a:stretch>
            <a:fillRect/>
          </a:stretch>
        </p:blipFill>
        <p:spPr bwMode="auto">
          <a:xfrm>
            <a:off x="1042988" y="1628775"/>
            <a:ext cx="8101012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147354" y="1412776"/>
            <a:ext cx="6101349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Impact" pitchFamily="34" charset="0"/>
                <a:cs typeface="Times New Roman" pitchFamily="18" charset="0"/>
              </a:rPr>
              <a:t>Работу выполнила: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Impact" pitchFamily="34" charset="0"/>
                <a:cs typeface="Times New Roman" pitchFamily="18" charset="0"/>
              </a:rPr>
              <a:t>Козлова Наталия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Impact" pitchFamily="34" charset="0"/>
                <a:cs typeface="Times New Roman" pitchFamily="18" charset="0"/>
              </a:rPr>
              <a:t>Владимировна </a:t>
            </a:r>
          </a:p>
        </p:txBody>
      </p:sp>
      <p:pic>
        <p:nvPicPr>
          <p:cNvPr id="13" name="jan_kaczmarek_-_hatiko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388350" y="333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748713" y="6021388"/>
            <a:ext cx="2428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.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0" y="6273800"/>
            <a:ext cx="9124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latin typeface="Monotype Corsiva" pitchFamily="66" charset="0"/>
              </a:rPr>
              <a:t>Куратор: Бражникова С.В.                                           2013г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0825" y="4221163"/>
            <a:ext cx="3352800" cy="1754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spc="-150" dirty="0">
                <a:latin typeface="Monotype Corsiva" pitchFamily="66" charset="0"/>
              </a:rPr>
              <a:t>Ученица  11  класса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spc="-150" dirty="0">
                <a:latin typeface="Monotype Corsiva" pitchFamily="66" charset="0"/>
              </a:rPr>
              <a:t>МКОУ  Брединской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spc="-150" dirty="0">
                <a:latin typeface="Monotype Corsiva" pitchFamily="66" charset="0"/>
              </a:rPr>
              <a:t>СОШ  №97</a:t>
            </a:r>
          </a:p>
        </p:txBody>
      </p:sp>
    </p:spTree>
    <p:custDataLst>
      <p:tags r:id="rId1"/>
    </p:custDataLst>
  </p:cSld>
  <p:clrMapOvr>
    <a:masterClrMapping/>
  </p:clrMapOvr>
  <p:transition spd="slow" advClick="0" advTm="996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>
                <p:cTn id="40" repeatCount="indefinite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2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см.JPG"/>
          <p:cNvPicPr>
            <a:picLocks noChangeAspect="1"/>
          </p:cNvPicPr>
          <p:nvPr/>
        </p:nvPicPr>
        <p:blipFill>
          <a:blip r:embed="rId3"/>
          <a:srcRect r="12716" b="2340"/>
          <a:stretch>
            <a:fillRect/>
          </a:stretch>
        </p:blipFill>
        <p:spPr>
          <a:xfrm>
            <a:off x="0" y="0"/>
            <a:ext cx="9178925" cy="6902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575048" y="260648"/>
            <a:ext cx="8568952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Интернет - источники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68313" y="1684338"/>
            <a:ext cx="30511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Monotype Corsiva" pitchFamily="66" charset="0"/>
              </a:rPr>
              <a:t>http://lib.rus.ec/a/465</a:t>
            </a:r>
            <a:endParaRPr lang="ru-RU" sz="2800">
              <a:latin typeface="Monotype Corsiva" pitchFamily="66" charset="0"/>
            </a:endParaRPr>
          </a:p>
          <a:p>
            <a:endParaRPr lang="ru-RU" sz="2800">
              <a:latin typeface="Monotype Corsiva" pitchFamily="66" charset="0"/>
            </a:endParaRPr>
          </a:p>
          <a:p>
            <a:endParaRPr lang="ru-RU" sz="2800">
              <a:latin typeface="Monotype Corsiva" pitchFamily="66" charset="0"/>
            </a:endParaRPr>
          </a:p>
          <a:p>
            <a:endParaRPr lang="ru-RU" sz="2800">
              <a:latin typeface="Monotype Corsiva" pitchFamily="66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71550" y="2349500"/>
            <a:ext cx="44402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Monotype Corsiva" pitchFamily="66" charset="0"/>
              </a:rPr>
              <a:t>http://esquire.ru/wil/john-updike</a:t>
            </a:r>
            <a:endParaRPr lang="ru-RU" sz="280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76375" y="3068638"/>
            <a:ext cx="4886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Monotype Corsiva" pitchFamily="66" charset="0"/>
              </a:rPr>
              <a:t>http://www.livelib.ru/author/19655</a:t>
            </a:r>
            <a:endParaRPr lang="ru-RU" sz="280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051050" y="3716338"/>
            <a:ext cx="2808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Monotype Corsiva" pitchFamily="66" charset="0"/>
              </a:rPr>
              <a:t>http://updike.ru/</a:t>
            </a:r>
            <a:endParaRPr lang="ru-RU" sz="2800"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555875" y="4365625"/>
            <a:ext cx="28384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Monotype Corsiva" pitchFamily="66" charset="0"/>
              </a:rPr>
              <a:t>http://tol-nabat.info</a:t>
            </a:r>
            <a:endParaRPr lang="ru-RU" sz="2800">
              <a:latin typeface="Monotype Corsiva" pitchFamily="66" charset="0"/>
            </a:endParaRPr>
          </a:p>
        </p:txBody>
      </p:sp>
      <p:pic>
        <p:nvPicPr>
          <p:cNvPr id="13" name="Рисунок 12" descr="flower02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3946525"/>
            <a:ext cx="2108200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 advClick="0" advTm="1690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чсм.JPG"/>
          <p:cNvPicPr>
            <a:picLocks noChangeAspect="1"/>
          </p:cNvPicPr>
          <p:nvPr/>
        </p:nvPicPr>
        <p:blipFill>
          <a:blip r:embed="rId3"/>
          <a:srcRect r="12716" b="2340"/>
          <a:stretch>
            <a:fillRect/>
          </a:stretch>
        </p:blipFill>
        <p:spPr>
          <a:xfrm>
            <a:off x="0" y="-26988"/>
            <a:ext cx="9180513" cy="6929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Прямоугольник 7"/>
          <p:cNvSpPr/>
          <p:nvPr/>
        </p:nvSpPr>
        <p:spPr>
          <a:xfrm>
            <a:off x="1722668" y="188640"/>
            <a:ext cx="5698675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Музыкальное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сопровождение: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684213" y="2349500"/>
            <a:ext cx="3556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Monotype Corsiva" pitchFamily="66" charset="0"/>
              </a:rPr>
              <a:t>Ян Качмарек</a:t>
            </a:r>
            <a:r>
              <a:rPr lang="ru-RU" sz="2800">
                <a:latin typeface="Monotype Corsiva" pitchFamily="66" charset="0"/>
              </a:rPr>
              <a:t>  «</a:t>
            </a:r>
            <a:r>
              <a:rPr lang="en-US" sz="2800">
                <a:latin typeface="Monotype Corsiva" pitchFamily="66" charset="0"/>
              </a:rPr>
              <a:t>Goodbye </a:t>
            </a:r>
            <a:r>
              <a:rPr lang="ru-RU" sz="2800">
                <a:latin typeface="Monotype Corsiva" pitchFamily="66" charset="0"/>
              </a:rPr>
              <a:t>»</a:t>
            </a:r>
            <a:endParaRPr lang="en-US" sz="2800">
              <a:latin typeface="Monotype Corsiva" pitchFamily="66" charset="0"/>
            </a:endParaRPr>
          </a:p>
        </p:txBody>
      </p:sp>
      <p:pic>
        <p:nvPicPr>
          <p:cNvPr id="11" name="Рисунок 10" descr="ывап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2348880"/>
            <a:ext cx="2821285" cy="381359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custDataLst>
      <p:tags r:id="rId1"/>
    </p:custDataLst>
  </p:cSld>
  <p:clrMapOvr>
    <a:masterClrMapping/>
  </p:clrMapOvr>
  <p:transition spd="slow" advClick="0" advTm="1676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чсм.JPG"/>
          <p:cNvPicPr>
            <a:picLocks noChangeAspect="1"/>
          </p:cNvPicPr>
          <p:nvPr/>
        </p:nvPicPr>
        <p:blipFill>
          <a:blip r:embed="rId3"/>
          <a:srcRect r="12716" b="2340"/>
          <a:stretch>
            <a:fillRect/>
          </a:stretch>
        </p:blipFill>
        <p:spPr>
          <a:xfrm>
            <a:off x="0" y="-17463"/>
            <a:ext cx="9144000" cy="69024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73832"/>
            <a:ext cx="5616624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vi-VN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Джон Хойер </a:t>
            </a:r>
            <a:r>
              <a:rPr lang="ru-RU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ru-RU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r>
              <a:rPr lang="vi-VN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Апдайк</a:t>
            </a:r>
            <a:endParaRPr lang="ru-RU" sz="6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 descr="ыап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268760"/>
            <a:ext cx="3487663" cy="5151389"/>
          </a:xfrm>
          <a:prstGeom prst="rect">
            <a:avLst/>
          </a:pr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68313" y="2781300"/>
            <a:ext cx="37433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Monotype Corsiva" pitchFamily="66" charset="0"/>
              </a:rPr>
              <a:t> </a:t>
            </a:r>
            <a:r>
              <a:rPr lang="ru-RU" sz="2400" b="1">
                <a:latin typeface="Monotype Corsiva" pitchFamily="66" charset="0"/>
              </a:rPr>
              <a:t>Родился  - 18  марта  1932 г.</a:t>
            </a:r>
          </a:p>
          <a:p>
            <a:r>
              <a:rPr lang="ru-RU" sz="2400" b="1">
                <a:latin typeface="Monotype Corsiva" pitchFamily="66" charset="0"/>
              </a:rPr>
              <a:t> Умер  - 27  января  2009 г.</a:t>
            </a:r>
          </a:p>
        </p:txBody>
      </p:sp>
    </p:spTree>
    <p:custDataLst>
      <p:tags r:id="rId1"/>
    </p:custDataLst>
  </p:cSld>
  <p:clrMapOvr>
    <a:masterClrMapping/>
  </p:clrMapOvr>
  <p:transition spd="slow" advClick="0" advTm="1264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Рисунок 3" descr="чсм.JPG"/>
          <p:cNvPicPr>
            <a:picLocks noChangeAspect="1"/>
          </p:cNvPicPr>
          <p:nvPr/>
        </p:nvPicPr>
        <p:blipFill>
          <a:blip r:embed="rId3"/>
          <a:srcRect r="12716" b="2340"/>
          <a:stretch>
            <a:fillRect/>
          </a:stretch>
        </p:blipFill>
        <p:spPr>
          <a:xfrm>
            <a:off x="0" y="-17463"/>
            <a:ext cx="9178925" cy="69024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797719" y="325105"/>
            <a:ext cx="7440498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Биография писателя</a:t>
            </a:r>
          </a:p>
        </p:txBody>
      </p:sp>
      <p:sp>
        <p:nvSpPr>
          <p:cNvPr id="15364" name="Прямоугольник 6"/>
          <p:cNvSpPr>
            <a:spLocks noChangeArrowheads="1"/>
          </p:cNvSpPr>
          <p:nvPr/>
        </p:nvSpPr>
        <p:spPr bwMode="auto">
          <a:xfrm>
            <a:off x="245745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5" name="Содержимое 14" descr="прош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911725" y="2492375"/>
            <a:ext cx="3908425" cy="2514600"/>
          </a:xfrm>
          <a:ln>
            <a:solidFill>
              <a:schemeClr val="tx1"/>
            </a:solidFill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25438" y="4365625"/>
            <a:ext cx="4967287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Monotype Corsiva" pitchFamily="66" charset="0"/>
              </a:rPr>
              <a:t>Семья: </a:t>
            </a:r>
            <a:r>
              <a:rPr lang="ru-RU" sz="2800">
                <a:latin typeface="Monotype Corsiva" pitchFamily="66" charset="0"/>
              </a:rPr>
              <a:t>Отец-эмигрант </a:t>
            </a:r>
          </a:p>
          <a:p>
            <a:r>
              <a:rPr lang="ru-RU" sz="2800">
                <a:latin typeface="Monotype Corsiva" pitchFamily="66" charset="0"/>
              </a:rPr>
              <a:t>из Нидерландов, учитель и дьякон.</a:t>
            </a:r>
            <a:r>
              <a:rPr lang="ru-RU" sz="3200" b="1">
                <a:latin typeface="Monotype Corsiva" pitchFamily="66" charset="0"/>
              </a:rPr>
              <a:t> </a:t>
            </a:r>
            <a:endParaRPr lang="ru-RU" sz="2800">
              <a:latin typeface="Monotype Corsiva" pitchFamily="66" charset="0"/>
            </a:endParaRPr>
          </a:p>
          <a:p>
            <a:r>
              <a:rPr lang="ru-RU" sz="2800">
                <a:latin typeface="Monotype Corsiva" pitchFamily="66" charset="0"/>
              </a:rPr>
              <a:t>Мать-немка.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79388" y="1412875"/>
            <a:ext cx="499427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Monotype Corsiva" pitchFamily="66" charset="0"/>
              </a:rPr>
              <a:t>Детство: </a:t>
            </a:r>
            <a:r>
              <a:rPr lang="ru-RU" sz="2800">
                <a:latin typeface="Monotype Corsiva" pitchFamily="66" charset="0"/>
              </a:rPr>
              <a:t>Родился в </a:t>
            </a:r>
            <a:r>
              <a:rPr lang="ru-RU" sz="2800" u="sng">
                <a:latin typeface="Monotype Corsiva" pitchFamily="66" charset="0"/>
              </a:rPr>
              <a:t>Реддинге, </a:t>
            </a:r>
          </a:p>
          <a:p>
            <a:r>
              <a:rPr lang="ru-RU" sz="2800" u="sng">
                <a:latin typeface="Monotype Corsiva" pitchFamily="66" charset="0"/>
              </a:rPr>
              <a:t>штат Пенсильвания.  </a:t>
            </a:r>
          </a:p>
          <a:p>
            <a:r>
              <a:rPr lang="ru-RU" sz="2800">
                <a:latin typeface="Monotype Corsiva" pitchFamily="66" charset="0"/>
              </a:rPr>
              <a:t>До 13 лет воспитывался  </a:t>
            </a:r>
          </a:p>
          <a:p>
            <a:r>
              <a:rPr lang="ru-RU" sz="2800">
                <a:latin typeface="Monotype Corsiva" pitchFamily="66" charset="0"/>
              </a:rPr>
              <a:t>в семье деда в маленьком городке Шиллингтон.</a:t>
            </a:r>
          </a:p>
          <a:p>
            <a:endParaRPr lang="ru-RU" sz="2800">
              <a:latin typeface="Monotype Corsiva" pitchFamily="66" charset="0"/>
            </a:endParaRPr>
          </a:p>
          <a:p>
            <a:endParaRPr lang="ru-RU" sz="2800">
              <a:latin typeface="Monotype Corsiva" pitchFamily="66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4643438" y="1844675"/>
            <a:ext cx="1152525" cy="504825"/>
          </a:xfrm>
          <a:prstGeom prst="straightConnector1">
            <a:avLst/>
          </a:prstGeom>
          <a:ln w="22225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slow" advClick="0" advTm="18468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см.JPG"/>
          <p:cNvPicPr>
            <a:picLocks noChangeAspect="1"/>
          </p:cNvPicPr>
          <p:nvPr/>
        </p:nvPicPr>
        <p:blipFill>
          <a:blip r:embed="rId3"/>
          <a:srcRect r="12716" b="2340"/>
          <a:stretch>
            <a:fillRect/>
          </a:stretch>
        </p:blipFill>
        <p:spPr>
          <a:xfrm>
            <a:off x="0" y="-17463"/>
            <a:ext cx="9178925" cy="69024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Содержимое 5" descr="ывкпн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99013" y="260350"/>
            <a:ext cx="4094162" cy="30797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3850" y="1270000"/>
            <a:ext cx="367188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Monotype Corsiva" pitchFamily="66" charset="0"/>
              </a:rPr>
              <a:t>Образование: </a:t>
            </a:r>
            <a:r>
              <a:rPr lang="ru-RU" sz="2800">
                <a:latin typeface="Monotype Corsiva" pitchFamily="66" charset="0"/>
              </a:rPr>
              <a:t>Окончил </a:t>
            </a:r>
            <a:r>
              <a:rPr lang="ru-RU" sz="2800" u="sng">
                <a:latin typeface="Monotype Corsiva" pitchFamily="66" charset="0"/>
              </a:rPr>
              <a:t>Гарвардский университет</a:t>
            </a:r>
            <a:r>
              <a:rPr lang="ru-RU" sz="2800">
                <a:latin typeface="Monotype Corsiva" pitchFamily="66" charset="0"/>
              </a:rPr>
              <a:t>, </a:t>
            </a:r>
          </a:p>
          <a:p>
            <a:r>
              <a:rPr lang="ru-RU" sz="2800">
                <a:latin typeface="Monotype Corsiva" pitchFamily="66" charset="0"/>
              </a:rPr>
              <a:t>где изучал английскую литературу. </a:t>
            </a:r>
          </a:p>
          <a:p>
            <a:r>
              <a:rPr lang="ru-RU" sz="2800">
                <a:latin typeface="Monotype Corsiva" pitchFamily="66" charset="0"/>
              </a:rPr>
              <a:t>Одногодичные курсы живописи в </a:t>
            </a:r>
            <a:r>
              <a:rPr lang="ru-RU" sz="2800" u="sng">
                <a:latin typeface="Monotype Corsiva" pitchFamily="66" charset="0"/>
              </a:rPr>
              <a:t>Оксфордской школе живописи в Англии</a:t>
            </a:r>
            <a:r>
              <a:rPr lang="ru-RU" sz="2800">
                <a:latin typeface="Monotype Corsiva" pitchFamily="66" charset="0"/>
              </a:rPr>
              <a:t>.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700338" y="2276475"/>
            <a:ext cx="1295400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смито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7900" y="3767138"/>
            <a:ext cx="4211638" cy="28321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0" name="Прямая со стрелкой 9"/>
          <p:cNvCxnSpPr/>
          <p:nvPr/>
        </p:nvCxnSpPr>
        <p:spPr>
          <a:xfrm>
            <a:off x="2771775" y="5157788"/>
            <a:ext cx="1295400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slow" advClick="0" advTm="1551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см.JPG"/>
          <p:cNvPicPr>
            <a:picLocks noChangeAspect="1"/>
          </p:cNvPicPr>
          <p:nvPr/>
        </p:nvPicPr>
        <p:blipFill>
          <a:blip r:embed="rId3"/>
          <a:srcRect r="12716" b="2340"/>
          <a:stretch>
            <a:fillRect/>
          </a:stretch>
        </p:blipFill>
        <p:spPr>
          <a:xfrm>
            <a:off x="0" y="0"/>
            <a:ext cx="9178925" cy="6902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9" name="Прямоугольник 8"/>
          <p:cNvSpPr/>
          <p:nvPr/>
        </p:nvSpPr>
        <p:spPr>
          <a:xfrm>
            <a:off x="1216005" y="116632"/>
            <a:ext cx="6238696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Творческие шаги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3850" y="1052513"/>
            <a:ext cx="67595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Monotype Corsiva" pitchFamily="66" charset="0"/>
              </a:rPr>
              <a:t>В 1955 </a:t>
            </a:r>
            <a:r>
              <a:rPr lang="ru-RU" sz="2800">
                <a:latin typeface="Monotype Corsiva" pitchFamily="66" charset="0"/>
              </a:rPr>
              <a:t>году Д.Апдайк  публикует первые короткие рассказы  в журнале «Нью-Йоркер».</a:t>
            </a:r>
          </a:p>
          <a:p>
            <a:r>
              <a:rPr lang="ru-RU" sz="2800">
                <a:latin typeface="Monotype Corsiva" pitchFamily="66" charset="0"/>
              </a:rPr>
              <a:t>          </a:t>
            </a:r>
          </a:p>
          <a:p>
            <a:r>
              <a:rPr lang="ru-RU" sz="2800">
                <a:latin typeface="Monotype Corsiva" pitchFamily="66" charset="0"/>
              </a:rPr>
              <a:t>         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971550" y="1989138"/>
            <a:ext cx="56880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Monotype Corsiva" pitchFamily="66" charset="0"/>
              </a:rPr>
              <a:t>В 1957 </a:t>
            </a:r>
            <a:r>
              <a:rPr lang="ru-RU" sz="2800">
                <a:latin typeface="Monotype Corsiva" pitchFamily="66" charset="0"/>
              </a:rPr>
              <a:t>году принимает решение стать </a:t>
            </a:r>
          </a:p>
          <a:p>
            <a:r>
              <a:rPr lang="ru-RU" sz="2800">
                <a:latin typeface="Monotype Corsiva" pitchFamily="66" charset="0"/>
              </a:rPr>
              <a:t>    профессиональным писателем.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979613" y="2852738"/>
            <a:ext cx="3402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Monotype Corsiva" pitchFamily="66" charset="0"/>
              </a:rPr>
              <a:t>В 1959</a:t>
            </a:r>
            <a:r>
              <a:rPr lang="ru-RU" sz="2800">
                <a:latin typeface="Monotype Corsiva" pitchFamily="66" charset="0"/>
              </a:rPr>
              <a:t>: Первый роман. </a:t>
            </a:r>
          </a:p>
        </p:txBody>
      </p:sp>
      <p:pic>
        <p:nvPicPr>
          <p:cNvPr id="16" name="Рисунок 15" descr="ыфв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1" y="3956098"/>
            <a:ext cx="1728192" cy="27132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 descr="ываеп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3068960"/>
            <a:ext cx="2214939" cy="36051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 descr="неоне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67744" y="3717032"/>
            <a:ext cx="1876425" cy="2962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 descr="чсмп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27984" y="3334730"/>
            <a:ext cx="2088232" cy="3313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p:transition spd="slow" advClick="0" advTm="2321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см.JPG"/>
          <p:cNvPicPr>
            <a:picLocks noChangeAspect="1"/>
          </p:cNvPicPr>
          <p:nvPr/>
        </p:nvPicPr>
        <p:blipFill>
          <a:blip r:embed="rId3"/>
          <a:srcRect r="12716" b="2340"/>
          <a:stretch>
            <a:fillRect/>
          </a:stretch>
        </p:blipFill>
        <p:spPr>
          <a:xfrm>
            <a:off x="0" y="0"/>
            <a:ext cx="9178925" cy="6902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1562339" y="188640"/>
            <a:ext cx="5387501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Произведения: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55650" y="1196975"/>
            <a:ext cx="4217988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Monotype Corsiva" pitchFamily="66" charset="0"/>
              </a:rPr>
              <a:t>(1959) «</a:t>
            </a:r>
            <a:r>
              <a:rPr lang="ru-RU" sz="2800" b="1">
                <a:latin typeface="Monotype Corsiva" pitchFamily="66" charset="0"/>
              </a:rPr>
              <a:t>Ярмарка в богадельне»</a:t>
            </a:r>
            <a:r>
              <a:rPr lang="en-US" sz="2800">
                <a:latin typeface="Monotype Corsiva" pitchFamily="66" charset="0"/>
              </a:rPr>
              <a:t/>
            </a:r>
            <a:br>
              <a:rPr lang="en-US" sz="2800">
                <a:latin typeface="Monotype Corsiva" pitchFamily="66" charset="0"/>
              </a:rPr>
            </a:br>
            <a:r>
              <a:rPr lang="ru-RU" sz="2800" b="1">
                <a:latin typeface="Monotype Corsiva" pitchFamily="66" charset="0"/>
              </a:rPr>
              <a:t>   </a:t>
            </a:r>
            <a:r>
              <a:rPr lang="en-US" sz="2800">
                <a:latin typeface="Monotype Corsiva" pitchFamily="66" charset="0"/>
              </a:rPr>
              <a:t>(1963) </a:t>
            </a:r>
            <a:r>
              <a:rPr lang="ru-RU" sz="2800">
                <a:latin typeface="Monotype Corsiva" pitchFamily="66" charset="0"/>
              </a:rPr>
              <a:t>«</a:t>
            </a:r>
            <a:r>
              <a:rPr lang="ru-RU" sz="2800" b="1">
                <a:latin typeface="Monotype Corsiva" pitchFamily="66" charset="0"/>
              </a:rPr>
              <a:t>Кентавр»</a:t>
            </a:r>
          </a:p>
          <a:p>
            <a:r>
              <a:rPr lang="en-US" sz="2800">
                <a:latin typeface="Monotype Corsiva" pitchFamily="66" charset="0"/>
              </a:rPr>
              <a:t>(1965) </a:t>
            </a:r>
            <a:r>
              <a:rPr lang="ru-RU" sz="2800">
                <a:latin typeface="Monotype Corsiva" pitchFamily="66" charset="0"/>
              </a:rPr>
              <a:t>«</a:t>
            </a:r>
            <a:r>
              <a:rPr lang="ru-RU" sz="2800" b="1">
                <a:latin typeface="Monotype Corsiva" pitchFamily="66" charset="0"/>
              </a:rPr>
              <a:t>Ферма»</a:t>
            </a:r>
            <a:r>
              <a:rPr lang="en-US" sz="2800" b="1">
                <a:latin typeface="Monotype Corsiva" pitchFamily="66" charset="0"/>
              </a:rPr>
              <a:t/>
            </a:r>
            <a:br>
              <a:rPr lang="en-US" sz="2800" b="1">
                <a:latin typeface="Monotype Corsiva" pitchFamily="66" charset="0"/>
              </a:rPr>
            </a:br>
            <a:r>
              <a:rPr lang="ru-RU" sz="2800">
                <a:latin typeface="Monotype Corsiva" pitchFamily="66" charset="0"/>
              </a:rPr>
              <a:t>   </a:t>
            </a:r>
            <a:r>
              <a:rPr lang="en-US" sz="2800">
                <a:latin typeface="Monotype Corsiva" pitchFamily="66" charset="0"/>
              </a:rPr>
              <a:t>(1968) </a:t>
            </a:r>
            <a:r>
              <a:rPr lang="ru-RU" sz="2800">
                <a:latin typeface="Monotype Corsiva" pitchFamily="66" charset="0"/>
              </a:rPr>
              <a:t>«</a:t>
            </a:r>
            <a:r>
              <a:rPr lang="ru-RU" sz="2800" b="1">
                <a:latin typeface="Monotype Corsiva" pitchFamily="66" charset="0"/>
              </a:rPr>
              <a:t>Супружеские пары» </a:t>
            </a:r>
            <a:r>
              <a:rPr lang="en-US" sz="2800" b="1">
                <a:latin typeface="Monotype Corsiva" pitchFamily="66" charset="0"/>
              </a:rPr>
              <a:t/>
            </a:r>
            <a:br>
              <a:rPr lang="en-US" sz="2800" b="1">
                <a:latin typeface="Monotype Corsiva" pitchFamily="66" charset="0"/>
              </a:rPr>
            </a:br>
            <a:r>
              <a:rPr lang="en-US" sz="2800">
                <a:latin typeface="Monotype Corsiva" pitchFamily="66" charset="0"/>
              </a:rPr>
              <a:t>(1977) </a:t>
            </a:r>
            <a:r>
              <a:rPr lang="ru-RU" sz="2800">
                <a:latin typeface="Monotype Corsiva" pitchFamily="66" charset="0"/>
              </a:rPr>
              <a:t>«</a:t>
            </a:r>
            <a:r>
              <a:rPr lang="ru-RU" sz="2800" b="1">
                <a:latin typeface="Monotype Corsiva" pitchFamily="66" charset="0"/>
              </a:rPr>
              <a:t>Давай поженимся»</a:t>
            </a:r>
            <a:r>
              <a:rPr lang="en-US" sz="2800" b="1">
                <a:latin typeface="Monotype Corsiva" pitchFamily="66" charset="0"/>
              </a:rPr>
              <a:t/>
            </a:r>
            <a:br>
              <a:rPr lang="en-US" sz="2800" b="1">
                <a:latin typeface="Monotype Corsiva" pitchFamily="66" charset="0"/>
              </a:rPr>
            </a:br>
            <a:r>
              <a:rPr lang="ru-RU" sz="2800">
                <a:latin typeface="Monotype Corsiva" pitchFamily="66" charset="0"/>
              </a:rPr>
              <a:t>   </a:t>
            </a:r>
            <a:r>
              <a:rPr lang="en-US" sz="2800">
                <a:latin typeface="Monotype Corsiva" pitchFamily="66" charset="0"/>
              </a:rPr>
              <a:t>(1978) </a:t>
            </a:r>
            <a:r>
              <a:rPr lang="ru-RU" sz="2800">
                <a:latin typeface="Monotype Corsiva" pitchFamily="66" charset="0"/>
              </a:rPr>
              <a:t>«</a:t>
            </a:r>
            <a:r>
              <a:rPr lang="ru-RU" sz="2800" b="1">
                <a:latin typeface="Monotype Corsiva" pitchFamily="66" charset="0"/>
              </a:rPr>
              <a:t>Переворот»</a:t>
            </a:r>
            <a:r>
              <a:rPr lang="en-US" sz="2800" b="1">
                <a:latin typeface="Monotype Corsiva" pitchFamily="66" charset="0"/>
              </a:rPr>
              <a:t/>
            </a:r>
            <a:br>
              <a:rPr lang="en-US" sz="2800" b="1">
                <a:latin typeface="Monotype Corsiva" pitchFamily="66" charset="0"/>
              </a:rPr>
            </a:br>
            <a:r>
              <a:rPr lang="en-US" sz="2800">
                <a:latin typeface="Monotype Corsiva" pitchFamily="66" charset="0"/>
              </a:rPr>
              <a:t>(1984) </a:t>
            </a:r>
            <a:r>
              <a:rPr lang="ru-RU" sz="2800">
                <a:latin typeface="Monotype Corsiva" pitchFamily="66" charset="0"/>
              </a:rPr>
              <a:t>«</a:t>
            </a:r>
            <a:r>
              <a:rPr lang="ru-RU" sz="2800" b="1">
                <a:latin typeface="Monotype Corsiva" pitchFamily="66" charset="0"/>
              </a:rPr>
              <a:t>Иствикские ведьмы»</a:t>
            </a:r>
          </a:p>
          <a:p>
            <a:r>
              <a:rPr lang="ru-RU" sz="2800" b="1">
                <a:latin typeface="Monotype Corsiva" pitchFamily="66" charset="0"/>
              </a:rPr>
              <a:t>   </a:t>
            </a:r>
            <a:r>
              <a:rPr lang="en-US" sz="2800">
                <a:latin typeface="Monotype Corsiva" pitchFamily="66" charset="0"/>
              </a:rPr>
              <a:t>(1994) </a:t>
            </a:r>
            <a:r>
              <a:rPr lang="ru-RU" sz="2800">
                <a:latin typeface="Monotype Corsiva" pitchFamily="66" charset="0"/>
              </a:rPr>
              <a:t>«</a:t>
            </a:r>
            <a:r>
              <a:rPr lang="ru-RU" sz="2800" b="1">
                <a:latin typeface="Monotype Corsiva" pitchFamily="66" charset="0"/>
              </a:rPr>
              <a:t>Бразилия»</a:t>
            </a:r>
          </a:p>
          <a:p>
            <a:r>
              <a:rPr lang="ru-RU" sz="2800">
                <a:latin typeface="Monotype Corsiva" pitchFamily="66" charset="0"/>
              </a:rPr>
              <a:t>(</a:t>
            </a:r>
            <a:r>
              <a:rPr lang="en-US" sz="2800">
                <a:latin typeface="Monotype Corsiva" pitchFamily="66" charset="0"/>
              </a:rPr>
              <a:t>2000) </a:t>
            </a:r>
            <a:r>
              <a:rPr lang="ru-RU" sz="2800">
                <a:latin typeface="Monotype Corsiva" pitchFamily="66" charset="0"/>
              </a:rPr>
              <a:t>«</a:t>
            </a:r>
            <a:r>
              <a:rPr lang="ru-RU" sz="2800" b="1">
                <a:latin typeface="Monotype Corsiva" pitchFamily="66" charset="0"/>
              </a:rPr>
              <a:t>Гертруда и Клавдий»</a:t>
            </a:r>
          </a:p>
          <a:p>
            <a:r>
              <a:rPr lang="ru-RU" sz="2800" b="1">
                <a:latin typeface="Monotype Corsiva" pitchFamily="66" charset="0"/>
              </a:rPr>
              <a:t>   </a:t>
            </a:r>
            <a:r>
              <a:rPr lang="en-US" sz="2800">
                <a:latin typeface="Monotype Corsiva" pitchFamily="66" charset="0"/>
              </a:rPr>
              <a:t>(2002) </a:t>
            </a:r>
            <a:r>
              <a:rPr lang="ru-RU" sz="2800">
                <a:latin typeface="Monotype Corsiva" pitchFamily="66" charset="0"/>
              </a:rPr>
              <a:t>«</a:t>
            </a:r>
            <a:r>
              <a:rPr lang="ru-RU" sz="2800" b="1">
                <a:latin typeface="Monotype Corsiva" pitchFamily="66" charset="0"/>
              </a:rPr>
              <a:t>Ищите моё лицо»</a:t>
            </a:r>
          </a:p>
          <a:p>
            <a:r>
              <a:rPr lang="ru-RU" sz="2800">
                <a:latin typeface="Monotype Corsiva" pitchFamily="66" charset="0"/>
              </a:rPr>
              <a:t>(</a:t>
            </a:r>
            <a:r>
              <a:rPr lang="en-US" sz="2800">
                <a:latin typeface="Monotype Corsiva" pitchFamily="66" charset="0"/>
              </a:rPr>
              <a:t>2004) </a:t>
            </a:r>
            <a:r>
              <a:rPr lang="ru-RU" sz="2800">
                <a:latin typeface="Monotype Corsiva" pitchFamily="66" charset="0"/>
              </a:rPr>
              <a:t>«</a:t>
            </a:r>
            <a:r>
              <a:rPr lang="ru-RU" sz="2800" b="1">
                <a:latin typeface="Monotype Corsiva" pitchFamily="66" charset="0"/>
              </a:rPr>
              <a:t>Деревни»</a:t>
            </a:r>
          </a:p>
          <a:p>
            <a:r>
              <a:rPr lang="ru-RU" sz="2800" b="1">
                <a:latin typeface="Monotype Corsiva" pitchFamily="66" charset="0"/>
              </a:rPr>
              <a:t>   </a:t>
            </a:r>
            <a:r>
              <a:rPr lang="en-US" sz="2800">
                <a:latin typeface="Monotype Corsiva" pitchFamily="66" charset="0"/>
              </a:rPr>
              <a:t>(2006) </a:t>
            </a:r>
            <a:r>
              <a:rPr lang="ru-RU" sz="2800">
                <a:latin typeface="Monotype Corsiva" pitchFamily="66" charset="0"/>
              </a:rPr>
              <a:t>«</a:t>
            </a:r>
            <a:r>
              <a:rPr lang="ru-RU" sz="2800" b="1">
                <a:latin typeface="Monotype Corsiva" pitchFamily="66" charset="0"/>
              </a:rPr>
              <a:t>Террорист»</a:t>
            </a:r>
            <a:endParaRPr lang="en-US" sz="2800" b="1">
              <a:latin typeface="Monotype Corsiva" pitchFamily="66" charset="0"/>
            </a:endParaRPr>
          </a:p>
        </p:txBody>
      </p:sp>
      <p:pic>
        <p:nvPicPr>
          <p:cNvPr id="7" name="Рисунок 6" descr="чсамп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268760"/>
            <a:ext cx="2190750" cy="3333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чспм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3212976"/>
            <a:ext cx="2162175" cy="3371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вае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84168" y="2276872"/>
            <a:ext cx="1924050" cy="3095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ransition spd="slow" advClick="0" advTm="2162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чсм.JPG"/>
          <p:cNvPicPr>
            <a:picLocks noChangeAspect="1"/>
          </p:cNvPicPr>
          <p:nvPr/>
        </p:nvPicPr>
        <p:blipFill>
          <a:blip r:embed="rId3"/>
          <a:srcRect r="12716" b="2340"/>
          <a:stretch>
            <a:fillRect/>
          </a:stretch>
        </p:blipFill>
        <p:spPr>
          <a:xfrm>
            <a:off x="0" y="0"/>
            <a:ext cx="9178925" cy="6902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Рисунок 5" descr="пмар.JPG"/>
          <p:cNvPicPr>
            <a:picLocks noChangeAspect="1"/>
          </p:cNvPicPr>
          <p:nvPr/>
        </p:nvPicPr>
        <p:blipFill>
          <a:blip r:embed="rId4" cstate="print"/>
          <a:srcRect r="14084"/>
          <a:stretch>
            <a:fillRect/>
          </a:stretch>
        </p:blipFill>
        <p:spPr>
          <a:xfrm>
            <a:off x="179512" y="908720"/>
            <a:ext cx="4392488" cy="33219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850813" y="-171400"/>
            <a:ext cx="8200257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Годы творчества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в портретах</a:t>
            </a:r>
          </a:p>
        </p:txBody>
      </p:sp>
      <p:pic>
        <p:nvPicPr>
          <p:cNvPr id="10" name="Рисунок 9" descr="чяаспм.JPG"/>
          <p:cNvPicPr>
            <a:picLocks noChangeAspect="1"/>
          </p:cNvPicPr>
          <p:nvPr/>
        </p:nvPicPr>
        <p:blipFill>
          <a:blip r:embed="rId5" cstate="print"/>
          <a:srcRect l="7692"/>
          <a:stretch>
            <a:fillRect/>
          </a:stretch>
        </p:blipFill>
        <p:spPr>
          <a:xfrm>
            <a:off x="2843808" y="2132856"/>
            <a:ext cx="3456384" cy="23599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чм.JPG"/>
          <p:cNvPicPr>
            <a:picLocks noChangeAspect="1"/>
          </p:cNvPicPr>
          <p:nvPr/>
        </p:nvPicPr>
        <p:blipFill>
          <a:blip r:embed="rId6" cstate="print"/>
          <a:srcRect l="12213"/>
          <a:stretch>
            <a:fillRect/>
          </a:stretch>
        </p:blipFill>
        <p:spPr>
          <a:xfrm>
            <a:off x="5436096" y="3356992"/>
            <a:ext cx="3623031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292725" y="5805488"/>
            <a:ext cx="10985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Monotype Corsiva" pitchFamily="66" charset="0"/>
              </a:rPr>
              <a:t>1959 г.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700338" y="4508500"/>
            <a:ext cx="11001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Monotype Corsiva" pitchFamily="66" charset="0"/>
              </a:rPr>
              <a:t>1977 г.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0" y="4273550"/>
            <a:ext cx="11001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Monotype Corsiva" pitchFamily="66" charset="0"/>
              </a:rPr>
              <a:t>2004 г.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916238" y="4797425"/>
            <a:ext cx="24939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Monotype Corsiva" pitchFamily="66" charset="0"/>
              </a:rPr>
              <a:t>«Давай поженимся»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250825" y="4581525"/>
            <a:ext cx="1362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Monotype Corsiva" pitchFamily="66" charset="0"/>
              </a:rPr>
              <a:t>«Деревни»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580063" y="6064250"/>
            <a:ext cx="28924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Monotype Corsiva" pitchFamily="66" charset="0"/>
              </a:rPr>
              <a:t>«Ярмарка в богадельне»</a:t>
            </a:r>
            <a:endParaRPr lang="ru-RU" sz="2400"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2390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см.JPG"/>
          <p:cNvPicPr>
            <a:picLocks noChangeAspect="1"/>
          </p:cNvPicPr>
          <p:nvPr/>
        </p:nvPicPr>
        <p:blipFill>
          <a:blip r:embed="rId3"/>
          <a:srcRect r="12716" b="2340"/>
          <a:stretch>
            <a:fillRect/>
          </a:stretch>
        </p:blipFill>
        <p:spPr>
          <a:xfrm>
            <a:off x="0" y="0"/>
            <a:ext cx="9178925" cy="6902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Рисунок 7" descr="чсмп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88" y="44450"/>
            <a:ext cx="9107487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11188" y="1844675"/>
            <a:ext cx="8713787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Monotype Corsiva" pitchFamily="66" charset="0"/>
              </a:rPr>
              <a:t>         «Даже если человек не хочет умирать, жизнь все равно                 начинает казаться монотонной и длинной. Когда  мы достигаем цели, она наскучивает нам.»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6479" y="-99392"/>
            <a:ext cx="8050089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Любимые выражения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60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Апдайка</a:t>
            </a:r>
            <a:endParaRPr lang="ru-RU" sz="6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9388" y="3484563"/>
            <a:ext cx="32400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Monotype Corsiva" pitchFamily="66" charset="0"/>
              </a:rPr>
              <a:t>«Писатель -это тот,          кто всегда что-то    упускает.»            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708400" y="3500438"/>
            <a:ext cx="4572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Monotype Corsiva" pitchFamily="66" charset="0"/>
              </a:rPr>
              <a:t>«Неудача - вот единственный устойчивый успех.»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79388" y="5068888"/>
            <a:ext cx="6553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Monotype Corsiva" pitchFamily="66" charset="0"/>
              </a:rPr>
              <a:t>«Способность писать - это щит, возможность     спрятаться и мгновенно превратить боль в мёд.»</a:t>
            </a:r>
            <a:endParaRPr lang="ru-RU" sz="2800"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2423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см.JPG"/>
          <p:cNvPicPr>
            <a:picLocks noChangeAspect="1"/>
          </p:cNvPicPr>
          <p:nvPr/>
        </p:nvPicPr>
        <p:blipFill>
          <a:blip r:embed="rId3"/>
          <a:srcRect r="12716" b="2340"/>
          <a:stretch>
            <a:fillRect/>
          </a:stretch>
        </p:blipFill>
        <p:spPr>
          <a:xfrm>
            <a:off x="0" y="0"/>
            <a:ext cx="9178925" cy="6902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1909300" y="548680"/>
            <a:ext cx="5130764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Уход из жизни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0825" y="1773238"/>
            <a:ext cx="86423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Monotype Corsiva" pitchFamily="66" charset="0"/>
              </a:rPr>
              <a:t>27 января 2009</a:t>
            </a:r>
            <a:r>
              <a:rPr lang="ru-RU" sz="2800">
                <a:latin typeface="Monotype Corsiva" pitchFamily="66" charset="0"/>
              </a:rPr>
              <a:t> года на 77-м году жизни </a:t>
            </a:r>
          </a:p>
          <a:p>
            <a:r>
              <a:rPr lang="ru-RU" sz="2800">
                <a:latin typeface="Monotype Corsiva" pitchFamily="66" charset="0"/>
              </a:rPr>
              <a:t>писатель скончался в своем поместье в штате Массачусетс. </a:t>
            </a:r>
          </a:p>
          <a:p>
            <a:r>
              <a:rPr lang="ru-RU" sz="2800">
                <a:latin typeface="Monotype Corsiva" pitchFamily="66" charset="0"/>
              </a:rPr>
              <a:t>Причиной смерти стал </a:t>
            </a:r>
            <a:r>
              <a:rPr lang="ru-RU" sz="2800" b="1">
                <a:latin typeface="Monotype Corsiva" pitchFamily="66" charset="0"/>
              </a:rPr>
              <a:t>рак лёгких.</a:t>
            </a:r>
          </a:p>
        </p:txBody>
      </p:sp>
      <p:pic>
        <p:nvPicPr>
          <p:cNvPr id="8" name="Рисунок 7" descr="вапн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501008"/>
            <a:ext cx="4817766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 descr="аспм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5868144" y="2924944"/>
            <a:ext cx="2859815" cy="364502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custDataLst>
      <p:tags r:id="rId1"/>
    </p:custDataLst>
  </p:cSld>
  <p:clrMapOvr>
    <a:masterClrMapping/>
  </p:clrMapOvr>
  <p:transition spd="slow" advClick="0" advTm="1743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7|2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2.6|2.4|1.7|2.1|2.1|1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3|5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6|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.5|2.4|2.8|3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5|2.3|3.2|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5|2.7|2.5|2.7|2.3|2.9|3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4|2.4|2.4|2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4|2|2.4|2.5|1.7|2.1|1.9|2.1|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2.7|2.6|2.6|6|5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5|2.4|2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944</TotalTime>
  <Words>210</Words>
  <Application>Microsoft Office PowerPoint</Application>
  <PresentationFormat>Экран (4:3)</PresentationFormat>
  <Paragraphs>50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Monotype Corsiva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Настя</cp:lastModifiedBy>
  <cp:revision>99</cp:revision>
  <dcterms:created xsi:type="dcterms:W3CDTF">2012-12-24T12:24:20Z</dcterms:created>
  <dcterms:modified xsi:type="dcterms:W3CDTF">2013-02-08T15:07:48Z</dcterms:modified>
</cp:coreProperties>
</file>