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56" r:id="rId2"/>
    <p:sldId id="257" r:id="rId3"/>
    <p:sldId id="258" r:id="rId4"/>
    <p:sldId id="259" r:id="rId5"/>
    <p:sldId id="260" r:id="rId6"/>
    <p:sldId id="266" r:id="rId7"/>
    <p:sldId id="261" r:id="rId8"/>
    <p:sldId id="262" r:id="rId9"/>
    <p:sldId id="263" r:id="rId10"/>
    <p:sldId id="264" r:id="rId11"/>
    <p:sldId id="265" r:id="rId12"/>
    <p:sldId id="267" r:id="rId13"/>
    <p:sldId id="268" r:id="rId14"/>
    <p:sldId id="269" r:id="rId15"/>
    <p:sldId id="271" r:id="rId16"/>
    <p:sldId id="270" r:id="rId1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  <a:srgbClr val="006666"/>
    <a:srgbClr val="003366"/>
    <a:srgbClr val="CC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/>
            </a:lvl1pPr>
          </a:lstStyle>
          <a:p>
            <a:pPr>
              <a:defRPr/>
            </a:pPr>
            <a:fld id="{5D0CCFF1-3671-4E16-BAC4-810A3907F9CD}" type="datetimeFigureOut">
              <a:rPr lang="en-US"/>
              <a:pPr>
                <a:defRPr/>
              </a:pPr>
              <a:t>2/10/2013</a:t>
            </a:fld>
            <a:endParaRPr lang="en-US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en-US" noProof="0" smtClean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/>
            </a:lvl1pPr>
          </a:lstStyle>
          <a:p>
            <a:pPr>
              <a:defRPr/>
            </a:pPr>
            <a:fld id="{42FF801E-2726-48C3-B44A-E9EC82CABC3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200346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8435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1843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4E33387C-9993-4C9E-82DD-B4030E7F29A6}" type="slidenum">
              <a:rPr lang="en-US"/>
              <a:pPr eaLnBrk="1" hangingPunct="1"/>
              <a:t>13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F3993B-27F2-4C56-B00B-47F2CF223CF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60424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2B1224-8514-4BC2-9C4D-E2327641478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92477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ACB523-9DAD-477D-9A67-C45ACE8150D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04727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6D13F7-EF4B-4D2D-8553-66BEF0B032C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07045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5EF508-0EF2-4C34-ACEB-C8AECE9A8CD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8089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317C6D-C4E1-4E10-B902-8896C9596D7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03860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5F5D30-91FD-4BD4-AA8A-8B912A45D3A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73367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D6598E-35A4-4FF1-B11F-EC5F9399389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17733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22C3AD-D468-444A-82FC-ADD86E7FA06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25992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EEB9AA-E03E-4629-B4EB-6129B4168F7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52000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CF1E81-AF47-4058-A2E3-8ECBA50AC02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11781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>
              <a:defRPr/>
            </a:pPr>
            <a:fld id="{1FF9F980-24B4-46B4-9BBC-5E0B645ECC6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ru-RU" dirty="0" smtClean="0">
                <a:solidFill>
                  <a:srgbClr val="FF0000"/>
                </a:solidFill>
              </a:rPr>
              <a:t>Генетическая связь углеводородных </a:t>
            </a:r>
            <a:r>
              <a:rPr lang="ru-RU" dirty="0" smtClean="0">
                <a:solidFill>
                  <a:srgbClr val="FF0000"/>
                </a:solidFill>
              </a:rPr>
              <a:t>соединений</a:t>
            </a:r>
            <a:br>
              <a:rPr lang="ru-RU" dirty="0" smtClean="0">
                <a:solidFill>
                  <a:srgbClr val="FF0000"/>
                </a:solidFill>
              </a:rPr>
            </a:br>
            <a:endParaRPr lang="en-US" dirty="0" smtClean="0">
              <a:solidFill>
                <a:srgbClr val="FF0000"/>
              </a:solidFill>
            </a:endParaRPr>
          </a:p>
        </p:txBody>
      </p:sp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sz="1800" dirty="0" smtClean="0"/>
          </a:p>
          <a:p>
            <a:endParaRPr lang="ru-RU" sz="1800" dirty="0"/>
          </a:p>
          <a:p>
            <a:endParaRPr lang="ru-RU" sz="1800" dirty="0" smtClean="0"/>
          </a:p>
          <a:p>
            <a:r>
              <a:rPr lang="ru-RU" sz="1800" dirty="0" smtClean="0"/>
              <a:t>Студентка 1курса гр. КИП-12</a:t>
            </a:r>
          </a:p>
          <a:p>
            <a:r>
              <a:rPr lang="ru-RU" sz="1800" dirty="0" err="1" smtClean="0"/>
              <a:t>Молдахметова</a:t>
            </a:r>
            <a:r>
              <a:rPr lang="ru-RU" sz="1800" dirty="0" smtClean="0"/>
              <a:t> </a:t>
            </a:r>
            <a:r>
              <a:rPr lang="ru-RU" sz="1800" dirty="0" err="1" smtClean="0"/>
              <a:t>Назым</a:t>
            </a:r>
            <a:endParaRPr lang="en-US" sz="1800" dirty="0"/>
          </a:p>
        </p:txBody>
      </p:sp>
      <p:sp>
        <p:nvSpPr>
          <p:cNvPr id="2051" name="Rectangle 4"/>
          <p:cNvSpPr>
            <a:spLocks noChangeArrowheads="1"/>
          </p:cNvSpPr>
          <p:nvPr/>
        </p:nvSpPr>
        <p:spPr bwMode="auto">
          <a:xfrm>
            <a:off x="539750" y="1123950"/>
            <a:ext cx="6119813" cy="841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>
              <a:spcBef>
                <a:spcPct val="20000"/>
              </a:spcBef>
            </a:pPr>
            <a:endParaRPr lang="en-US" sz="320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260350"/>
            <a:ext cx="8229600" cy="1354138"/>
          </a:xfrm>
        </p:spPr>
        <p:txBody>
          <a:bodyPr/>
          <a:lstStyle/>
          <a:p>
            <a:pPr eaLnBrk="1" hangingPunct="1"/>
            <a:r>
              <a:rPr lang="ru-RU" smtClean="0">
                <a:solidFill>
                  <a:schemeClr val="bg1"/>
                </a:solidFill>
              </a:rPr>
              <a:t>Генетическая связь углеводородов</a:t>
            </a:r>
            <a:endParaRPr lang="en-US" smtClean="0">
              <a:solidFill>
                <a:schemeClr val="bg1"/>
              </a:solidFill>
            </a:endParaRP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916113"/>
            <a:ext cx="8229600" cy="4210050"/>
          </a:xfrm>
        </p:spPr>
        <p:txBody>
          <a:bodyPr/>
          <a:lstStyle/>
          <a:p>
            <a:pPr marL="0" indent="0" eaLnBrk="1" hangingPunct="1">
              <a:buFontTx/>
              <a:buNone/>
              <a:defRPr/>
            </a:pPr>
            <a:r>
              <a:rPr lang="ru-RU" dirty="0" smtClean="0"/>
              <a:t> </a:t>
            </a:r>
          </a:p>
          <a:p>
            <a:pPr marL="0" indent="0" eaLnBrk="1" hangingPunct="1">
              <a:buFontTx/>
              <a:buNone/>
              <a:defRPr/>
            </a:pPr>
            <a:r>
              <a:rPr lang="ru-RU" dirty="0" smtClean="0"/>
              <a:t>  </a:t>
            </a:r>
            <a:r>
              <a:rPr lang="ru-RU" sz="3600" dirty="0" smtClean="0">
                <a:solidFill>
                  <a:schemeClr val="bg1"/>
                </a:solidFill>
              </a:rPr>
              <a:t>этан→хлорэтан→этилен→этанол→</a:t>
            </a:r>
          </a:p>
          <a:p>
            <a:pPr marL="0" indent="0" eaLnBrk="1" hangingPunct="1">
              <a:buFontTx/>
              <a:buNone/>
              <a:defRPr/>
            </a:pPr>
            <a:r>
              <a:rPr lang="ru-RU" sz="3600" dirty="0" smtClean="0">
                <a:solidFill>
                  <a:schemeClr val="bg1"/>
                </a:solidFill>
              </a:rPr>
              <a:t>            этилен→этан;</a:t>
            </a:r>
            <a:endParaRPr lang="en-US" sz="3600" dirty="0" smtClean="0">
              <a:solidFill>
                <a:schemeClr val="bg1"/>
              </a:solidFill>
            </a:endParaRPr>
          </a:p>
          <a:p>
            <a:pPr eaLnBrk="1" hangingPunct="1">
              <a:defRPr/>
            </a:pPr>
            <a:endParaRPr lang="en-US" dirty="0" smtClean="0">
              <a:solidFill>
                <a:srgbClr val="CCFFCC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>
                <a:solidFill>
                  <a:schemeClr val="bg1"/>
                </a:solidFill>
              </a:rPr>
              <a:t>Осуществить превращения</a:t>
            </a:r>
            <a:endParaRPr lang="en-US" smtClean="0">
              <a:solidFill>
                <a:schemeClr val="bg1"/>
              </a:solidFill>
            </a:endParaRP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 smtClean="0">
                <a:solidFill>
                  <a:schemeClr val="bg1"/>
                </a:solidFill>
              </a:rPr>
              <a:t>  а)метан→бромметан→этан→этилен→этанол→этилен→этиленгликоль;</a:t>
            </a:r>
            <a:endParaRPr lang="en-US" dirty="0" smtClean="0">
              <a:solidFill>
                <a:schemeClr val="bg1"/>
              </a:solidFill>
            </a:endParaRPr>
          </a:p>
          <a:p>
            <a:pPr marL="0" indent="0" eaLnBrk="1" hangingPunct="1">
              <a:buFontTx/>
              <a:buNone/>
              <a:defRPr/>
            </a:pPr>
            <a:r>
              <a:rPr lang="ru-RU" dirty="0" smtClean="0">
                <a:solidFill>
                  <a:schemeClr val="bg1"/>
                </a:solidFill>
              </a:rPr>
              <a:t>   б)пропен→пропанол-2→пропен→</a:t>
            </a:r>
          </a:p>
          <a:p>
            <a:pPr marL="0" indent="0" eaLnBrk="1" hangingPunct="1">
              <a:buFontTx/>
              <a:buNone/>
              <a:defRPr/>
            </a:pPr>
            <a:r>
              <a:rPr lang="ru-RU" dirty="0" smtClean="0">
                <a:solidFill>
                  <a:schemeClr val="bg1"/>
                </a:solidFill>
              </a:rPr>
              <a:t>→2-бромпропан→пропен </a:t>
            </a:r>
            <a:endParaRPr lang="en-US" dirty="0" smtClean="0">
              <a:solidFill>
                <a:schemeClr val="bg1"/>
              </a:solidFill>
            </a:endParaRPr>
          </a:p>
          <a:p>
            <a:pPr marL="0" indent="0" eaLnBrk="1" hangingPunct="1">
              <a:buFontTx/>
              <a:buNone/>
              <a:defRPr/>
            </a:pPr>
            <a:r>
              <a:rPr lang="ru-RU" dirty="0" smtClean="0">
                <a:solidFill>
                  <a:schemeClr val="bg1"/>
                </a:solidFill>
              </a:rPr>
              <a:t>   в) бутанол-1→бутен-1→</a:t>
            </a:r>
          </a:p>
          <a:p>
            <a:pPr marL="0" indent="0" eaLnBrk="1" hangingPunct="1">
              <a:buFontTx/>
              <a:buNone/>
              <a:defRPr/>
            </a:pPr>
            <a:r>
              <a:rPr lang="ru-RU" dirty="0" smtClean="0">
                <a:solidFill>
                  <a:schemeClr val="bg1"/>
                </a:solidFill>
              </a:rPr>
              <a:t>2-бромбутан→бутен-2→2,3-дибромбутан</a:t>
            </a:r>
            <a:endParaRPr lang="en-US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>
                <a:solidFill>
                  <a:schemeClr val="bg1"/>
                </a:solidFill>
              </a:rPr>
              <a:t>Тесты</a:t>
            </a:r>
            <a:endParaRPr lang="en-US" smtClean="0">
              <a:solidFill>
                <a:schemeClr val="bg1"/>
              </a:solidFill>
            </a:endParaRPr>
          </a:p>
        </p:txBody>
      </p:sp>
      <p:sp>
        <p:nvSpPr>
          <p:cNvPr id="13315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kk-KZ" smtClean="0">
                <a:solidFill>
                  <a:schemeClr val="bg1"/>
                </a:solidFill>
              </a:rPr>
              <a:t>1.Общая формула предельных углеводородов (алканов)</a:t>
            </a:r>
            <a:endParaRPr lang="en-US" smtClean="0">
              <a:solidFill>
                <a:schemeClr val="bg1"/>
              </a:solidFill>
            </a:endParaRPr>
          </a:p>
          <a:p>
            <a:pPr eaLnBrk="1" hangingPunct="1"/>
            <a:r>
              <a:rPr lang="kk-KZ" smtClean="0">
                <a:solidFill>
                  <a:schemeClr val="bg1"/>
                </a:solidFill>
              </a:rPr>
              <a:t>А) С</a:t>
            </a:r>
            <a:r>
              <a:rPr lang="kk-KZ" baseline="-25000" smtClean="0">
                <a:solidFill>
                  <a:schemeClr val="bg1"/>
                </a:solidFill>
              </a:rPr>
              <a:t>п</a:t>
            </a:r>
            <a:r>
              <a:rPr lang="kk-KZ" smtClean="0">
                <a:solidFill>
                  <a:schemeClr val="bg1"/>
                </a:solidFill>
              </a:rPr>
              <a:t> Н</a:t>
            </a:r>
            <a:r>
              <a:rPr lang="kk-KZ" baseline="-25000" smtClean="0">
                <a:solidFill>
                  <a:schemeClr val="bg1"/>
                </a:solidFill>
              </a:rPr>
              <a:t>2п+2</a:t>
            </a:r>
            <a:r>
              <a:rPr lang="kk-KZ" smtClean="0">
                <a:solidFill>
                  <a:schemeClr val="bg1"/>
                </a:solidFill>
              </a:rPr>
              <a:t>    Б) С</a:t>
            </a:r>
            <a:r>
              <a:rPr lang="kk-KZ" baseline="-25000" smtClean="0">
                <a:solidFill>
                  <a:schemeClr val="bg1"/>
                </a:solidFill>
              </a:rPr>
              <a:t>п</a:t>
            </a:r>
            <a:r>
              <a:rPr lang="kk-KZ" smtClean="0">
                <a:solidFill>
                  <a:schemeClr val="bg1"/>
                </a:solidFill>
              </a:rPr>
              <a:t> Н</a:t>
            </a:r>
            <a:r>
              <a:rPr lang="kk-KZ" baseline="-25000" smtClean="0">
                <a:solidFill>
                  <a:schemeClr val="bg1"/>
                </a:solidFill>
              </a:rPr>
              <a:t>2п</a:t>
            </a:r>
            <a:r>
              <a:rPr lang="kk-KZ" smtClean="0">
                <a:solidFill>
                  <a:schemeClr val="bg1"/>
                </a:solidFill>
              </a:rPr>
              <a:t>        в) С</a:t>
            </a:r>
            <a:r>
              <a:rPr lang="kk-KZ" baseline="-25000" smtClean="0">
                <a:solidFill>
                  <a:schemeClr val="bg1"/>
                </a:solidFill>
              </a:rPr>
              <a:t>п</a:t>
            </a:r>
            <a:r>
              <a:rPr lang="kk-KZ" smtClean="0">
                <a:solidFill>
                  <a:schemeClr val="bg1"/>
                </a:solidFill>
              </a:rPr>
              <a:t> Н</a:t>
            </a:r>
            <a:r>
              <a:rPr lang="kk-KZ" baseline="-25000" smtClean="0">
                <a:solidFill>
                  <a:schemeClr val="bg1"/>
                </a:solidFill>
              </a:rPr>
              <a:t>2п-2</a:t>
            </a:r>
            <a:r>
              <a:rPr lang="kk-KZ" smtClean="0">
                <a:solidFill>
                  <a:schemeClr val="bg1"/>
                </a:solidFill>
              </a:rPr>
              <a:t>     с) С</a:t>
            </a:r>
            <a:r>
              <a:rPr lang="kk-KZ" baseline="-25000" smtClean="0">
                <a:solidFill>
                  <a:schemeClr val="bg1"/>
                </a:solidFill>
              </a:rPr>
              <a:t>п</a:t>
            </a:r>
            <a:r>
              <a:rPr lang="kk-KZ" smtClean="0">
                <a:solidFill>
                  <a:schemeClr val="bg1"/>
                </a:solidFill>
              </a:rPr>
              <a:t> Н</a:t>
            </a:r>
            <a:r>
              <a:rPr lang="kk-KZ" baseline="-25000" smtClean="0">
                <a:solidFill>
                  <a:schemeClr val="bg1"/>
                </a:solidFill>
              </a:rPr>
              <a:t>2п-6</a:t>
            </a:r>
            <a:endParaRPr lang="en-US" smtClean="0">
              <a:solidFill>
                <a:schemeClr val="bg1"/>
              </a:solidFill>
            </a:endParaRPr>
          </a:p>
          <a:p>
            <a:pPr eaLnBrk="1" hangingPunct="1"/>
            <a:r>
              <a:rPr lang="kk-KZ" smtClean="0">
                <a:solidFill>
                  <a:schemeClr val="bg1"/>
                </a:solidFill>
              </a:rPr>
              <a:t>2.Для этана характерен тип гибридизации:</a:t>
            </a:r>
            <a:endParaRPr lang="en-US" smtClean="0">
              <a:solidFill>
                <a:schemeClr val="bg1"/>
              </a:solidFill>
            </a:endParaRPr>
          </a:p>
          <a:p>
            <a:pPr eaLnBrk="1" hangingPunct="1"/>
            <a:r>
              <a:rPr lang="kk-KZ" smtClean="0">
                <a:solidFill>
                  <a:schemeClr val="bg1"/>
                </a:solidFill>
              </a:rPr>
              <a:t>А) </a:t>
            </a:r>
            <a:r>
              <a:rPr lang="en-US" smtClean="0">
                <a:solidFill>
                  <a:schemeClr val="bg1"/>
                </a:solidFill>
              </a:rPr>
              <a:t>Sp</a:t>
            </a:r>
            <a:r>
              <a:rPr lang="ru-RU" smtClean="0">
                <a:solidFill>
                  <a:schemeClr val="bg1"/>
                </a:solidFill>
              </a:rPr>
              <a:t>             б)</a:t>
            </a:r>
            <a:r>
              <a:rPr lang="en-US" smtClean="0">
                <a:solidFill>
                  <a:schemeClr val="bg1"/>
                </a:solidFill>
              </a:rPr>
              <a:t>Sp</a:t>
            </a:r>
            <a:r>
              <a:rPr lang="ru-RU" baseline="30000" smtClean="0">
                <a:solidFill>
                  <a:schemeClr val="bg1"/>
                </a:solidFill>
              </a:rPr>
              <a:t>2</a:t>
            </a:r>
            <a:r>
              <a:rPr lang="ru-RU" smtClean="0">
                <a:solidFill>
                  <a:schemeClr val="bg1"/>
                </a:solidFill>
              </a:rPr>
              <a:t>             в) </a:t>
            </a:r>
            <a:r>
              <a:rPr lang="en-US" smtClean="0">
                <a:solidFill>
                  <a:schemeClr val="bg1"/>
                </a:solidFill>
              </a:rPr>
              <a:t>Sp</a:t>
            </a:r>
            <a:r>
              <a:rPr lang="ru-RU" baseline="30000" smtClean="0">
                <a:solidFill>
                  <a:schemeClr val="bg1"/>
                </a:solidFill>
              </a:rPr>
              <a:t>3</a:t>
            </a:r>
            <a:r>
              <a:rPr lang="ru-RU" smtClean="0">
                <a:solidFill>
                  <a:schemeClr val="bg1"/>
                </a:solidFill>
              </a:rPr>
              <a:t>                с) </a:t>
            </a:r>
            <a:r>
              <a:rPr lang="en-US" smtClean="0">
                <a:solidFill>
                  <a:schemeClr val="bg1"/>
                </a:solidFill>
              </a:rPr>
              <a:t>S</a:t>
            </a:r>
            <a:r>
              <a:rPr lang="ru-RU" smtClean="0">
                <a:solidFill>
                  <a:schemeClr val="bg1"/>
                </a:solidFill>
              </a:rPr>
              <a:t> - </a:t>
            </a:r>
            <a:r>
              <a:rPr lang="en-US" smtClean="0">
                <a:solidFill>
                  <a:schemeClr val="bg1"/>
                </a:solidFill>
              </a:rPr>
              <a:t>S</a:t>
            </a:r>
          </a:p>
          <a:p>
            <a:pPr eaLnBrk="1" hangingPunct="1"/>
            <a:r>
              <a:rPr lang="ru-RU" smtClean="0"/>
              <a:t> </a:t>
            </a:r>
            <a:endParaRPr lang="en-US" smtClean="0"/>
          </a:p>
          <a:p>
            <a:pPr eaLnBrk="1" hangingPunct="1"/>
            <a:endParaRPr lang="en-US" smtClean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>
                <a:solidFill>
                  <a:schemeClr val="bg1"/>
                </a:solidFill>
              </a:rPr>
              <a:t>Тест</a:t>
            </a:r>
            <a:endParaRPr lang="en-US" smtClean="0">
              <a:solidFill>
                <a:schemeClr val="bg1"/>
              </a:solidFill>
            </a:endParaRPr>
          </a:p>
        </p:txBody>
      </p:sp>
      <p:sp>
        <p:nvSpPr>
          <p:cNvPr id="14339" name="Объект 2"/>
          <p:cNvSpPr>
            <a:spLocks noGrp="1"/>
          </p:cNvSpPr>
          <p:nvPr>
            <p:ph idx="1"/>
          </p:nvPr>
        </p:nvSpPr>
        <p:spPr>
          <a:xfrm>
            <a:off x="395288" y="1412875"/>
            <a:ext cx="8229600" cy="4525963"/>
          </a:xfrm>
        </p:spPr>
        <p:txBody>
          <a:bodyPr/>
          <a:lstStyle/>
          <a:p>
            <a:pPr eaLnBrk="1" hangingPunct="1"/>
            <a:r>
              <a:rPr lang="ru-RU" smtClean="0"/>
              <a:t> </a:t>
            </a:r>
            <a:endParaRPr lang="en-US" smtClean="0"/>
          </a:p>
          <a:p>
            <a:pPr eaLnBrk="1" hangingPunct="1"/>
            <a:r>
              <a:rPr lang="ru-RU" sz="3600" smtClean="0">
                <a:solidFill>
                  <a:schemeClr val="bg1"/>
                </a:solidFill>
              </a:rPr>
              <a:t>3. Укажите гомолог алкена.</a:t>
            </a:r>
            <a:endParaRPr lang="en-US" sz="3600" smtClean="0">
              <a:solidFill>
                <a:schemeClr val="bg1"/>
              </a:solidFill>
            </a:endParaRPr>
          </a:p>
          <a:p>
            <a:pPr eaLnBrk="1" hangingPunct="1"/>
            <a:r>
              <a:rPr lang="ru-RU" sz="3600" smtClean="0">
                <a:solidFill>
                  <a:schemeClr val="bg1"/>
                </a:solidFill>
              </a:rPr>
              <a:t>А) СН</a:t>
            </a:r>
            <a:r>
              <a:rPr lang="ru-RU" sz="3600" baseline="-25000" smtClean="0">
                <a:solidFill>
                  <a:schemeClr val="bg1"/>
                </a:solidFill>
              </a:rPr>
              <a:t>4</a:t>
            </a:r>
            <a:r>
              <a:rPr lang="ru-RU" sz="3600" smtClean="0">
                <a:solidFill>
                  <a:schemeClr val="bg1"/>
                </a:solidFill>
              </a:rPr>
              <a:t>                  б) С</a:t>
            </a:r>
            <a:r>
              <a:rPr lang="ru-RU" sz="3600" baseline="-25000" smtClean="0">
                <a:solidFill>
                  <a:schemeClr val="bg1"/>
                </a:solidFill>
              </a:rPr>
              <a:t>2</a:t>
            </a:r>
            <a:r>
              <a:rPr lang="ru-RU" sz="3600" smtClean="0">
                <a:solidFill>
                  <a:schemeClr val="bg1"/>
                </a:solidFill>
              </a:rPr>
              <a:t> Н</a:t>
            </a:r>
            <a:r>
              <a:rPr lang="ru-RU" sz="3600" baseline="-25000" smtClean="0">
                <a:solidFill>
                  <a:schemeClr val="bg1"/>
                </a:solidFill>
              </a:rPr>
              <a:t>4</a:t>
            </a:r>
            <a:r>
              <a:rPr lang="ru-RU" sz="3600" smtClean="0">
                <a:solidFill>
                  <a:schemeClr val="bg1"/>
                </a:solidFill>
              </a:rPr>
              <a:t>             </a:t>
            </a:r>
          </a:p>
          <a:p>
            <a:pPr eaLnBrk="1" hangingPunct="1"/>
            <a:r>
              <a:rPr lang="ru-RU" sz="3600" smtClean="0">
                <a:solidFill>
                  <a:schemeClr val="bg1"/>
                </a:solidFill>
              </a:rPr>
              <a:t>в) С</a:t>
            </a:r>
            <a:r>
              <a:rPr lang="ru-RU" sz="3600" baseline="-25000" smtClean="0">
                <a:solidFill>
                  <a:schemeClr val="bg1"/>
                </a:solidFill>
              </a:rPr>
              <a:t>5</a:t>
            </a:r>
            <a:r>
              <a:rPr lang="ru-RU" sz="3600" smtClean="0">
                <a:solidFill>
                  <a:schemeClr val="bg1"/>
                </a:solidFill>
              </a:rPr>
              <a:t> Н</a:t>
            </a:r>
            <a:r>
              <a:rPr lang="ru-RU" sz="3600" baseline="-25000" smtClean="0">
                <a:solidFill>
                  <a:schemeClr val="bg1"/>
                </a:solidFill>
              </a:rPr>
              <a:t>12</a:t>
            </a:r>
            <a:r>
              <a:rPr lang="ru-RU" sz="3600" smtClean="0">
                <a:solidFill>
                  <a:schemeClr val="bg1"/>
                </a:solidFill>
              </a:rPr>
              <a:t>               с) С</a:t>
            </a:r>
            <a:r>
              <a:rPr lang="ru-RU" sz="3600" baseline="-25000" smtClean="0">
                <a:solidFill>
                  <a:schemeClr val="bg1"/>
                </a:solidFill>
              </a:rPr>
              <a:t>2</a:t>
            </a:r>
            <a:r>
              <a:rPr lang="ru-RU" sz="3600" smtClean="0">
                <a:solidFill>
                  <a:schemeClr val="bg1"/>
                </a:solidFill>
              </a:rPr>
              <a:t> Н</a:t>
            </a:r>
            <a:r>
              <a:rPr lang="ru-RU" sz="3600" baseline="-25000" smtClean="0">
                <a:solidFill>
                  <a:schemeClr val="bg1"/>
                </a:solidFill>
              </a:rPr>
              <a:t>2</a:t>
            </a:r>
            <a:endParaRPr lang="en-US" sz="3600" smtClean="0">
              <a:solidFill>
                <a:schemeClr val="bg1"/>
              </a:solidFill>
            </a:endParaRPr>
          </a:p>
          <a:p>
            <a:pPr eaLnBrk="1" hangingPunct="1"/>
            <a:endParaRPr lang="en-US" smtClean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>
                <a:solidFill>
                  <a:schemeClr val="bg1"/>
                </a:solidFill>
              </a:rPr>
              <a:t>Тест</a:t>
            </a:r>
            <a:endParaRPr lang="en-US" smtClean="0">
              <a:solidFill>
                <a:schemeClr val="bg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 smtClean="0">
                <a:solidFill>
                  <a:schemeClr val="bg1"/>
                </a:solidFill>
              </a:rPr>
              <a:t>4. Назовите  это соединение   </a:t>
            </a:r>
          </a:p>
          <a:p>
            <a:pPr eaLnBrk="1" hangingPunct="1">
              <a:defRPr/>
            </a:pPr>
            <a:r>
              <a:rPr lang="ru-RU" dirty="0" smtClean="0">
                <a:solidFill>
                  <a:schemeClr val="bg1"/>
                </a:solidFill>
              </a:rPr>
              <a:t>СН</a:t>
            </a:r>
            <a:r>
              <a:rPr lang="ru-RU" baseline="-25000" dirty="0" smtClean="0">
                <a:solidFill>
                  <a:schemeClr val="bg1"/>
                </a:solidFill>
              </a:rPr>
              <a:t>3</a:t>
            </a:r>
            <a:r>
              <a:rPr lang="ru-RU" dirty="0" smtClean="0">
                <a:solidFill>
                  <a:schemeClr val="bg1"/>
                </a:solidFill>
              </a:rPr>
              <a:t> – СН</a:t>
            </a:r>
            <a:r>
              <a:rPr lang="ru-RU" baseline="-25000" dirty="0" smtClean="0">
                <a:solidFill>
                  <a:schemeClr val="bg1"/>
                </a:solidFill>
              </a:rPr>
              <a:t>2</a:t>
            </a:r>
            <a:r>
              <a:rPr lang="ru-RU" dirty="0" smtClean="0">
                <a:solidFill>
                  <a:schemeClr val="bg1"/>
                </a:solidFill>
              </a:rPr>
              <a:t> – СН- СН</a:t>
            </a:r>
            <a:r>
              <a:rPr lang="ru-RU" baseline="-25000" dirty="0" smtClean="0">
                <a:solidFill>
                  <a:schemeClr val="bg1"/>
                </a:solidFill>
              </a:rPr>
              <a:t>3</a:t>
            </a:r>
            <a:endParaRPr lang="en-US" dirty="0" smtClean="0">
              <a:solidFill>
                <a:schemeClr val="bg1"/>
              </a:solidFill>
            </a:endParaRPr>
          </a:p>
          <a:p>
            <a:pPr marL="0" indent="0" eaLnBrk="1" hangingPunct="1">
              <a:buFontTx/>
              <a:buNone/>
              <a:defRPr/>
            </a:pPr>
            <a:r>
              <a:rPr lang="ru-RU" dirty="0" smtClean="0">
                <a:solidFill>
                  <a:schemeClr val="bg1"/>
                </a:solidFill>
              </a:rPr>
              <a:t>                        СН</a:t>
            </a:r>
            <a:r>
              <a:rPr lang="ru-RU" baseline="-25000" dirty="0" smtClean="0">
                <a:solidFill>
                  <a:schemeClr val="bg1"/>
                </a:solidFill>
              </a:rPr>
              <a:t>3</a:t>
            </a:r>
            <a:endParaRPr lang="en-US" dirty="0" smtClean="0">
              <a:solidFill>
                <a:schemeClr val="bg1"/>
              </a:solidFill>
            </a:endParaRPr>
          </a:p>
          <a:p>
            <a:pPr eaLnBrk="1" hangingPunct="1">
              <a:defRPr/>
            </a:pPr>
            <a:r>
              <a:rPr lang="ru-RU" dirty="0" smtClean="0">
                <a:solidFill>
                  <a:schemeClr val="bg1"/>
                </a:solidFill>
              </a:rPr>
              <a:t>А) 3 метил пентан</a:t>
            </a:r>
            <a:endParaRPr lang="en-US" dirty="0" smtClean="0">
              <a:solidFill>
                <a:schemeClr val="bg1"/>
              </a:solidFill>
            </a:endParaRPr>
          </a:p>
          <a:p>
            <a:pPr eaLnBrk="1" hangingPunct="1">
              <a:defRPr/>
            </a:pPr>
            <a:r>
              <a:rPr lang="ru-RU" dirty="0" smtClean="0">
                <a:solidFill>
                  <a:schemeClr val="bg1"/>
                </a:solidFill>
              </a:rPr>
              <a:t>Б) 2метил бутан</a:t>
            </a:r>
            <a:endParaRPr lang="en-US" dirty="0" smtClean="0">
              <a:solidFill>
                <a:schemeClr val="bg1"/>
              </a:solidFill>
            </a:endParaRPr>
          </a:p>
          <a:p>
            <a:pPr eaLnBrk="1" hangingPunct="1">
              <a:defRPr/>
            </a:pPr>
            <a:r>
              <a:rPr lang="ru-RU" dirty="0" smtClean="0">
                <a:solidFill>
                  <a:schemeClr val="bg1"/>
                </a:solidFill>
              </a:rPr>
              <a:t>В) 2метил пентан</a:t>
            </a:r>
            <a:endParaRPr lang="en-US" dirty="0" smtClean="0">
              <a:solidFill>
                <a:schemeClr val="bg1"/>
              </a:solidFill>
            </a:endParaRPr>
          </a:p>
          <a:p>
            <a:pPr eaLnBrk="1" hangingPunct="1">
              <a:defRPr/>
            </a:pPr>
            <a:r>
              <a:rPr lang="ru-RU" dirty="0" smtClean="0">
                <a:solidFill>
                  <a:schemeClr val="bg1"/>
                </a:solidFill>
              </a:rPr>
              <a:t>С) пентан</a:t>
            </a:r>
            <a:endParaRPr lang="en-US" dirty="0" smtClean="0">
              <a:solidFill>
                <a:schemeClr val="bg1"/>
              </a:solidFill>
            </a:endParaRPr>
          </a:p>
          <a:p>
            <a:pPr eaLnBrk="1" hangingPunct="1">
              <a:defRPr/>
            </a:pPr>
            <a:endParaRPr lang="en-US" dirty="0" smtClean="0"/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3419475" y="2781300"/>
            <a:ext cx="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255794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 eaLnBrk="1" hangingPunct="1">
              <a:buFontTx/>
              <a:buNone/>
            </a:pPr>
            <a:endParaRPr lang="ru-RU" sz="5400" smtClean="0">
              <a:solidFill>
                <a:schemeClr val="bg1"/>
              </a:solidFill>
            </a:endParaRPr>
          </a:p>
          <a:p>
            <a:pPr marL="0" indent="0" algn="ctr" eaLnBrk="1" hangingPunct="1">
              <a:buFontTx/>
              <a:buNone/>
            </a:pPr>
            <a:r>
              <a:rPr lang="ru-RU" sz="5400" smtClean="0">
                <a:solidFill>
                  <a:schemeClr val="bg1"/>
                </a:solidFill>
              </a:rPr>
              <a:t>Спасибо за внимание!</a:t>
            </a:r>
            <a:endParaRPr lang="en-US" sz="540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282700"/>
          </a:xfrm>
        </p:spPr>
        <p:txBody>
          <a:bodyPr/>
          <a:lstStyle/>
          <a:p>
            <a:pPr eaLnBrk="1" hangingPunct="1"/>
            <a:r>
              <a:rPr lang="ru-RU" smtClean="0">
                <a:solidFill>
                  <a:schemeClr val="bg1"/>
                </a:solidFill>
              </a:rPr>
              <a:t>Предельные углеводороды (Алканы)</a:t>
            </a:r>
            <a:endParaRPr lang="en-US" smtClean="0">
              <a:solidFill>
                <a:schemeClr val="bg1"/>
              </a:solidFill>
            </a:endParaRP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844675"/>
            <a:ext cx="8229600" cy="4281488"/>
          </a:xfrm>
        </p:spPr>
        <p:txBody>
          <a:bodyPr/>
          <a:lstStyle/>
          <a:p>
            <a:pPr eaLnBrk="1" hangingPunct="1"/>
            <a:r>
              <a:rPr lang="ru-RU" smtClean="0">
                <a:solidFill>
                  <a:srgbClr val="CCFFCC"/>
                </a:solidFill>
              </a:rPr>
              <a:t>1. Общая формула:</a:t>
            </a:r>
          </a:p>
          <a:p>
            <a:pPr eaLnBrk="1" hangingPunct="1"/>
            <a:r>
              <a:rPr lang="ru-RU" smtClean="0">
                <a:solidFill>
                  <a:srgbClr val="CCFFCC"/>
                </a:solidFill>
              </a:rPr>
              <a:t>2. Вид связи:</a:t>
            </a:r>
          </a:p>
          <a:p>
            <a:pPr eaLnBrk="1" hangingPunct="1"/>
            <a:r>
              <a:rPr lang="ru-RU" smtClean="0">
                <a:solidFill>
                  <a:srgbClr val="CCFFCC"/>
                </a:solidFill>
              </a:rPr>
              <a:t>3. Тип гибридизации:</a:t>
            </a:r>
          </a:p>
          <a:p>
            <a:pPr eaLnBrk="1" hangingPunct="1"/>
            <a:r>
              <a:rPr lang="ru-RU" smtClean="0">
                <a:solidFill>
                  <a:srgbClr val="CCFFCC"/>
                </a:solidFill>
              </a:rPr>
              <a:t>4. Примеры соединений:</a:t>
            </a:r>
            <a:endParaRPr lang="en-US" smtClean="0">
              <a:solidFill>
                <a:srgbClr val="CCFFCC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>
                <a:solidFill>
                  <a:schemeClr val="bg1"/>
                </a:solidFill>
              </a:rPr>
              <a:t>Предельные углеводороды (Алканы)</a:t>
            </a:r>
            <a:endParaRPr lang="en-US" smtClean="0">
              <a:solidFill>
                <a:schemeClr val="bg1"/>
              </a:solidFill>
            </a:endParaRP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ru-RU" sz="4000" smtClean="0">
                <a:solidFill>
                  <a:srgbClr val="CCFFCC"/>
                </a:solidFill>
              </a:rPr>
              <a:t>1. Общая формула: С</a:t>
            </a:r>
            <a:r>
              <a:rPr lang="en-US" sz="4000" smtClean="0">
                <a:solidFill>
                  <a:srgbClr val="CCFFCC"/>
                </a:solidFill>
              </a:rPr>
              <a:t>n </a:t>
            </a:r>
            <a:r>
              <a:rPr lang="ru-RU" sz="4000" smtClean="0">
                <a:solidFill>
                  <a:srgbClr val="CCFFCC"/>
                </a:solidFill>
              </a:rPr>
              <a:t>Н</a:t>
            </a:r>
            <a:r>
              <a:rPr lang="en-US" sz="4000" smtClean="0">
                <a:solidFill>
                  <a:srgbClr val="CCFFCC"/>
                </a:solidFill>
              </a:rPr>
              <a:t>2n+2</a:t>
            </a:r>
            <a:endParaRPr lang="ru-RU" sz="4000" smtClean="0">
              <a:solidFill>
                <a:srgbClr val="CCFFCC"/>
              </a:solidFill>
            </a:endParaRPr>
          </a:p>
          <a:p>
            <a:pPr eaLnBrk="1" hangingPunct="1"/>
            <a:r>
              <a:rPr lang="ru-RU" sz="4000" smtClean="0">
                <a:solidFill>
                  <a:srgbClr val="CCFFCC"/>
                </a:solidFill>
              </a:rPr>
              <a:t>2. Вид связи: одинарные (ординарные)</a:t>
            </a:r>
          </a:p>
          <a:p>
            <a:pPr eaLnBrk="1" hangingPunct="1"/>
            <a:r>
              <a:rPr lang="ru-RU" sz="4000" smtClean="0">
                <a:solidFill>
                  <a:srgbClr val="CCFFCC"/>
                </a:solidFill>
              </a:rPr>
              <a:t>3. Тип гибридизации: </a:t>
            </a:r>
            <a:r>
              <a:rPr lang="en-US" sz="4000" smtClean="0">
                <a:solidFill>
                  <a:srgbClr val="CCFFCC"/>
                </a:solidFill>
              </a:rPr>
              <a:t>Sp3</a:t>
            </a:r>
            <a:endParaRPr lang="ru-RU" sz="4000" smtClean="0">
              <a:solidFill>
                <a:srgbClr val="CCFFCC"/>
              </a:solidFill>
            </a:endParaRPr>
          </a:p>
          <a:p>
            <a:pPr eaLnBrk="1" hangingPunct="1"/>
            <a:r>
              <a:rPr lang="ru-RU" sz="4000" smtClean="0">
                <a:solidFill>
                  <a:srgbClr val="CCFFCC"/>
                </a:solidFill>
              </a:rPr>
              <a:t>4. Примеры соединений:</a:t>
            </a:r>
            <a:r>
              <a:rPr lang="en-US" sz="4000" smtClean="0">
                <a:solidFill>
                  <a:srgbClr val="CCFFCC"/>
                </a:solidFill>
              </a:rPr>
              <a:t> </a:t>
            </a:r>
            <a:r>
              <a:rPr lang="ru-RU" sz="4000" smtClean="0">
                <a:solidFill>
                  <a:srgbClr val="CCFFCC"/>
                </a:solidFill>
              </a:rPr>
              <a:t>метан, этан, пропан, бутан…</a:t>
            </a:r>
            <a:endParaRPr lang="en-US" sz="4000" smtClean="0">
              <a:solidFill>
                <a:srgbClr val="CCFFCC"/>
              </a:solidFill>
            </a:endParaRPr>
          </a:p>
          <a:p>
            <a:pPr eaLnBrk="1" hangingPunct="1"/>
            <a:endParaRPr lang="en-US" smtClean="0">
              <a:solidFill>
                <a:srgbClr val="CCFFCC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>
                <a:solidFill>
                  <a:schemeClr val="bg1"/>
                </a:solidFill>
              </a:rPr>
              <a:t>Алкены</a:t>
            </a:r>
            <a:endParaRPr lang="en-US" smtClean="0">
              <a:solidFill>
                <a:schemeClr val="bg1"/>
              </a:solidFill>
            </a:endParaRP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ru-RU" smtClean="0">
                <a:solidFill>
                  <a:srgbClr val="CCFFCC"/>
                </a:solidFill>
              </a:rPr>
              <a:t>1. Общая формула:</a:t>
            </a:r>
          </a:p>
          <a:p>
            <a:pPr eaLnBrk="1" hangingPunct="1"/>
            <a:r>
              <a:rPr lang="ru-RU" smtClean="0">
                <a:solidFill>
                  <a:srgbClr val="CCFFCC"/>
                </a:solidFill>
              </a:rPr>
              <a:t>2. Вид связи:</a:t>
            </a:r>
          </a:p>
          <a:p>
            <a:pPr eaLnBrk="1" hangingPunct="1"/>
            <a:r>
              <a:rPr lang="ru-RU" smtClean="0">
                <a:solidFill>
                  <a:srgbClr val="CCFFCC"/>
                </a:solidFill>
              </a:rPr>
              <a:t>3. Тип гибридизации:</a:t>
            </a:r>
          </a:p>
          <a:p>
            <a:pPr eaLnBrk="1" hangingPunct="1"/>
            <a:r>
              <a:rPr lang="ru-RU" smtClean="0">
                <a:solidFill>
                  <a:srgbClr val="CCFFCC"/>
                </a:solidFill>
              </a:rPr>
              <a:t>4. Примеры соединений:</a:t>
            </a:r>
            <a:endParaRPr lang="en-US" smtClean="0">
              <a:solidFill>
                <a:srgbClr val="CCFFCC"/>
              </a:solidFill>
            </a:endParaRPr>
          </a:p>
          <a:p>
            <a:pPr eaLnBrk="1" hangingPunct="1"/>
            <a:endParaRPr lang="en-US" smtClean="0">
              <a:solidFill>
                <a:srgbClr val="CCFFCC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>
                <a:solidFill>
                  <a:schemeClr val="bg1"/>
                </a:solidFill>
              </a:rPr>
              <a:t>Алкены</a:t>
            </a:r>
            <a:endParaRPr lang="en-US" smtClean="0">
              <a:solidFill>
                <a:schemeClr val="bg1"/>
              </a:solidFill>
            </a:endParaRP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ru-RU" smtClean="0">
                <a:solidFill>
                  <a:srgbClr val="CCFFCC"/>
                </a:solidFill>
              </a:rPr>
              <a:t>1. Общая формула: С</a:t>
            </a:r>
            <a:r>
              <a:rPr lang="en-US" smtClean="0">
                <a:solidFill>
                  <a:srgbClr val="CCFFCC"/>
                </a:solidFill>
              </a:rPr>
              <a:t>n </a:t>
            </a:r>
            <a:r>
              <a:rPr lang="ru-RU" smtClean="0">
                <a:solidFill>
                  <a:srgbClr val="CCFFCC"/>
                </a:solidFill>
              </a:rPr>
              <a:t>Н</a:t>
            </a:r>
            <a:r>
              <a:rPr lang="en-US" sz="1800" smtClean="0">
                <a:solidFill>
                  <a:srgbClr val="CCFFCC"/>
                </a:solidFill>
              </a:rPr>
              <a:t>2n</a:t>
            </a:r>
            <a:endParaRPr lang="ru-RU" sz="1800" smtClean="0">
              <a:solidFill>
                <a:srgbClr val="CCFFCC"/>
              </a:solidFill>
            </a:endParaRPr>
          </a:p>
          <a:p>
            <a:pPr eaLnBrk="1" hangingPunct="1"/>
            <a:r>
              <a:rPr lang="ru-RU" smtClean="0">
                <a:solidFill>
                  <a:srgbClr val="CCFFCC"/>
                </a:solidFill>
              </a:rPr>
              <a:t>2. Вид связи:  одна двойная ( =)</a:t>
            </a:r>
          </a:p>
          <a:p>
            <a:pPr eaLnBrk="1" hangingPunct="1"/>
            <a:r>
              <a:rPr lang="ru-RU" smtClean="0">
                <a:solidFill>
                  <a:srgbClr val="CCFFCC"/>
                </a:solidFill>
              </a:rPr>
              <a:t>3. Тип гибридизации: </a:t>
            </a:r>
            <a:r>
              <a:rPr lang="en-US" smtClean="0">
                <a:solidFill>
                  <a:srgbClr val="CCFFCC"/>
                </a:solidFill>
              </a:rPr>
              <a:t>Sp</a:t>
            </a:r>
            <a:r>
              <a:rPr lang="ru-RU" smtClean="0">
                <a:solidFill>
                  <a:srgbClr val="CCFFCC"/>
                </a:solidFill>
              </a:rPr>
              <a:t>2</a:t>
            </a:r>
          </a:p>
          <a:p>
            <a:pPr eaLnBrk="1" hangingPunct="1"/>
            <a:r>
              <a:rPr lang="ru-RU" smtClean="0">
                <a:solidFill>
                  <a:srgbClr val="CCFFCC"/>
                </a:solidFill>
              </a:rPr>
              <a:t>4. Примеры соединений:</a:t>
            </a:r>
            <a:r>
              <a:rPr lang="en-US" smtClean="0">
                <a:solidFill>
                  <a:srgbClr val="CCFFCC"/>
                </a:solidFill>
              </a:rPr>
              <a:t> </a:t>
            </a:r>
            <a:r>
              <a:rPr lang="ru-RU" smtClean="0">
                <a:solidFill>
                  <a:srgbClr val="CCFFCC"/>
                </a:solidFill>
              </a:rPr>
              <a:t> этен (этилен), пропен (пропилен), бутен…</a:t>
            </a:r>
            <a:endParaRPr lang="en-US" smtClean="0">
              <a:solidFill>
                <a:srgbClr val="CCFFCC"/>
              </a:solidFill>
            </a:endParaRPr>
          </a:p>
          <a:p>
            <a:pPr eaLnBrk="1" hangingPunct="1"/>
            <a:endParaRPr lang="en-US" smtClean="0">
              <a:solidFill>
                <a:srgbClr val="CCFFCC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>
                <a:solidFill>
                  <a:schemeClr val="bg1"/>
                </a:solidFill>
              </a:rPr>
              <a:t>Алкадиены</a:t>
            </a:r>
            <a:endParaRPr lang="en-US" smtClean="0">
              <a:solidFill>
                <a:schemeClr val="bg1"/>
              </a:solidFill>
            </a:endParaRPr>
          </a:p>
        </p:txBody>
      </p:sp>
      <p:sp>
        <p:nvSpPr>
          <p:cNvPr id="7171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ru-RU" sz="4000" smtClean="0">
                <a:solidFill>
                  <a:srgbClr val="CCFFCC"/>
                </a:solidFill>
              </a:rPr>
              <a:t>1. Общая формула: </a:t>
            </a:r>
          </a:p>
          <a:p>
            <a:pPr eaLnBrk="1" hangingPunct="1"/>
            <a:r>
              <a:rPr lang="ru-RU" sz="4000" smtClean="0">
                <a:solidFill>
                  <a:srgbClr val="CCFFCC"/>
                </a:solidFill>
              </a:rPr>
              <a:t>2. Вид связи:  </a:t>
            </a:r>
          </a:p>
          <a:p>
            <a:pPr eaLnBrk="1" hangingPunct="1"/>
            <a:r>
              <a:rPr lang="ru-RU" sz="4000" smtClean="0">
                <a:solidFill>
                  <a:srgbClr val="CCFFCC"/>
                </a:solidFill>
              </a:rPr>
              <a:t>3. Тип гибридизации:  </a:t>
            </a:r>
          </a:p>
          <a:p>
            <a:pPr eaLnBrk="1" hangingPunct="1"/>
            <a:r>
              <a:rPr lang="ru-RU" sz="4000" smtClean="0">
                <a:solidFill>
                  <a:srgbClr val="CCFFCC"/>
                </a:solidFill>
              </a:rPr>
              <a:t>4. Примеры соединений:</a:t>
            </a:r>
            <a:r>
              <a:rPr lang="en-US" sz="4000" smtClean="0">
                <a:solidFill>
                  <a:srgbClr val="CCFFCC"/>
                </a:solidFill>
              </a:rPr>
              <a:t> </a:t>
            </a:r>
            <a:r>
              <a:rPr lang="ru-RU" sz="4000" smtClean="0">
                <a:solidFill>
                  <a:srgbClr val="CCFFCC"/>
                </a:solidFill>
              </a:rPr>
              <a:t> </a:t>
            </a:r>
            <a:endParaRPr lang="en-US" sz="4000" smtClean="0">
              <a:solidFill>
                <a:srgbClr val="CCFFCC"/>
              </a:solidFill>
            </a:endParaRPr>
          </a:p>
          <a:p>
            <a:pPr eaLnBrk="1" hangingPunct="1"/>
            <a:endParaRPr lang="en-US" smtClean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>
                <a:solidFill>
                  <a:schemeClr val="bg1"/>
                </a:solidFill>
              </a:rPr>
              <a:t>Алкадиены</a:t>
            </a:r>
            <a:endParaRPr lang="en-US" smtClean="0">
              <a:solidFill>
                <a:schemeClr val="bg1"/>
              </a:solidFill>
            </a:endParaRP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ru-RU" smtClean="0">
                <a:solidFill>
                  <a:srgbClr val="CCFFCC"/>
                </a:solidFill>
              </a:rPr>
              <a:t>1. Общая формула: С</a:t>
            </a:r>
            <a:r>
              <a:rPr lang="en-US" smtClean="0">
                <a:solidFill>
                  <a:srgbClr val="CCFFCC"/>
                </a:solidFill>
              </a:rPr>
              <a:t>n </a:t>
            </a:r>
            <a:r>
              <a:rPr lang="ru-RU" smtClean="0">
                <a:solidFill>
                  <a:srgbClr val="CCFFCC"/>
                </a:solidFill>
              </a:rPr>
              <a:t>Н</a:t>
            </a:r>
            <a:r>
              <a:rPr lang="en-US" sz="1800" smtClean="0">
                <a:solidFill>
                  <a:srgbClr val="CCFFCC"/>
                </a:solidFill>
              </a:rPr>
              <a:t>2n</a:t>
            </a:r>
            <a:r>
              <a:rPr lang="ru-RU" sz="1800" smtClean="0">
                <a:solidFill>
                  <a:srgbClr val="CCFFCC"/>
                </a:solidFill>
              </a:rPr>
              <a:t>-</a:t>
            </a:r>
            <a:r>
              <a:rPr lang="en-US" sz="1800" smtClean="0">
                <a:solidFill>
                  <a:srgbClr val="CCFFCC"/>
                </a:solidFill>
              </a:rPr>
              <a:t>2</a:t>
            </a:r>
            <a:endParaRPr lang="ru-RU" sz="1800" smtClean="0">
              <a:solidFill>
                <a:srgbClr val="CCFFCC"/>
              </a:solidFill>
            </a:endParaRPr>
          </a:p>
          <a:p>
            <a:pPr eaLnBrk="1" hangingPunct="1"/>
            <a:r>
              <a:rPr lang="ru-RU" smtClean="0">
                <a:solidFill>
                  <a:srgbClr val="CCFFCC"/>
                </a:solidFill>
              </a:rPr>
              <a:t>2. Вид связи:  две двойные ( =,=)</a:t>
            </a:r>
          </a:p>
          <a:p>
            <a:pPr eaLnBrk="1" hangingPunct="1"/>
            <a:r>
              <a:rPr lang="ru-RU" smtClean="0">
                <a:solidFill>
                  <a:srgbClr val="CCFFCC"/>
                </a:solidFill>
              </a:rPr>
              <a:t>3. Тип гибридизации: </a:t>
            </a:r>
            <a:r>
              <a:rPr lang="en-US" smtClean="0">
                <a:solidFill>
                  <a:srgbClr val="CCFFCC"/>
                </a:solidFill>
              </a:rPr>
              <a:t>Sp</a:t>
            </a:r>
            <a:endParaRPr lang="ru-RU" smtClean="0">
              <a:solidFill>
                <a:srgbClr val="CCFFCC"/>
              </a:solidFill>
            </a:endParaRPr>
          </a:p>
          <a:p>
            <a:pPr eaLnBrk="1" hangingPunct="1"/>
            <a:r>
              <a:rPr lang="ru-RU" smtClean="0">
                <a:solidFill>
                  <a:srgbClr val="CCFFCC"/>
                </a:solidFill>
              </a:rPr>
              <a:t>4. Примеры соединений:</a:t>
            </a:r>
            <a:r>
              <a:rPr lang="en-US" smtClean="0">
                <a:solidFill>
                  <a:srgbClr val="CCFFCC"/>
                </a:solidFill>
              </a:rPr>
              <a:t> </a:t>
            </a:r>
            <a:r>
              <a:rPr lang="ru-RU" smtClean="0">
                <a:solidFill>
                  <a:srgbClr val="CCFFCC"/>
                </a:solidFill>
              </a:rPr>
              <a:t>метан, этан, пропан, бутан…</a:t>
            </a:r>
            <a:endParaRPr lang="en-US" smtClean="0">
              <a:solidFill>
                <a:srgbClr val="CCFFCC"/>
              </a:solidFill>
            </a:endParaRPr>
          </a:p>
          <a:p>
            <a:pPr eaLnBrk="1" hangingPunct="1"/>
            <a:endParaRPr lang="en-US" smtClean="0">
              <a:solidFill>
                <a:srgbClr val="CCFFCC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>
                <a:solidFill>
                  <a:schemeClr val="bg1"/>
                </a:solidFill>
              </a:rPr>
              <a:t>Алкины</a:t>
            </a:r>
            <a:endParaRPr lang="en-US" smtClean="0">
              <a:solidFill>
                <a:schemeClr val="bg1"/>
              </a:solidFill>
            </a:endParaRP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ru-RU" sz="4000" smtClean="0">
                <a:solidFill>
                  <a:srgbClr val="CCFFCC"/>
                </a:solidFill>
              </a:rPr>
              <a:t>1. Общая формула:</a:t>
            </a:r>
          </a:p>
          <a:p>
            <a:pPr eaLnBrk="1" hangingPunct="1"/>
            <a:r>
              <a:rPr lang="ru-RU" sz="4000" smtClean="0">
                <a:solidFill>
                  <a:srgbClr val="CCFFCC"/>
                </a:solidFill>
              </a:rPr>
              <a:t>2. Вид связи: </a:t>
            </a:r>
          </a:p>
          <a:p>
            <a:pPr eaLnBrk="1" hangingPunct="1"/>
            <a:r>
              <a:rPr lang="ru-RU" sz="4000" smtClean="0">
                <a:solidFill>
                  <a:srgbClr val="CCFFCC"/>
                </a:solidFill>
              </a:rPr>
              <a:t>3. Тип гибридизации: </a:t>
            </a:r>
          </a:p>
          <a:p>
            <a:pPr eaLnBrk="1" hangingPunct="1"/>
            <a:r>
              <a:rPr lang="ru-RU" sz="4000" smtClean="0">
                <a:solidFill>
                  <a:srgbClr val="CCFFCC"/>
                </a:solidFill>
              </a:rPr>
              <a:t>4. Примеры соединений:</a:t>
            </a:r>
            <a:r>
              <a:rPr lang="en-US" sz="4000" smtClean="0">
                <a:solidFill>
                  <a:srgbClr val="CCFFCC"/>
                </a:solidFill>
              </a:rPr>
              <a:t> </a:t>
            </a:r>
            <a:r>
              <a:rPr lang="ru-RU" sz="4000" smtClean="0">
                <a:solidFill>
                  <a:srgbClr val="CCFFCC"/>
                </a:solidFill>
              </a:rPr>
              <a:t> </a:t>
            </a:r>
            <a:endParaRPr lang="en-US" sz="4000" smtClean="0">
              <a:solidFill>
                <a:srgbClr val="CCFFCC"/>
              </a:solidFill>
            </a:endParaRPr>
          </a:p>
          <a:p>
            <a:pPr eaLnBrk="1" hangingPunct="1"/>
            <a:endParaRPr lang="en-US" smtClean="0">
              <a:solidFill>
                <a:srgbClr val="CCFFCC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>
                <a:solidFill>
                  <a:schemeClr val="bg1"/>
                </a:solidFill>
              </a:rPr>
              <a:t>Алкины</a:t>
            </a:r>
            <a:endParaRPr lang="en-US" smtClean="0">
              <a:solidFill>
                <a:schemeClr val="bg1"/>
              </a:solidFill>
            </a:endParaRP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ru-RU" sz="4000" smtClean="0">
                <a:solidFill>
                  <a:srgbClr val="CCFFCC"/>
                </a:solidFill>
              </a:rPr>
              <a:t>1. Общая формула: С</a:t>
            </a:r>
            <a:r>
              <a:rPr lang="en-US" sz="4000" smtClean="0">
                <a:solidFill>
                  <a:srgbClr val="CCFFCC"/>
                </a:solidFill>
              </a:rPr>
              <a:t>n </a:t>
            </a:r>
            <a:r>
              <a:rPr lang="ru-RU" sz="4000" smtClean="0">
                <a:solidFill>
                  <a:srgbClr val="CCFFCC"/>
                </a:solidFill>
              </a:rPr>
              <a:t>Н</a:t>
            </a:r>
            <a:r>
              <a:rPr lang="en-US" sz="2400" smtClean="0">
                <a:solidFill>
                  <a:srgbClr val="CCFFCC"/>
                </a:solidFill>
              </a:rPr>
              <a:t>2n</a:t>
            </a:r>
            <a:r>
              <a:rPr lang="ru-RU" sz="2400" smtClean="0">
                <a:solidFill>
                  <a:srgbClr val="CCFFCC"/>
                </a:solidFill>
              </a:rPr>
              <a:t>-</a:t>
            </a:r>
            <a:r>
              <a:rPr lang="en-US" sz="2400" smtClean="0">
                <a:solidFill>
                  <a:srgbClr val="CCFFCC"/>
                </a:solidFill>
              </a:rPr>
              <a:t>2</a:t>
            </a:r>
            <a:endParaRPr lang="ru-RU" sz="2400" smtClean="0">
              <a:solidFill>
                <a:srgbClr val="CCFFCC"/>
              </a:solidFill>
            </a:endParaRPr>
          </a:p>
          <a:p>
            <a:pPr eaLnBrk="1" hangingPunct="1"/>
            <a:r>
              <a:rPr lang="ru-RU" sz="4000" smtClean="0">
                <a:solidFill>
                  <a:srgbClr val="CCFFCC"/>
                </a:solidFill>
              </a:rPr>
              <a:t>2. Вид связи: одна тройная</a:t>
            </a:r>
          </a:p>
          <a:p>
            <a:pPr eaLnBrk="1" hangingPunct="1"/>
            <a:r>
              <a:rPr lang="ru-RU" sz="4000" smtClean="0">
                <a:solidFill>
                  <a:srgbClr val="CCFFCC"/>
                </a:solidFill>
              </a:rPr>
              <a:t>3. Тип гибридизации: </a:t>
            </a:r>
            <a:r>
              <a:rPr lang="en-US" sz="4000" smtClean="0">
                <a:solidFill>
                  <a:srgbClr val="CCFFCC"/>
                </a:solidFill>
              </a:rPr>
              <a:t>Sp</a:t>
            </a:r>
            <a:endParaRPr lang="ru-RU" sz="4000" smtClean="0">
              <a:solidFill>
                <a:srgbClr val="CCFFCC"/>
              </a:solidFill>
            </a:endParaRPr>
          </a:p>
          <a:p>
            <a:pPr eaLnBrk="1" hangingPunct="1"/>
            <a:r>
              <a:rPr lang="ru-RU" sz="4000" smtClean="0">
                <a:solidFill>
                  <a:srgbClr val="CCFFCC"/>
                </a:solidFill>
              </a:rPr>
              <a:t>4. Примеры соединений:</a:t>
            </a:r>
            <a:r>
              <a:rPr lang="en-US" sz="4000" smtClean="0">
                <a:solidFill>
                  <a:srgbClr val="CCFFCC"/>
                </a:solidFill>
              </a:rPr>
              <a:t> </a:t>
            </a:r>
            <a:r>
              <a:rPr lang="ru-RU" sz="4000" smtClean="0">
                <a:solidFill>
                  <a:srgbClr val="CCFFCC"/>
                </a:solidFill>
              </a:rPr>
              <a:t>этин (ацетилен), пропин, бутин…</a:t>
            </a:r>
            <a:endParaRPr lang="en-US" sz="4000" smtClean="0">
              <a:solidFill>
                <a:srgbClr val="CCFFCC"/>
              </a:solidFill>
            </a:endParaRPr>
          </a:p>
          <a:p>
            <a:pPr eaLnBrk="1" hangingPunct="1"/>
            <a:endParaRPr lang="en-US" smtClean="0">
              <a:solidFill>
                <a:srgbClr val="CCFFCC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Генетическая связь углеводородов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Тема Offic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Генетическая связь углеводородов</Template>
  <TotalTime>3</TotalTime>
  <Words>422</Words>
  <Application>Microsoft Office PowerPoint</Application>
  <PresentationFormat>Экран (4:3)</PresentationFormat>
  <Paragraphs>78</Paragraphs>
  <Slides>16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Генетическая связь углеводородов</vt:lpstr>
      <vt:lpstr>Генетическая связь углеводородных соединений </vt:lpstr>
      <vt:lpstr>Предельные углеводороды (Алканы)</vt:lpstr>
      <vt:lpstr>Предельные углеводороды (Алканы)</vt:lpstr>
      <vt:lpstr>Алкены</vt:lpstr>
      <vt:lpstr>Алкены</vt:lpstr>
      <vt:lpstr>Алкадиены</vt:lpstr>
      <vt:lpstr>Алкадиены</vt:lpstr>
      <vt:lpstr>Алкины</vt:lpstr>
      <vt:lpstr>Алкины</vt:lpstr>
      <vt:lpstr>Генетическая связь углеводородов</vt:lpstr>
      <vt:lpstr>Осуществить превращения</vt:lpstr>
      <vt:lpstr>Тесты</vt:lpstr>
      <vt:lpstr>Тест</vt:lpstr>
      <vt:lpstr>Тест</vt:lpstr>
      <vt:lpstr>Презентация PowerPoint</vt:lpstr>
      <vt:lpstr>Презентация PowerPoint</vt:lpstr>
    </vt:vector>
  </TitlesOfParts>
  <Company>Krokoz™ Inc.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Генетическая связь углеводородных соединений</dc:title>
  <dc:creator>SaltDK</dc:creator>
  <cp:lastModifiedBy>SaltDK</cp:lastModifiedBy>
  <cp:revision>2</cp:revision>
  <dcterms:created xsi:type="dcterms:W3CDTF">2013-02-07T04:19:16Z</dcterms:created>
  <dcterms:modified xsi:type="dcterms:W3CDTF">2013-02-10T17:55:13Z</dcterms:modified>
</cp:coreProperties>
</file>