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257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00"/>
    <a:srgbClr val="A50021"/>
    <a:srgbClr val="B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C28A0-40C7-45D6-9E6F-297672598A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B3301-A777-462B-AFE8-784858EFBD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72925-F8B6-4AB3-9739-422858857E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2DC43-36D2-4851-AF90-F52E84D9F7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B8BE7-349A-4BAE-922C-DDBF95A799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BFC16F-15D7-40A7-AF57-6A5345C564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59486-5588-42DD-90A1-09302A66D9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C8B92-63F9-4729-AA8A-3BCAC22F29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482D0-A4C3-486A-AB2B-9F6B0452FE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C8259-1008-4123-9AE1-7D3E6BCDD5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D8935-D62A-40CD-99E7-E05CB6C0AD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EDE11A-CABF-441C-A2BD-7D45995C67C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CAHTSGH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3356992"/>
            <a:ext cx="3240360" cy="3240360"/>
          </a:xfrm>
          <a:prstGeom prst="rect">
            <a:avLst/>
          </a:prstGeom>
        </p:spPr>
      </p:pic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1196752"/>
            <a:ext cx="7345362" cy="1470025"/>
          </a:xfrm>
        </p:spPr>
        <p:txBody>
          <a:bodyPr/>
          <a:lstStyle/>
          <a:p>
            <a:r>
              <a:rPr lang="ru-RU" sz="5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Опасности отравления</a:t>
            </a:r>
            <a:br>
              <a:rPr lang="ru-RU" sz="5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ядовитыми растениями</a:t>
            </a:r>
            <a:endParaRPr lang="ru-RU" sz="5400" b="1" u="sng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27525" y="4797152"/>
            <a:ext cx="4816475" cy="1752600"/>
          </a:xfrm>
        </p:spPr>
        <p:txBody>
          <a:bodyPr/>
          <a:lstStyle/>
          <a:p>
            <a:r>
              <a:rPr lang="ru-RU" dirty="0" smtClean="0"/>
              <a:t>              </a:t>
            </a:r>
            <a:r>
              <a:rPr lang="ru-RU" sz="4800" dirty="0" smtClean="0">
                <a:latin typeface="Angelica" pitchFamily="2" charset="0"/>
              </a:rPr>
              <a:t>А.В. Анопкина</a:t>
            </a:r>
            <a:endParaRPr lang="ru-RU" sz="4800" dirty="0">
              <a:latin typeface="Angelic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elladonn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204864"/>
            <a:ext cx="5170011" cy="4229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ru-RU" sz="6000" b="1" dirty="0" err="1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Беладонна</a:t>
            </a:r>
            <a:r>
              <a:rPr lang="ru-RU" sz="60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ru-RU" sz="60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60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и ее цветки</a:t>
            </a:r>
            <a:r>
              <a:rPr lang="ru-RU" sz="60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60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sz="6000" dirty="0">
              <a:ln w="11430">
                <a:solidFill>
                  <a:srgbClr val="C00000"/>
                </a:solidFill>
              </a:ln>
            </a:endParaRPr>
          </a:p>
        </p:txBody>
      </p:sp>
      <p:pic>
        <p:nvPicPr>
          <p:cNvPr id="4" name="Содержимое 3" descr="беладонн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844824"/>
            <a:ext cx="4477793" cy="29851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CAQ0XRR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4077072"/>
            <a:ext cx="3609423" cy="26113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Статистика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34076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При </a:t>
            </a:r>
            <a:r>
              <a:rPr lang="ru-RU" dirty="0" smtClean="0"/>
              <a:t>всей вроде бы как кажущейся несерьёзности вопроса, -</a:t>
            </a:r>
            <a:r>
              <a:rPr lang="ru-RU" b="1" dirty="0" smtClean="0"/>
              <a:t> статистика отравления ядовитыми растениями</a:t>
            </a:r>
            <a:r>
              <a:rPr lang="ru-RU" dirty="0" smtClean="0"/>
              <a:t> не утешительная, только по России, каждый год </a:t>
            </a:r>
            <a:r>
              <a:rPr lang="ru-RU" b="1" dirty="0" smtClean="0"/>
              <a:t>более 15 000</a:t>
            </a:r>
            <a:r>
              <a:rPr lang="ru-RU" dirty="0" smtClean="0"/>
              <a:t> детей наевшись ядовитых растений попадают в больницы, нередко в очень тяжёлом состоянии.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620713"/>
            <a:ext cx="72009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331913" y="2060575"/>
            <a:ext cx="7200900" cy="4105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764704"/>
            <a:ext cx="377860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Белена</a:t>
            </a:r>
            <a:endParaRPr lang="ru-RU" sz="8800" b="1" cap="none" spc="0" dirty="0">
              <a:ln w="11430">
                <a:solidFill>
                  <a:srgbClr val="800000"/>
                </a:solidFill>
              </a:ln>
              <a:solidFill>
                <a:srgbClr val="A5002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7" name="Рисунок 6" descr="беле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276872"/>
            <a:ext cx="5472608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лена черн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08920"/>
            <a:ext cx="5030832" cy="38838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«Белены объелся»</a:t>
            </a:r>
            <a:r>
              <a:rPr lang="ru-RU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Выражение появилось не случайно и </a:t>
            </a:r>
            <a:r>
              <a:rPr lang="ru-RU" dirty="0" smtClean="0"/>
              <a:t>означает «</a:t>
            </a:r>
            <a:r>
              <a:rPr lang="ru-RU" b="1" dirty="0" smtClean="0"/>
              <a:t>совершил невразумительное действие, </a:t>
            </a:r>
            <a:r>
              <a:rPr lang="ru-RU" b="1" dirty="0" smtClean="0"/>
              <a:t>граничащее </a:t>
            </a:r>
            <a:r>
              <a:rPr lang="ru-RU" b="1" dirty="0" smtClean="0"/>
              <a:t>с сумасшествием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20-069-Bele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4221089"/>
            <a:ext cx="3312368" cy="2304256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549275"/>
            <a:ext cx="7200900" cy="777875"/>
          </a:xfrm>
        </p:spPr>
        <p:txBody>
          <a:bodyPr/>
          <a:lstStyle/>
          <a:p>
            <a:r>
              <a:rPr lang="ru-RU" sz="5400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Описание растения</a:t>
            </a:r>
            <a:endParaRPr lang="ru-RU" sz="5400" b="1" dirty="0">
              <a:solidFill>
                <a:srgbClr val="B0000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87624" y="1196752"/>
            <a:ext cx="7416824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400" b="1" i="1" dirty="0" smtClean="0"/>
              <a:t>Белена </a:t>
            </a:r>
            <a:r>
              <a:rPr lang="ru-RU" dirty="0" smtClean="0"/>
              <a:t>— двухлетнее травянистое растение, </a:t>
            </a:r>
            <a:r>
              <a:rPr lang="ru-RU" dirty="0" smtClean="0"/>
              <a:t>с </a:t>
            </a:r>
            <a:r>
              <a:rPr lang="ru-RU" dirty="0" smtClean="0"/>
              <a:t>неприятным запахом. 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Стебель </a:t>
            </a:r>
            <a:r>
              <a:rPr lang="ru-RU" dirty="0" smtClean="0"/>
              <a:t>обычно ветвистый, высотой 20—80 сантиметров. Нижние листья в прикорневой розетке крупные, черешковые, </a:t>
            </a:r>
            <a:r>
              <a:rPr lang="ru-RU" dirty="0" smtClean="0"/>
              <a:t>продолговато-яйцевидные; </a:t>
            </a:r>
            <a:r>
              <a:rPr lang="ru-RU" dirty="0" smtClean="0"/>
              <a:t>ко времени цветения отмирают. 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Цветки </a:t>
            </a:r>
            <a:r>
              <a:rPr lang="ru-RU" dirty="0" smtClean="0"/>
              <a:t>— </a:t>
            </a:r>
            <a:r>
              <a:rPr lang="ru-RU" dirty="0" smtClean="0"/>
              <a:t>скрученные </a:t>
            </a:r>
            <a:r>
              <a:rPr lang="ru-RU" dirty="0" smtClean="0"/>
              <a:t>на концах стеблей и ветвей. Чашечка трубчато-колокольчатая, </a:t>
            </a:r>
            <a:r>
              <a:rPr lang="ru-RU" dirty="0" err="1" smtClean="0"/>
              <a:t>пятизубчатая</a:t>
            </a:r>
            <a:r>
              <a:rPr lang="ru-RU" dirty="0" smtClean="0"/>
              <a:t>, </a:t>
            </a:r>
            <a:r>
              <a:rPr lang="ru-RU" dirty="0" smtClean="0"/>
              <a:t>при созревании плодов принимающая </a:t>
            </a:r>
            <a:r>
              <a:rPr lang="ru-RU" dirty="0" err="1" smtClean="0"/>
              <a:t>кувшинообразную</a:t>
            </a:r>
            <a:r>
              <a:rPr lang="ru-RU" dirty="0" smtClean="0"/>
              <a:t> форму. </a:t>
            </a:r>
            <a:endParaRPr lang="ru-RU" dirty="0" smtClean="0"/>
          </a:p>
          <a:p>
            <a:pPr lvl="0"/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+mn-lt"/>
              <a:ea typeface="Calibri" pitchFamily="34" charset="0"/>
              <a:cs typeface="Tahoma" pitchFamily="34" charset="0"/>
            </a:endParaRPr>
          </a:p>
          <a:p>
            <a:pPr lvl="0"/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Calibri" pitchFamily="34" charset="0"/>
                <a:cs typeface="Tahoma" pitchFamily="34" charset="0"/>
              </a:rPr>
              <a:t>Белена, по сути, обыкновенный сорняк. Растет по обочинам дорог, на пустырях, во дворах и в огородах. То есть встречается недалеко от тех мест, где живет человек. Зарослей не образует, растет рассеянно или небольшими группами.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В чем опасность?</a:t>
            </a:r>
            <a:r>
              <a:rPr lang="ru-RU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8760" y="1988840"/>
            <a:ext cx="8075240" cy="413732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b="1" u="sng" dirty="0" smtClean="0">
                <a:solidFill>
                  <a:srgbClr val="FF0000"/>
                </a:solidFill>
              </a:rPr>
              <a:t>Все </a:t>
            </a:r>
            <a:r>
              <a:rPr lang="ru-RU" sz="2400" b="1" u="sng" dirty="0" smtClean="0">
                <a:solidFill>
                  <a:srgbClr val="FF0000"/>
                </a:solidFill>
              </a:rPr>
              <a:t>части растения ядовиты</a:t>
            </a:r>
            <a:r>
              <a:rPr lang="ru-RU" sz="2400" dirty="0" smtClean="0"/>
              <a:t>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Весной </a:t>
            </a:r>
            <a:r>
              <a:rPr lang="ru-RU" sz="2400" dirty="0" smtClean="0"/>
              <a:t>опасны крупные прикорневые листья, напоминающие листья ранних овощей — салата, редиса.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Ядовит </a:t>
            </a:r>
            <a:r>
              <a:rPr lang="ru-RU" sz="2400" dirty="0" smtClean="0"/>
              <a:t>и корень, легко извлекаемый с розеткой листьев из мягкой огородной земли.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Известны </a:t>
            </a:r>
            <a:r>
              <a:rPr lang="ru-RU" sz="2400" dirty="0" smtClean="0"/>
              <a:t>случаи тяжелых отравлений, нередко со смертельным исходом, когда дети поедали корни, принимая их за огородные овощи.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Еще </a:t>
            </a:r>
            <a:r>
              <a:rPr lang="ru-RU" sz="2400" dirty="0" smtClean="0"/>
              <a:t>притягательнее для них семена белены, которые содержат жирное масло, имеют маслянистый вкус, и дети принимают их за семена мака.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travleniy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268760"/>
            <a:ext cx="3400425" cy="3400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Признаки отравления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340768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жар</a:t>
            </a:r>
            <a:r>
              <a:rPr lang="ru-RU" sz="1800" b="1" dirty="0" smtClean="0"/>
              <a:t>, 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сухость </a:t>
            </a:r>
            <a:r>
              <a:rPr lang="ru-RU" sz="1800" b="1" dirty="0" smtClean="0"/>
              <a:t>во рту и глотке</a:t>
            </a:r>
            <a:r>
              <a:rPr lang="ru-RU" sz="1800" b="1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 охриплость </a:t>
            </a:r>
            <a:r>
              <a:rPr lang="ru-RU" sz="1800" b="1" dirty="0" smtClean="0"/>
              <a:t>голоса</a:t>
            </a:r>
            <a:r>
              <a:rPr lang="ru-RU" sz="1800" b="1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 </a:t>
            </a:r>
            <a:r>
              <a:rPr lang="ru-RU" sz="1800" b="1" dirty="0" smtClean="0"/>
              <a:t>затрудненное глотание, </a:t>
            </a:r>
            <a:endParaRPr lang="ru-RU" sz="1800" b="1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тошнота</a:t>
            </a:r>
            <a:r>
              <a:rPr lang="ru-RU" sz="1800" b="1" dirty="0" smtClean="0"/>
              <a:t>, </a:t>
            </a:r>
            <a:endParaRPr lang="ru-RU" sz="1800" b="1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учащенный </a:t>
            </a:r>
            <a:r>
              <a:rPr lang="ru-RU" sz="1800" b="1" dirty="0" smtClean="0"/>
              <a:t>пульс</a:t>
            </a:r>
            <a:r>
              <a:rPr lang="ru-RU" sz="1800" b="1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 </a:t>
            </a:r>
            <a:r>
              <a:rPr lang="ru-RU" sz="1800" b="1" dirty="0" smtClean="0"/>
              <a:t>покраснение лица и глазных яблок, </a:t>
            </a:r>
            <a:r>
              <a:rPr lang="ru-RU" sz="1800" b="1" dirty="0" smtClean="0"/>
              <a:t>их</a:t>
            </a:r>
          </a:p>
          <a:p>
            <a:pPr>
              <a:buNone/>
            </a:pPr>
            <a:r>
              <a:rPr lang="ru-RU" sz="1800" b="1" dirty="0" smtClean="0"/>
              <a:t>       сильное </a:t>
            </a:r>
            <a:r>
              <a:rPr lang="ru-RU" sz="1800" b="1" dirty="0" smtClean="0"/>
              <a:t>выпячивание, расширение и </a:t>
            </a: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       неподвижность </a:t>
            </a:r>
            <a:r>
              <a:rPr lang="ru-RU" sz="1800" b="1" dirty="0" smtClean="0"/>
              <a:t>зрачков</a:t>
            </a:r>
            <a:r>
              <a:rPr lang="ru-RU" sz="1800" b="1" dirty="0" smtClean="0"/>
              <a:t>,</a:t>
            </a:r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 </a:t>
            </a:r>
            <a:r>
              <a:rPr lang="ru-RU" sz="1800" b="1" dirty="0" smtClean="0"/>
              <a:t>головная боль, </a:t>
            </a:r>
            <a:endParaRPr lang="ru-RU" sz="1800" b="1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головокружение</a:t>
            </a:r>
            <a:r>
              <a:rPr lang="ru-RU" sz="1800" b="1" dirty="0" smtClean="0"/>
              <a:t>, </a:t>
            </a:r>
            <a:endParaRPr lang="ru-RU" sz="1800" b="1" dirty="0" smtClean="0"/>
          </a:p>
          <a:p>
            <a:pPr>
              <a:buFont typeface="Wingdings" pitchFamily="2" charset="2"/>
              <a:buChar char="ü"/>
            </a:pPr>
            <a:r>
              <a:rPr lang="ru-RU" sz="1800" b="1" dirty="0" smtClean="0"/>
              <a:t>чувство </a:t>
            </a:r>
            <a:r>
              <a:rPr lang="ru-RU" sz="1800" b="1" dirty="0" smtClean="0"/>
              <a:t>тоски и беспокойства.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Признаки отравления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000" dirty="0" smtClean="0"/>
              <a:t>В особо тяжелых случаях возникает </a:t>
            </a:r>
            <a:r>
              <a:rPr lang="ru-RU" sz="3000" b="1" dirty="0" smtClean="0"/>
              <a:t>психическое расстройство</a:t>
            </a:r>
            <a:r>
              <a:rPr lang="ru-RU" sz="3000" dirty="0" smtClean="0"/>
              <a:t>, выражающееся в галлюцинациях, бреде, шумных взрывах веселости или в чрезвычайном возбуждении</a:t>
            </a:r>
            <a:r>
              <a:rPr lang="ru-RU" sz="3000" dirty="0" smtClean="0"/>
              <a:t>.</a:t>
            </a:r>
          </a:p>
          <a:p>
            <a:pPr>
              <a:buNone/>
            </a:pPr>
            <a:r>
              <a:rPr lang="ru-RU" sz="3000" dirty="0" smtClean="0"/>
              <a:t> </a:t>
            </a:r>
            <a:r>
              <a:rPr lang="ru-RU" sz="3000" dirty="0" smtClean="0"/>
              <a:t>Потеря сознания, длящаяся до 48 часов (спячка), чередуется периодами возбуждения, разрывы между ними укорачиваются, </a:t>
            </a:r>
            <a:r>
              <a:rPr lang="ru-RU" sz="3000" i="1" dirty="0" smtClean="0"/>
              <a:t>далее наступают </a:t>
            </a:r>
            <a:r>
              <a:rPr lang="ru-RU" sz="3000" b="1" i="1" u="sng" dirty="0" smtClean="0"/>
              <a:t>судороги, паралич и смерть.</a:t>
            </a:r>
            <a:endParaRPr lang="ru-RU" sz="30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CA34OI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5373216"/>
            <a:ext cx="1679166" cy="11823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Первая помощь при отравлении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84482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Если </a:t>
            </a:r>
            <a:r>
              <a:rPr lang="ru-RU" sz="1800" dirty="0" smtClean="0"/>
              <a:t>пострадавший в сознании, надо промыть ему желудок: дать выпить 3 — 4 стакана воды </a:t>
            </a:r>
            <a:r>
              <a:rPr lang="ru-RU" sz="1800" dirty="0" smtClean="0"/>
              <a:t>и вызвать </a:t>
            </a:r>
            <a:r>
              <a:rPr lang="ru-RU" sz="1800" dirty="0" smtClean="0"/>
              <a:t>у него рвоту.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При отравлении аконитом и болиголовом желудок промывают бледно-розовым раствором марганцовокислого калия (перманганата калия).</a:t>
            </a:r>
          </a:p>
          <a:p>
            <a:pPr>
              <a:buNone/>
            </a:pPr>
            <a:r>
              <a:rPr lang="ru-RU" sz="1800" dirty="0" smtClean="0"/>
              <a:t>Так как многие растительные яды хорошо адсорбируются активированным углем, после промывания желудка рекомендуется принять активированный уголь (карболен). 20 — 30 таблеток заливают стаканом холодной воды, помешивая, доводят до кашицеобразного состояния и затем выпивают. Через 2 — 3 часа повторно промывают желудок.</a:t>
            </a:r>
          </a:p>
          <a:p>
            <a:pPr>
              <a:buNone/>
            </a:pPr>
            <a:r>
              <a:rPr lang="ru-RU" sz="1800" dirty="0" smtClean="0"/>
              <a:t>После оказания первой помощи необходимо как можно быстрее доставить пострадавшего в медицинское учреждение. </a:t>
            </a:r>
          </a:p>
          <a:p>
            <a:pPr>
              <a:buNone/>
            </a:pPr>
            <a:r>
              <a:rPr lang="ru-RU" sz="1800" b="1" u="sng" dirty="0" smtClean="0">
                <a:solidFill>
                  <a:srgbClr val="FF0000"/>
                </a:solidFill>
              </a:rPr>
              <a:t>Особая </a:t>
            </a:r>
            <a:r>
              <a:rPr lang="ru-RU" sz="1800" b="1" u="sng" dirty="0" smtClean="0">
                <a:solidFill>
                  <a:srgbClr val="FF0000"/>
                </a:solidFill>
              </a:rPr>
              <a:t>срочность необходима в тех случаях, когда отравление вызвано растениями, воздействующими на нервную систему и сердце.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229600" cy="1143000"/>
          </a:xfrm>
        </p:spPr>
        <p:txBody>
          <a:bodyPr/>
          <a:lstStyle/>
          <a:p>
            <a:r>
              <a:rPr lang="ru-RU" sz="6000" b="1" dirty="0" smtClean="0">
                <a:ln w="11430">
                  <a:solidFill>
                    <a:srgbClr val="800000"/>
                  </a:solidFill>
                </a:ln>
                <a:solidFill>
                  <a:srgbClr val="A5002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Другие ядовитые растения</a:t>
            </a:r>
            <a:endParaRPr lang="ru-RU" sz="6000" dirty="0"/>
          </a:p>
        </p:txBody>
      </p:sp>
      <p:pic>
        <p:nvPicPr>
          <p:cNvPr id="4" name="Содержимое 3" descr="дурма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772816"/>
            <a:ext cx="4447381" cy="33404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datura_02o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916832"/>
            <a:ext cx="2952328" cy="4000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47664" y="5157192"/>
            <a:ext cx="3622595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ДУРМАН</a:t>
            </a:r>
            <a:endParaRPr lang="ru-RU" sz="6000" b="1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486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Опасности отравления  ядовитыми растениями</vt:lpstr>
      <vt:lpstr>Слайд 2</vt:lpstr>
      <vt:lpstr>«Белены объелся» </vt:lpstr>
      <vt:lpstr>Описание растения</vt:lpstr>
      <vt:lpstr>В чем опасность? </vt:lpstr>
      <vt:lpstr>Признаки отравления</vt:lpstr>
      <vt:lpstr>Признаки отравления</vt:lpstr>
      <vt:lpstr>Первая помощь при отравлении</vt:lpstr>
      <vt:lpstr>Другие ядовитые растения</vt:lpstr>
      <vt:lpstr>Беладонна  и ее цветки </vt:lpstr>
      <vt:lpstr>Статистика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Вовка_Анька</cp:lastModifiedBy>
  <cp:revision>33</cp:revision>
  <dcterms:created xsi:type="dcterms:W3CDTF">2012-08-12T16:04:58Z</dcterms:created>
  <dcterms:modified xsi:type="dcterms:W3CDTF">2012-10-24T18:56:01Z</dcterms:modified>
</cp:coreProperties>
</file>