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Override5.xml" ContentType="application/vnd.openxmlformats-officedocument.themeOverride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Default Extension="png" ContentType="image/png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Override6.xml" ContentType="application/vnd.openxmlformats-officedocument.themeOverride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theme/themeOverride2.xml" ContentType="application/vnd.openxmlformats-officedocument.themeOverr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Override7.xml" ContentType="application/vnd.openxmlformats-officedocument.themeOverride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Override3.xml" ContentType="application/vnd.openxmlformats-officedocument.themeOverride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Override8.xml" ContentType="application/vnd.openxmlformats-officedocument.themeOverride+xml"/>
  <Override PartName="/ppt/slideLayouts/slideLayout9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24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Override4.xml" ContentType="application/vnd.openxmlformats-officedocument.themeOverride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6" r:id="rId2"/>
    <p:sldMasterId id="2147483708" r:id="rId3"/>
    <p:sldMasterId id="2147483720" r:id="rId4"/>
    <p:sldMasterId id="2147483732" r:id="rId5"/>
    <p:sldMasterId id="2147483744" r:id="rId6"/>
    <p:sldMasterId id="2147483768" r:id="rId7"/>
    <p:sldMasterId id="2147483780" r:id="rId8"/>
    <p:sldMasterId id="2147483793" r:id="rId9"/>
  </p:sldMasterIdLst>
  <p:notesMasterIdLst>
    <p:notesMasterId r:id="rId40"/>
  </p:notesMasterIdLst>
  <p:sldIdLst>
    <p:sldId id="256" r:id="rId10"/>
    <p:sldId id="257" r:id="rId11"/>
    <p:sldId id="258" r:id="rId12"/>
    <p:sldId id="259" r:id="rId13"/>
    <p:sldId id="292" r:id="rId14"/>
    <p:sldId id="293" r:id="rId15"/>
    <p:sldId id="294" r:id="rId16"/>
    <p:sldId id="295" r:id="rId17"/>
    <p:sldId id="296" r:id="rId18"/>
    <p:sldId id="263" r:id="rId19"/>
    <p:sldId id="264" r:id="rId20"/>
    <p:sldId id="265" r:id="rId21"/>
    <p:sldId id="266" r:id="rId22"/>
    <p:sldId id="267" r:id="rId23"/>
    <p:sldId id="269" r:id="rId24"/>
    <p:sldId id="270" r:id="rId25"/>
    <p:sldId id="271" r:id="rId26"/>
    <p:sldId id="272" r:id="rId27"/>
    <p:sldId id="273" r:id="rId28"/>
    <p:sldId id="274" r:id="rId29"/>
    <p:sldId id="275" r:id="rId30"/>
    <p:sldId id="276" r:id="rId31"/>
    <p:sldId id="277" r:id="rId32"/>
    <p:sldId id="278" r:id="rId33"/>
    <p:sldId id="279" r:id="rId34"/>
    <p:sldId id="280" r:id="rId35"/>
    <p:sldId id="281" r:id="rId36"/>
    <p:sldId id="282" r:id="rId37"/>
    <p:sldId id="283" r:id="rId38"/>
    <p:sldId id="288" r:id="rId3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1838" autoAdjust="0"/>
    <p:restoredTop sz="94660"/>
  </p:normalViewPr>
  <p:slideViewPr>
    <p:cSldViewPr>
      <p:cViewPr>
        <p:scale>
          <a:sx n="70" d="100"/>
          <a:sy n="70" d="100"/>
        </p:scale>
        <p:origin x="-3000" y="-9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slide" Target="slides/slide3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6B7A8D7-DE7E-4243-974F-46058BA73284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A1DAA93-4AB5-44F0-BC3E-3AC2669EB4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921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23C32C0-5A43-4E01-9423-9BB94DF693E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931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6591C2A-6B3D-445E-B648-70C59E512C8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themeOverride" Target="../theme/themeOverride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themeOverride" Target="../theme/themeOverride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themeOverride" Target="../theme/themeOverride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3C5FF-FB57-463E-B4FF-1A5472A87011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CB4BA-0CD4-462D-96FA-F8D4F4CF66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3520C-C538-443E-A9BD-594438CF8E11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4F23B-5BB7-44BF-993C-2BD8FBEADA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99B70-FFBD-4BF7-BFE9-25B5BE05828F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D0BFD-6563-4D1A-AE21-F2445AA093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971A39-A1AA-4CD2-A6DA-8200B65933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3B145-40CB-4459-AF78-3A122C8ADD13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3804F-3044-47C0-A728-3906622552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D2DFB-925D-4FC2-AA12-27F5DCAC67CD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7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FE634A-4208-4785-87ED-96E1FE496B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7B465-9D6D-428A-9568-90028283458E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23634-524F-4023-B1F1-2C540DBE4C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65847-50CE-46F9-B053-3B9736968BE6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A5FF3-5655-4DDF-9719-DCAB97A586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5F422-FFDE-476C-A9B9-B49C4966C414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C32E7-26FF-4C77-9237-6E117722EC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AE41D-F5BD-42E7-A33A-83DB753985C9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20FD3-91BF-47E8-A8B7-AE51183394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152BA-93F5-4C1E-BD0B-0C546A47C07A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0900F-A790-4428-ADF3-1EFAB8EC90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187EE-7192-45C9-B6C9-0DA2E00C70CE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D671E-C2E4-4ABA-A45D-B16FF52984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9754C1-73B6-4CF4-9FC5-8E1F7E60927E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2C8F68-AA91-4ED7-BDC8-8FE2F2BAB6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CAC8C-19D3-4DA4-9784-A136109FEAB8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E5D8B-68C8-40EB-9852-B22825C1C4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ED5439-449F-49F6-A1A8-B6F057FEC4F2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8905F-6B4F-4B81-8A70-30718C53F2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A8990-606C-4DF1-9404-3C81D4C3FF67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6043A-2AC0-427B-A4B0-12896AB1DA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D5F2C-A3D0-404A-AAA6-A7F4A9DD7CF3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A84FB-F7C4-48D4-BB95-F4F7CE57E7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9A5F5-8660-4EA2-8CE6-7E0BFAC39EAB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2C8482-455A-436B-AA2C-5E62D9C0CE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CEFBFE9-10B8-4E11-B87C-A1C61DA572B1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15C32C4-15B5-4BAD-85D9-6A2088BF7A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992C07-46AD-42AF-8F67-64BE00DC7F45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F8701B-D733-48A8-9B35-74839B0389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66E84-724D-40A3-B695-D55CA1FABC02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CD442-648B-44CD-A4B8-6F18FD8C5F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E1DC21-8061-425D-BE2F-E1FB1E5B7626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C63C-7B3C-46A5-9CFF-D31DB37490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C550EF1-8AE1-4C91-9A0F-EF15281591F7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88E1CEE-F6A6-41B0-BD78-F1296C1DAB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12784-F554-4526-BD65-42F82E9FB463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1DD2B-A5A9-42CD-B9C6-C0094EDBCD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97766-FD82-478A-BBB1-EFFD0FA1D215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7BA0A-1302-423D-B9A9-26E13775E3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253C6B1-C003-4DDD-A542-8ECA85151175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9664A88-20F9-41B6-AC17-72703C87FB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6E563AC-060A-46BE-B2FC-785083E181FF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6AA1762-C31E-45FF-990C-767713DBFD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19C4B-8956-49AA-91DD-EFA0FD408BB4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AA016-DE18-401B-9DBC-C67EABAB22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E42E4-606D-4831-BD6E-0E221E88B7F1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47C429-0BB2-4D18-BC48-56C45E3D87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13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58CFE18-5B7F-48F7-9CE5-6C054205BA6B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069D282-48EF-4B20-A903-BC69A8826E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1318F-73E1-4F9A-9E4B-798C8DEF0C6D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DBD3BB-46E9-486D-A3F3-09501E21B4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олилиния 5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олилиния 13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Прямоугольник 22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329824F-437A-4B1C-B053-43828615FB63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2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4701ED1-D8EB-4E04-9316-2B3B5D293F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954E95-E9A3-47B1-A0BF-32F33049FE69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229EE84-612E-42A3-845F-0A950B4BF3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Прямоугольник 12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Прямоугольник 13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4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17B3EBB-2682-4C6A-87D4-F7E7F7A6A64C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1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75F89FE-C315-4E37-B8E6-414E5DD96B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F1A03-166B-4D3E-AC04-2FD535DC9582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5637D5-39BC-4C9C-9EE4-9F9A50D630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6DB06-7719-4148-A906-6E10C0B70C2D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56FD2-84D1-4BBA-8EE8-B4BEA7C4BA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E3CE449-C338-454E-A755-CE00C2C36AC3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A7CF691-0258-4ECC-AB0C-83A00C3DC7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E4B8F-CFC7-4820-ABDA-342F2A1D1E32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3BA0D9-1489-418E-866F-CF194E1471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Группа 1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 rot="16200000">
              <a:off x="6663593" y="13003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rot="5400000" flipH="1">
              <a:off x="6744513" y="1299332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Группа 25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Прямая соединительная линия 11"/>
            <p:cNvCxnSpPr/>
            <p:nvPr/>
          </p:nvCxnSpPr>
          <p:spPr>
            <a:xfrm rot="16200000">
              <a:off x="6663593" y="13003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5400000" flipH="1">
              <a:off x="6744513" y="1299332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Группа 29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Прямая соединительная линия 15"/>
            <p:cNvCxnSpPr/>
            <p:nvPr/>
          </p:nvCxnSpPr>
          <p:spPr>
            <a:xfrm rot="16200000">
              <a:off x="6663592" y="1300307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rot="5400000" flipH="1">
              <a:off x="6744512" y="1299332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E35EEB4-CDF9-46EA-B3FC-EA3B2ABD78A0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20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C40EA3A-C020-4620-ABCA-4C0D0605F1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A413C-95D5-4E02-949F-4558A407A66A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1E1CC-57AA-4496-88D9-333CB1DE7F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68ABA-982D-4B08-BAEC-23241B649D6F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05C9D-D730-43E8-8C63-9A26EE2C1C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 smtClean="0"/>
            </a:lvl1pPr>
          </a:lstStyle>
          <a:p>
            <a:pPr>
              <a:defRPr/>
            </a:pPr>
            <a:fld id="{314980ED-9BF3-46C2-8F5B-3E48C694AF0A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4DC0EC8-6DDB-467C-AC38-82D1DC171A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7F194E-0E2A-4AB1-AA45-C16CB0639A72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FF503-3F2E-4421-831A-EEF02E07D9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49FC85-6DCC-4C14-B105-BAB83EAE4111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57787A-6C8E-45B4-9AC2-1F3363D4A1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3775D-C1A1-48B6-85C0-7A4529EE76DE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7FC02-B1DA-4BB0-A144-78A8DB5444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919DEC-830F-4535-B28B-067ADE3879C2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833257E8-433B-4EEB-9373-98A7E7C255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FE607-5F00-4A81-9D50-B08CDFCB7AF7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3BDBBD-B9D9-4447-B9F4-6DC385FAB2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8EB6B-F413-4EE3-ACF1-2C65476D34E9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C98EF-6394-45E5-A63D-C6D026E5FF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F56AD-9D92-46B5-8AD9-2310FEAB637F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6801A-1722-4D9F-9DF3-6AA66B1E78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4B8D478C-6168-4370-8C09-F8D387C55D89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9DD3008A-57F3-417B-AF2A-4D5EF1AE3E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273EB56F-6FA0-4EEC-A0AB-546EAE6FCA9F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 smtClean="0"/>
            </a:lvl1pPr>
          </a:lstStyle>
          <a:p>
            <a:pPr>
              <a:defRPr/>
            </a:pPr>
            <a:fld id="{D0F8B1F6-BF36-4AD6-866D-E9B8AEB02E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4F732-ED7C-44BE-8905-50F387823A02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4D911-F281-480B-B3C0-636F504AF8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DE90F-9E65-45D8-A73E-ECD828C2847C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CF23B-A08C-41E2-8FBC-D2C64E0B88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tIns="0" bIns="0" anchor="t"/>
          <a:lstStyle>
            <a:lvl1pPr algn="l">
              <a:defRPr sz="47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E6EEB-8540-456A-BF49-23BAFF0C54A3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53A88-EC42-4C4E-BBAB-2D926D8318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6820E-DD7D-4AAB-8FD4-444ABBFEBCEB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78677-6416-4D3B-A4B0-CDD6A02728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ltGray">
          <a:xfrm>
            <a:off x="0" y="0"/>
            <a:ext cx="9144000" cy="26019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0" y="2601913"/>
            <a:ext cx="9144000" cy="46037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tIns="0" rIns="91440" bIns="0" anchor="b"/>
          <a:lstStyle>
            <a:lvl1pPr algn="l">
              <a:defRPr sz="47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C8087-CC3A-4AA1-AB6C-15EBED83D38E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77380-45C0-4515-ACBD-0A8D004A37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1AFB2-17F7-49FA-BA52-B342AE7DD5E4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41D6D-344C-4927-A147-87216F8452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41F0C-4876-4FC6-9F8A-20B3A972C81F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34937-C823-4037-95A9-D3746457FE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1305C-FAD5-4AB4-80FB-0FEE484B116F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7968C-FD33-41DB-92DD-2237E46C08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A306B-75D1-4E98-807D-551900012A15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D7230-D419-46E2-A434-71D7B91FE2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395FD-670E-4FDD-A7CD-9D84D692C649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204B7-99A9-4404-8514-1BEFA13B45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4DF5E-B9D8-429E-A323-8B0AC7C84E62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2CB9C-CB4C-4FD2-95C1-AC075D81D8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>
          <a:xfrm>
            <a:off x="165100" y="1169988"/>
            <a:ext cx="2522538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C486AC-92E0-4674-8E89-D0F3D5B68D09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300" y="1169988"/>
            <a:ext cx="5194300" cy="201612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138" y="1169988"/>
            <a:ext cx="733425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783F6-48D1-4B11-8494-ACBB465E19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418A7-B760-45F2-A307-46F81A613B99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4CDB8-E590-4BFD-90D9-DAA4AD6A89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invGray">
          <a:xfrm>
            <a:off x="6599238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ltGray">
          <a:xfrm>
            <a:off x="6648450" y="0"/>
            <a:ext cx="2514600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C025E-F94F-4466-9D64-3B71D67D5FF1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013" y="6376988"/>
            <a:ext cx="38369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C5BB9-F9F0-41E0-BD61-027D3E823E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4050C6-6407-4304-9787-93DC207D445D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3AE78-AE0A-451E-A062-635DFE51A0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1844BE-13F2-41B9-B2DE-589691FE2684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7C3CA-4492-49E8-B0D3-B636328660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BA98B-F53F-4365-8A7B-9628A87D3884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51441-AFC1-4170-8BF6-7CBBE95DAF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8E6C2-91FD-4F48-B7FC-59F0681D3AF0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9D7DE-385E-41A2-AAEA-2913EEB857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D8ACE-29D6-4EE0-9752-CF62825D8DF1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4917A-1D69-4B62-983E-9F43D972D9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C4C96-9BC7-462E-AF5C-73C7DACB3A59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1E494A-B7E0-4475-B9EF-50A1198101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E14B6-3134-4076-BA72-E9C4F4282055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C33A9-6E62-43A8-9C81-6901C00DB9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14803-B450-4157-9236-5B8710404E41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3C3A3-3AF0-4229-946C-9740E8BE0F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8E5AE-A935-4BAA-B5CD-2F56A610D848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51BA3-BC90-4267-8A43-E9C6A3B930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7A9AB-9544-4C37-A7B1-73455FBEC721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A6874C-9D81-4BE9-8B18-E030FE98B4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DF4A8-0BCF-4389-9C43-27535C0F9725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31E87-F5ED-4E92-B882-B2B50F496B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641FE-43E4-425A-99EC-195253C6CC24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87514-4944-4B50-B06F-8FE1465A4A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11F11-4DF4-4886-BB05-6EDE7A8C922F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E7DD77-8A53-4F84-A9A6-4D0EA4807F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A98A3-3B90-4917-8B67-3F378CBD5EE2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58B6A2-CF15-4C7E-8693-4BDDB8FFCC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636187-E5E3-443C-AFBC-FEA2468E26F6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8EC80-933D-4B5A-AC14-CD24327C2F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A1F3FE-DA4D-4683-9017-76F86E5F556A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CDC45-5918-40B5-91D7-E085D80B32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A40C5-3FEC-4C54-8931-73B80CA924A8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21B95-46C2-4C88-B985-A0DC92864B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20623-9DBC-472B-9342-698969D3A24F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7B2E12-856D-4122-AB33-6855E19A6B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FC20D-3B97-4AD7-BB48-F6D60476F650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A7EA99-F33C-4966-969C-03FC2D4A5F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FA867C-4F02-4E3B-B9C0-382956709CF6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AF072-2836-4A33-B069-4F1F0C8045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C5BA29-929F-4EC7-9A44-E95A664476E1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504A7-BB52-4075-93FA-758B954161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B07DA1-3515-4F61-8B48-5931946CA30B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2D6F32-B291-440D-9777-BA72B33D47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0EC54-F2FF-4048-8E85-8163953B6C44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BD19B-FF9C-4F8F-A42B-732F8926CA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2FA7A-7CAC-44B1-8237-D16F8300E87C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2C70A-E67B-4631-B2EE-33B68A993B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60868-C0D6-41C7-AA9A-973632F26C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0A031-7124-4723-A636-665E2C346C37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886AFA-C478-4B46-9DEC-6BD35F917D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9FC7C-885B-487A-92A8-E67D84254550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59CC5-B10E-4029-8FD8-169B2BB14C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08071-82AA-4B9C-94CD-5DC52F468C97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79182-8E95-41E9-8C00-C595BF4E44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1C7978-EF80-4B73-A0B6-6FB0CF9DBF34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7ED0A-4A99-470E-BB98-E95FA1B539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EE0D48-0BB6-468B-B889-ACA6F85ECC6D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2B440-4EA9-45C5-B2F0-88656E00E5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93363-6643-4870-BE27-4181D5C91228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1725F-AC0C-47C8-81DB-D04FBC83C3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6AAA2-BCC2-47E9-9A1C-85C88AA92DDD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EDE87-87A4-4A24-89B4-C92D96DBF1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48E0C0-8023-4C0F-932A-224957C37A9B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60F52-DFD4-4481-93A6-A392D1EE67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0BC91-3F96-45D2-86D7-034F02E06C35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C41A1-438A-4C16-B855-3A4AD35445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65E09-7525-4980-B83D-A5499B9FA972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8CB84-AEA9-46C5-978D-1BA73CF134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ED3EC-0A4B-4443-8EDD-4ACE51E58DBD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B0238-9EE0-40CB-99A7-5A330F96A9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slideLayout" Target="../slideLayouts/slideLayout89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12" Type="http://schemas.openxmlformats.org/officeDocument/2006/relationships/slideLayout" Target="../slideLayouts/slideLayout101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EF9452F-A7E3-4578-A077-4B43DE23C341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F99182-DB55-4AB0-B6C9-F1741B1769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852" r:id="rId2"/>
    <p:sldLayoutId id="2147483908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909" r:id="rId9"/>
    <p:sldLayoutId id="2147483858" r:id="rId10"/>
    <p:sldLayoutId id="21474838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052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CE45017-3AB8-4386-993D-473DB159F18C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1A56F79-5C59-454F-83A7-0383D2F7E9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10" r:id="rId1"/>
    <p:sldLayoutId id="2147483860" r:id="rId2"/>
    <p:sldLayoutId id="2147483911" r:id="rId3"/>
    <p:sldLayoutId id="2147483861" r:id="rId4"/>
    <p:sldLayoutId id="2147483912" r:id="rId5"/>
    <p:sldLayoutId id="2147483862" r:id="rId6"/>
    <p:sldLayoutId id="2147483863" r:id="rId7"/>
    <p:sldLayoutId id="2147483913" r:id="rId8"/>
    <p:sldLayoutId id="2147483914" r:id="rId9"/>
    <p:sldLayoutId id="2147483864" r:id="rId10"/>
    <p:sldLayoutId id="214748386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pitchFamily="34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fontAlgn="base">
        <a:spcBef>
          <a:spcPct val="20000"/>
        </a:spcBef>
        <a:spcAft>
          <a:spcPct val="0"/>
        </a:spcAft>
        <a:buClr>
          <a:srgbClr val="8D89A4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fontAlgn="base">
        <a:spcBef>
          <a:spcPct val="20000"/>
        </a:spcBef>
        <a:spcAft>
          <a:spcPct val="0"/>
        </a:spcAft>
        <a:buClr>
          <a:srgbClr val="748560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6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698A813-C795-4385-87D7-D2D5E151E0BB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63A2EBD-8321-4B5A-BD27-B4A5FC881E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5" r:id="rId1"/>
    <p:sldLayoutId id="2147483916" r:id="rId2"/>
    <p:sldLayoutId id="2147483917" r:id="rId3"/>
    <p:sldLayoutId id="2147483866" r:id="rId4"/>
    <p:sldLayoutId id="2147483867" r:id="rId5"/>
    <p:sldLayoutId id="2147483918" r:id="rId6"/>
    <p:sldLayoutId id="2147483868" r:id="rId7"/>
    <p:sldLayoutId id="2147483919" r:id="rId8"/>
    <p:sldLayoutId id="2147483920" r:id="rId9"/>
    <p:sldLayoutId id="2147483869" r:id="rId10"/>
    <p:sldLayoutId id="214748387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108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D07F12E4-9C25-4208-B936-B8A02639A9C4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AD3483F7-92BC-4072-8347-D45F1ED671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21" r:id="rId1"/>
    <p:sldLayoutId id="2147483871" r:id="rId2"/>
    <p:sldLayoutId id="2147483922" r:id="rId3"/>
    <p:sldLayoutId id="2147483923" r:id="rId4"/>
    <p:sldLayoutId id="2147483924" r:id="rId5"/>
    <p:sldLayoutId id="2147483872" r:id="rId6"/>
    <p:sldLayoutId id="2147483925" r:id="rId7"/>
    <p:sldLayoutId id="2147483873" r:id="rId8"/>
    <p:sldLayoutId id="2147483926" r:id="rId9"/>
    <p:sldLayoutId id="2147483874" r:id="rId10"/>
    <p:sldLayoutId id="214748387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9pPr>
      <a:extLst/>
    </p:titleStyle>
    <p:bodyStyle>
      <a:lvl1pPr marL="411163" indent="-342900" algn="l" rtl="0" fontAlgn="base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fontAlgn="base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fontAlgn="base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126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D7CA60-DD74-4139-BF39-1D9044B41C36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131D90-0696-4B3E-B16D-3D5804DCAD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27" r:id="rId1"/>
    <p:sldLayoutId id="2147483928" r:id="rId2"/>
    <p:sldLayoutId id="2147483929" r:id="rId3"/>
    <p:sldLayoutId id="2147483930" r:id="rId4"/>
    <p:sldLayoutId id="2147483931" r:id="rId5"/>
    <p:sldLayoutId id="2147483876" r:id="rId6"/>
    <p:sldLayoutId id="2147483877" r:id="rId7"/>
    <p:sldLayoutId id="2147483932" r:id="rId8"/>
    <p:sldLayoutId id="2147483933" r:id="rId9"/>
    <p:sldLayoutId id="2147483878" r:id="rId10"/>
    <p:sldLayoutId id="2147483879" r:id="rId11"/>
  </p:sldLayoutIdLst>
  <p:txStyles>
    <p:titleStyle>
      <a:lvl1pPr marL="484188" indent="-484188" algn="l" rtl="0" fontAlgn="base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FF5C9C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2pPr>
      <a:lvl3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3pPr>
      <a:lvl4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4pPr>
      <a:lvl5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9pPr>
    </p:titleStyle>
    <p:bodyStyle>
      <a:lvl1pPr marL="447675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fontAlgn="base">
        <a:spcBef>
          <a:spcPct val="20000"/>
        </a:spcBef>
        <a:spcAft>
          <a:spcPct val="0"/>
        </a:spcAft>
        <a:buClr>
          <a:srgbClr val="FF90B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6688"/>
            <a:ext cx="9144000" cy="444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4000" cy="14335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614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774825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9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0A19499D-43BA-413B-926D-1A694D360138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9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9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6BBC9054-7C6C-4EED-8EB2-27BDCA2B67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4" r:id="rId1"/>
    <p:sldLayoutId id="2147483880" r:id="rId2"/>
    <p:sldLayoutId id="2147483935" r:id="rId3"/>
    <p:sldLayoutId id="2147483881" r:id="rId4"/>
    <p:sldLayoutId id="2147483882" r:id="rId5"/>
    <p:sldLayoutId id="2147483883" r:id="rId6"/>
    <p:sldLayoutId id="2147483936" r:id="rId7"/>
    <p:sldLayoutId id="2147483937" r:id="rId8"/>
    <p:sldLayoutId id="2147483938" r:id="rId9"/>
    <p:sldLayoutId id="2147483884" r:id="rId10"/>
    <p:sldLayoutId id="214748393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500" b="1" kern="1200">
          <a:solidFill>
            <a:srgbClr val="FFC8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9pPr>
      <a:extLst/>
    </p:titleStyle>
    <p:bodyStyle>
      <a:lvl1pPr marL="438150" indent="-319088" algn="l" rtl="0" fontAlgn="base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fontAlgn="base">
        <a:spcBef>
          <a:spcPct val="20000"/>
        </a:spcBef>
        <a:spcAft>
          <a:spcPct val="0"/>
        </a:spcAft>
        <a:buClr>
          <a:srgbClr val="E66C7D"/>
        </a:buClr>
        <a:buFont typeface="Arial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025" indent="-182563" algn="l" rtl="0" fontAlgn="base">
        <a:spcBef>
          <a:spcPct val="20000"/>
        </a:spcBef>
        <a:spcAft>
          <a:spcPct val="0"/>
        </a:spcAft>
        <a:buClr>
          <a:srgbClr val="6BB76D"/>
        </a:buClr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182563" algn="l" rtl="0" fontAlgn="base">
        <a:spcBef>
          <a:spcPct val="20000"/>
        </a:spcBef>
        <a:spcAft>
          <a:spcPct val="0"/>
        </a:spcAft>
        <a:buClr>
          <a:srgbClr val="E88651"/>
        </a:buClr>
        <a:buFont typeface="Wingdings 3" pitchFamily="18" charset="2"/>
        <a:buChar char=""/>
        <a:defRPr lang="en-U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172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717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CF8A239-A9A3-4D84-8F65-20A3888FE076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E9CAC0E-4BBD-41EC-A59B-B118D08DCF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7177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0" r:id="rId1"/>
    <p:sldLayoutId id="2147483885" r:id="rId2"/>
    <p:sldLayoutId id="2147483941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942" r:id="rId9"/>
    <p:sldLayoutId id="2147483891" r:id="rId10"/>
    <p:sldLayoutId id="214748389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197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EAF7E8C-A5D7-4ABB-AE6D-22287A247C8E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D20B04E-6B25-4F0C-AD38-901E9EB64C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3" r:id="rId1"/>
    <p:sldLayoutId id="2147483944" r:id="rId2"/>
    <p:sldLayoutId id="2147483945" r:id="rId3"/>
    <p:sldLayoutId id="2147483893" r:id="rId4"/>
    <p:sldLayoutId id="2147483946" r:id="rId5"/>
    <p:sldLayoutId id="2147483894" r:id="rId6"/>
    <p:sldLayoutId id="2147483947" r:id="rId7"/>
    <p:sldLayoutId id="2147483948" r:id="rId8"/>
    <p:sldLayoutId id="2147483949" r:id="rId9"/>
    <p:sldLayoutId id="2147483895" r:id="rId10"/>
    <p:sldLayoutId id="2147483950" r:id="rId11"/>
    <p:sldLayoutId id="2147483951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21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FC79E1A-CA91-47AC-9382-353BF974A936}" type="datetimeFigureOut">
              <a:rPr lang="ru-RU"/>
              <a:pPr>
                <a:defRPr/>
              </a:pPr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04B16D-47D3-4E1F-8AD9-A6CDC4A43E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  <p:sldLayoutId id="214748395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1"/>
          <p:cNvSpPr>
            <a:spLocks noChangeArrowheads="1"/>
          </p:cNvSpPr>
          <p:nvPr/>
        </p:nvSpPr>
        <p:spPr bwMode="auto">
          <a:xfrm>
            <a:off x="0" y="1714500"/>
            <a:ext cx="9144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4800" b="1" i="1" u="sng">
                <a:latin typeface="Calibri" pitchFamily="34" charset="0"/>
                <a:ea typeface="Calibri" pitchFamily="34" charset="0"/>
                <a:cs typeface="Times New Roman" pitchFamily="18" charset="0"/>
              </a:rPr>
              <a:t>«Межпредметные </a:t>
            </a:r>
          </a:p>
          <a:p>
            <a:pPr algn="ctr"/>
            <a:r>
              <a:rPr lang="ru-RU" sz="4800" b="1" i="1" u="sng">
                <a:latin typeface="Calibri" pitchFamily="34" charset="0"/>
                <a:ea typeface="Calibri" pitchFamily="34" charset="0"/>
                <a:cs typeface="Times New Roman" pitchFamily="18" charset="0"/>
              </a:rPr>
              <a:t>связи в математике. </a:t>
            </a:r>
            <a:endParaRPr lang="ru-RU" sz="4800">
              <a:ea typeface="Calibri" pitchFamily="34" charset="0"/>
            </a:endParaRPr>
          </a:p>
          <a:p>
            <a:pPr algn="ctr" eaLnBrk="0" hangingPunct="0"/>
            <a:r>
              <a:rPr lang="ru-RU" sz="4800" b="1" i="1" u="sng">
                <a:latin typeface="Calibri" pitchFamily="34" charset="0"/>
                <a:ea typeface="Calibri" pitchFamily="34" charset="0"/>
                <a:cs typeface="Times New Roman" pitchFamily="18" charset="0"/>
              </a:rPr>
              <a:t>Подготовка к ЕГЭ.»</a:t>
            </a:r>
            <a:endParaRPr lang="ru-RU" sz="4800"/>
          </a:p>
        </p:txBody>
      </p:sp>
      <p:sp>
        <p:nvSpPr>
          <p:cNvPr id="57347" name="Rectangle 2"/>
          <p:cNvSpPr>
            <a:spLocks noChangeArrowheads="1"/>
          </p:cNvSpPr>
          <p:nvPr/>
        </p:nvSpPr>
        <p:spPr bwMode="auto">
          <a:xfrm>
            <a:off x="3143250" y="285750"/>
            <a:ext cx="600075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>
              <a:tabLst>
                <a:tab pos="5940425" algn="r"/>
              </a:tabLst>
            </a:pPr>
            <a:r>
              <a:rPr lang="ru-RU">
                <a:latin typeface="Calibri" pitchFamily="34" charset="0"/>
                <a:ea typeface="Calibri" pitchFamily="34" charset="0"/>
                <a:cs typeface="Times New Roman" pitchFamily="18" charset="0"/>
              </a:rPr>
              <a:t>О, сколько нам открытий чудных </a:t>
            </a:r>
            <a:endParaRPr lang="ru-RU" sz="900">
              <a:ea typeface="Calibri" pitchFamily="34" charset="0"/>
            </a:endParaRPr>
          </a:p>
          <a:p>
            <a:pPr algn="r">
              <a:tabLst>
                <a:tab pos="5940425" algn="r"/>
              </a:tabLst>
            </a:pPr>
            <a:r>
              <a:rPr lang="ru-RU">
                <a:latin typeface="Calibri" pitchFamily="34" charset="0"/>
                <a:ea typeface="Calibri" pitchFamily="34" charset="0"/>
                <a:cs typeface="Times New Roman" pitchFamily="18" charset="0"/>
              </a:rPr>
              <a:t>Готовит просвещенья дух!</a:t>
            </a:r>
            <a:endParaRPr lang="ru-RU" sz="900"/>
          </a:p>
          <a:p>
            <a:pPr algn="r" eaLnBrk="0" hangingPunct="0">
              <a:tabLst>
                <a:tab pos="5940425" algn="r"/>
              </a:tabLst>
            </a:pPr>
            <a:r>
              <a:rPr lang="ru-RU">
                <a:latin typeface="Calibri" pitchFamily="34" charset="0"/>
                <a:cs typeface="Calibri" pitchFamily="34" charset="0"/>
              </a:rPr>
              <a:t>                                                     И опыт, сын ошибок трудных,</a:t>
            </a:r>
            <a:endParaRPr lang="ru-RU" sz="900"/>
          </a:p>
          <a:p>
            <a:pPr algn="r" eaLnBrk="0" hangingPunct="0">
              <a:tabLst>
                <a:tab pos="5940425" algn="r"/>
              </a:tabLst>
            </a:pPr>
            <a:r>
              <a:rPr lang="ru-RU">
                <a:latin typeface="Calibri" pitchFamily="34" charset="0"/>
                <a:cs typeface="Calibri" pitchFamily="34" charset="0"/>
              </a:rPr>
              <a:t>                                    И гений, парадоксов друг.</a:t>
            </a:r>
            <a:endParaRPr lang="ru-RU" sz="900"/>
          </a:p>
          <a:p>
            <a:pPr algn="r" eaLnBrk="0" hangingPunct="0">
              <a:tabLst>
                <a:tab pos="5940425" algn="r"/>
              </a:tabLst>
            </a:pPr>
            <a:r>
              <a:rPr lang="ru-RU">
                <a:latin typeface="Calibri" pitchFamily="34" charset="0"/>
                <a:cs typeface="Calibri" pitchFamily="34" charset="0"/>
              </a:rPr>
              <a:t>	         А.С. Пушкин</a:t>
            </a:r>
            <a:endParaRPr lang="ru-RU"/>
          </a:p>
        </p:txBody>
      </p:sp>
      <p:pic>
        <p:nvPicPr>
          <p:cNvPr id="57348" name="Picture 2" descr="G:\1\46039083_1.jpg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25" y="4143375"/>
            <a:ext cx="2640013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71604" y="1214422"/>
            <a:ext cx="5715040" cy="2308324"/>
          </a:xfrm>
          <a:prstGeom prst="rect">
            <a:avLst/>
          </a:prstGeom>
          <a:noFill/>
        </p:spPr>
        <p:txBody>
          <a:bodyPr>
            <a:spAutoFit/>
            <a:scene3d>
              <a:camera prst="isometricOffAxis1Righ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Физические задачи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86125" y="285750"/>
            <a:ext cx="3394075" cy="48736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chemeClr val="tx2">
                    <a:satMod val="200000"/>
                  </a:schemeClr>
                </a:solidFill>
              </a:rPr>
              <a:t>Задача №1</a:t>
            </a:r>
          </a:p>
        </p:txBody>
      </p:sp>
      <p:sp>
        <p:nvSpPr>
          <p:cNvPr id="67587" name="Line 4"/>
          <p:cNvSpPr>
            <a:spLocks noChangeShapeType="1"/>
          </p:cNvSpPr>
          <p:nvPr/>
        </p:nvSpPr>
        <p:spPr bwMode="auto">
          <a:xfrm>
            <a:off x="684213" y="6308725"/>
            <a:ext cx="7848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01" name="Oval 5"/>
          <p:cNvSpPr>
            <a:spLocks noChangeArrowheads="1"/>
          </p:cNvSpPr>
          <p:nvPr/>
        </p:nvSpPr>
        <p:spPr bwMode="auto">
          <a:xfrm>
            <a:off x="1331913" y="5805488"/>
            <a:ext cx="504825" cy="4318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orbel" pitchFamily="34" charset="0"/>
            </a:endParaRPr>
          </a:p>
        </p:txBody>
      </p:sp>
      <p:sp>
        <p:nvSpPr>
          <p:cNvPr id="29702" name="Line 6"/>
          <p:cNvSpPr>
            <a:spLocks noChangeShapeType="1"/>
          </p:cNvSpPr>
          <p:nvPr/>
        </p:nvSpPr>
        <p:spPr bwMode="auto">
          <a:xfrm>
            <a:off x="8388350" y="6165850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06" name="Line 10"/>
          <p:cNvSpPr>
            <a:spLocks noChangeShapeType="1"/>
          </p:cNvSpPr>
          <p:nvPr/>
        </p:nvSpPr>
        <p:spPr bwMode="auto">
          <a:xfrm>
            <a:off x="1979613" y="5229225"/>
            <a:ext cx="525621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sm" len="lg"/>
          </a:ln>
        </p:spPr>
        <p:txBody>
          <a:bodyPr/>
          <a:lstStyle/>
          <a:p>
            <a:endParaRPr lang="ru-RU"/>
          </a:p>
        </p:txBody>
      </p:sp>
      <p:pic>
        <p:nvPicPr>
          <p:cNvPr id="6759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4425" y="1143000"/>
            <a:ext cx="6759575" cy="315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92" name="Picture 2"/>
          <p:cNvPicPr>
            <a:picLocks noChangeAspect="1" noChangeArrowheads="1"/>
          </p:cNvPicPr>
          <p:nvPr/>
        </p:nvPicPr>
        <p:blipFill>
          <a:blip r:embed="rId3"/>
          <a:srcRect l="22144" t="3879" r="16428" b="1683"/>
          <a:stretch>
            <a:fillRect/>
          </a:stretch>
        </p:blipFill>
        <p:spPr bwMode="auto">
          <a:xfrm>
            <a:off x="473075" y="1152525"/>
            <a:ext cx="1785938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82 -0.04398 C 0.0783 -0.10926 0.15296 -0.17454 0.21598 -0.20695 C 0.279 -0.23935 0.32639 -0.2625 0.3816 -0.23912 C 0.43681 -0.21574 0.51198 -0.10764 0.5474 -0.0662 C 0.58282 -0.02477 0.57813 0.00926 0.59462 0.01018 C 0.61112 0.01111 0.63177 -0.06042 0.64653 -0.06019 C 0.66129 -0.05995 0.67223 0.00463 0.68351 0.01157 C 0.6948 0.01852 0.70487 -0.01759 0.71407 -0.01806 C 0.72327 -0.01852 0.73542 0.00417 0.73907 0.00903 " pathEditMode="relative" rAng="0" ptsTypes="aaaaaaaaA">
                                      <p:cBhvr>
                                        <p:cTn id="11" dur="2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8" y="-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1" grpId="0" animBg="1"/>
      <p:bldP spid="29702" grpId="0" animBg="1"/>
      <p:bldP spid="2970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357563" y="357188"/>
            <a:ext cx="3251200" cy="63023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chemeClr val="tx2">
                    <a:satMod val="200000"/>
                  </a:schemeClr>
                </a:solidFill>
              </a:rPr>
              <a:t>Задача №2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25538"/>
            <a:ext cx="8229600" cy="451802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3200" b="1" smtClean="0"/>
              <a:t>Коэффициент полезного действия некоторого двигателя определяется формулой                         %. При каком наименьшем значении температуры нагревателя КПД этого двигателя будет не менее 40%, если температура холодильника  Т</a:t>
            </a:r>
            <a:r>
              <a:rPr lang="ru-RU" sz="3200" b="1" baseline="-25000" smtClean="0"/>
              <a:t>2</a:t>
            </a:r>
            <a:r>
              <a:rPr lang="ru-RU" sz="3200" b="1" smtClean="0"/>
              <a:t>=300</a:t>
            </a:r>
            <a:r>
              <a:rPr lang="ru-RU" sz="3200" b="1" baseline="30000" smtClean="0"/>
              <a:t>0</a:t>
            </a:r>
            <a:r>
              <a:rPr lang="ru-RU" sz="3200" b="1" smtClean="0"/>
              <a:t>?    </a:t>
            </a:r>
          </a:p>
          <a:p>
            <a:pPr>
              <a:buFont typeface="Wingdings" pitchFamily="2" charset="2"/>
              <a:buNone/>
            </a:pPr>
            <a:endParaRPr lang="ru-RU" smtClean="0"/>
          </a:p>
        </p:txBody>
      </p:sp>
      <p:pic>
        <p:nvPicPr>
          <p:cNvPr id="6" name="Рисунок 11" descr="eta~=~frac{T_1-T_2}{T_1}cdot 1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2143116"/>
            <a:ext cx="1867079" cy="571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Содержимое 9"/>
          <p:cNvSpPr>
            <a:spLocks noGrp="1"/>
          </p:cNvSpPr>
          <p:nvPr>
            <p:ph sz="quarter" idx="1"/>
          </p:nvPr>
        </p:nvSpPr>
        <p:spPr>
          <a:xfrm>
            <a:off x="0" y="785813"/>
            <a:ext cx="9144000" cy="1643062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b="1" smtClean="0"/>
              <a:t>   Камень брошен вертикально вверх. Пока камень не упал, высота, на которой он находится, описывается формулой   </a:t>
            </a:r>
            <a:r>
              <a:rPr lang="en-US" b="1" smtClean="0"/>
              <a:t>h(t)=-5t</a:t>
            </a:r>
            <a:r>
              <a:rPr lang="en-US" b="1" baseline="30000" smtClean="0"/>
              <a:t>2</a:t>
            </a:r>
            <a:r>
              <a:rPr lang="en-US" b="1" smtClean="0"/>
              <a:t>+18t</a:t>
            </a:r>
            <a:r>
              <a:rPr lang="ru-RU" b="1" smtClean="0"/>
              <a:t> (</a:t>
            </a:r>
            <a:r>
              <a:rPr lang="en-US" b="1" smtClean="0"/>
              <a:t>h</a:t>
            </a:r>
            <a:r>
              <a:rPr lang="ru-RU" b="1" smtClean="0"/>
              <a:t>—высота в метрах, </a:t>
            </a:r>
            <a:r>
              <a:rPr lang="en-US" b="1" smtClean="0"/>
              <a:t>t</a:t>
            </a:r>
            <a:r>
              <a:rPr lang="ru-RU" b="1" smtClean="0"/>
              <a:t>—время в секундах, прошедшее с момента броска). Найдите, сколько секунд камень находился на высоте не менее 9 метров.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3357563" y="214313"/>
            <a:ext cx="3251200" cy="63023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chemeClr val="tx2">
                    <a:satMod val="200000"/>
                  </a:schemeClr>
                </a:solidFill>
              </a:rPr>
              <a:t>Задача №3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ru-RU" sz="7200" b="1" i="1" u="sng" dirty="0" smtClean="0">
                <a:solidFill>
                  <a:srgbClr val="009999"/>
                </a:solidFill>
              </a:rPr>
              <a:t>Химия в математике</a:t>
            </a:r>
            <a:endParaRPr lang="ru-RU" sz="7200" b="1" i="1" u="sng" dirty="0">
              <a:solidFill>
                <a:srgbClr val="009999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2857496"/>
            <a:ext cx="8062912" cy="17526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«В любой науке столько истины, сколько в ней математики».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Иммануил</a:t>
            </a:r>
            <a:r>
              <a:rPr lang="ru-RU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Кант (1724-1804)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 advTm="11297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Роль химии в математике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72707" name="Содержимое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000" smtClean="0"/>
              <a:t>         Математика очень широко использует в своих целях достижения других наук, одной из них является химия</a:t>
            </a:r>
          </a:p>
          <a:p>
            <a:pPr>
              <a:buFont typeface="Wingdings 2" pitchFamily="18" charset="2"/>
              <a:buNone/>
            </a:pPr>
            <a:r>
              <a:rPr lang="ru-RU" sz="2000" smtClean="0"/>
              <a:t>         Развитие новых математических подходов, позволяющих проникнуть в суть или решить проблемы химии.</a:t>
            </a:r>
          </a:p>
          <a:p>
            <a:pPr>
              <a:buFont typeface="Wingdings 2" pitchFamily="18" charset="2"/>
              <a:buNone/>
            </a:pPr>
            <a:r>
              <a:rPr lang="ru-RU" sz="2000" b="1" smtClean="0"/>
              <a:t>         Математическая химия</a:t>
            </a:r>
            <a:r>
              <a:rPr lang="ru-RU" sz="2000" smtClean="0"/>
              <a:t> — раздел теоретической химии, область исследований, посвящённая новым применениям математики к химическим задачам. Выражение «математическая химия» прочно вошло в лексикон химиков. Многие статьи в серьезных химических журналах не содержат ни одной химической формулы, зато изобилуют математическими уравнениями.</a:t>
            </a:r>
          </a:p>
          <a:p>
            <a:pPr>
              <a:buFont typeface="Wingdings 2" pitchFamily="18" charset="2"/>
              <a:buNone/>
            </a:pPr>
            <a:r>
              <a:rPr lang="ru-RU" sz="2000" smtClean="0"/>
              <a:t>          Приложения химии в математике обширны и разнообразны. Ниже я постараюсь вам это показать.</a:t>
            </a:r>
          </a:p>
          <a:p>
            <a:pPr>
              <a:buFont typeface="Wingdings 2" pitchFamily="18" charset="2"/>
              <a:buNone/>
            </a:pPr>
            <a:endParaRPr lang="ru-RU" sz="1400" smtClean="0"/>
          </a:p>
        </p:txBody>
      </p:sp>
    </p:spTree>
  </p:cSld>
  <p:clrMapOvr>
    <a:masterClrMapping/>
  </p:clrMapOvr>
  <p:transition advTm="40125"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Математические уравнения</a:t>
            </a:r>
            <a:endParaRPr lang="ru-RU" sz="4000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>
            <a:normAutofit fontScale="77500" lnSpcReduction="2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  С помощью математических уравнений мы можем узнать формулу химического вещества, например: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  Рассмотрим уравнение 12</a:t>
            </a:r>
            <a:r>
              <a:rPr lang="ru-RU" i="1" dirty="0" smtClean="0"/>
              <a:t>x</a:t>
            </a:r>
            <a:r>
              <a:rPr lang="ru-RU" dirty="0" smtClean="0"/>
              <a:t> + </a:t>
            </a:r>
            <a:r>
              <a:rPr lang="ru-RU" i="1" dirty="0" err="1" smtClean="0"/>
              <a:t>y</a:t>
            </a:r>
            <a:r>
              <a:rPr lang="ru-RU" dirty="0" smtClean="0"/>
              <a:t> = 16. Для математика это уравнение описывает прямую линию на плоскости. Оно имеет бесконечно много решений, в том числе и целочисленных. А для химика выражение 12</a:t>
            </a:r>
            <a:r>
              <a:rPr lang="ru-RU" i="1" dirty="0" smtClean="0"/>
              <a:t>x</a:t>
            </a:r>
            <a:r>
              <a:rPr lang="ru-RU" dirty="0" smtClean="0"/>
              <a:t> + </a:t>
            </a:r>
            <a:r>
              <a:rPr lang="ru-RU" i="1" dirty="0" err="1" smtClean="0"/>
              <a:t>y</a:t>
            </a:r>
            <a:r>
              <a:rPr lang="ru-RU" dirty="0" smtClean="0"/>
              <a:t> описывает молекулярную массу углеводорода </a:t>
            </a:r>
            <a:r>
              <a:rPr lang="ru-RU" dirty="0" err="1" smtClean="0"/>
              <a:t>C</a:t>
            </a:r>
            <a:r>
              <a:rPr lang="ru-RU" i="1" baseline="-25000" dirty="0" err="1" smtClean="0"/>
              <a:t>x</a:t>
            </a:r>
            <a:r>
              <a:rPr lang="ru-RU" dirty="0" err="1" smtClean="0"/>
              <a:t>H</a:t>
            </a:r>
            <a:r>
              <a:rPr lang="ru-RU" i="1" baseline="-25000" dirty="0" err="1" smtClean="0"/>
              <a:t>y</a:t>
            </a:r>
            <a:r>
              <a:rPr lang="ru-RU" dirty="0" smtClean="0"/>
              <a:t> (12 – атомная масса углерода, 1 – водорода). Молекулярную массу 16 имеет единственный углеводород – метан, CH</a:t>
            </a:r>
            <a:r>
              <a:rPr lang="ru-RU" baseline="-25000" dirty="0" smtClean="0"/>
              <a:t>4</a:t>
            </a:r>
            <a:r>
              <a:rPr lang="ru-RU" dirty="0" smtClean="0"/>
              <a:t>, поэтому только одно решение данного уравнения обладает химическим смыслом: </a:t>
            </a:r>
            <a:r>
              <a:rPr lang="ru-RU" i="1" dirty="0" err="1" smtClean="0"/>
              <a:t>x</a:t>
            </a:r>
            <a:r>
              <a:rPr lang="ru-RU" dirty="0" smtClean="0"/>
              <a:t> = 1, </a:t>
            </a:r>
            <a:r>
              <a:rPr lang="ru-RU" i="1" dirty="0" err="1" smtClean="0"/>
              <a:t>y</a:t>
            </a:r>
            <a:r>
              <a:rPr lang="ru-RU" dirty="0" smtClean="0"/>
              <a:t> = 4.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 advTm="40125"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Уравнения и степень окисления</a:t>
            </a:r>
            <a:endParaRPr lang="ru-RU" sz="3600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74755" name="Содержимое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/>
              <a:t>       Также можно узнать и степень окисления химического элемента с помощью математического уравнения,</a:t>
            </a:r>
            <a:r>
              <a:rPr lang="en-US" smtClean="0"/>
              <a:t> </a:t>
            </a:r>
            <a:r>
              <a:rPr lang="ru-RU" smtClean="0"/>
              <a:t>например:</a:t>
            </a:r>
            <a:r>
              <a:rPr lang="en-US" smtClean="0"/>
              <a:t> Fe</a:t>
            </a:r>
            <a:r>
              <a:rPr lang="en-US" sz="1200" smtClean="0"/>
              <a:t>3</a:t>
            </a:r>
            <a:r>
              <a:rPr lang="en-US" sz="2800" smtClean="0"/>
              <a:t>O</a:t>
            </a:r>
            <a:r>
              <a:rPr lang="en-US" sz="1400" smtClean="0"/>
              <a:t>4</a:t>
            </a:r>
          </a:p>
          <a:p>
            <a:pPr algn="ctr">
              <a:buFont typeface="Wingdings 2" pitchFamily="18" charset="2"/>
              <a:buNone/>
            </a:pPr>
            <a:r>
              <a:rPr lang="ru-RU" sz="2800" smtClean="0"/>
              <a:t>3х-8=0</a:t>
            </a:r>
          </a:p>
          <a:p>
            <a:pPr algn="ctr">
              <a:buFont typeface="Wingdings 2" pitchFamily="18" charset="2"/>
              <a:buNone/>
            </a:pPr>
            <a:r>
              <a:rPr lang="ru-RU" sz="2800" smtClean="0"/>
              <a:t>3х=8</a:t>
            </a:r>
          </a:p>
          <a:p>
            <a:pPr algn="ctr">
              <a:buFont typeface="Wingdings 2" pitchFamily="18" charset="2"/>
              <a:buNone/>
            </a:pPr>
            <a:r>
              <a:rPr lang="ru-RU" sz="2800" smtClean="0"/>
              <a:t>Х=</a:t>
            </a:r>
            <a:r>
              <a:rPr lang="en-US" sz="1800" smtClean="0"/>
              <a:t>8/</a:t>
            </a:r>
            <a:r>
              <a:rPr lang="en-US" sz="1200" smtClean="0"/>
              <a:t>3</a:t>
            </a:r>
          </a:p>
          <a:p>
            <a:pPr>
              <a:buFont typeface="Wingdings 2" pitchFamily="18" charset="2"/>
              <a:buNone/>
            </a:pPr>
            <a:endParaRPr lang="en-US" sz="1200" smtClean="0"/>
          </a:p>
        </p:txBody>
      </p:sp>
    </p:spTree>
  </p:cSld>
  <p:clrMapOvr>
    <a:masterClrMapping/>
  </p:clrMapOvr>
  <p:transition advTm="47234"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Геометрия в химии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pic>
        <p:nvPicPr>
          <p:cNvPr id="75779" name="Picture 2" descr="175px-White_phosphrous_molecu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0" y="1785938"/>
            <a:ext cx="385762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80" name="TextBox 4"/>
          <p:cNvSpPr txBox="1">
            <a:spLocks noChangeArrowheads="1"/>
          </p:cNvSpPr>
          <p:nvPr/>
        </p:nvSpPr>
        <p:spPr bwMode="auto">
          <a:xfrm>
            <a:off x="2357438" y="5286375"/>
            <a:ext cx="47863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0070C0"/>
                </a:solidFill>
                <a:latin typeface="Century Gothic" pitchFamily="34" charset="0"/>
              </a:rPr>
              <a:t>Молекула белого фосфора, P</a:t>
            </a:r>
            <a:r>
              <a:rPr lang="ru-RU" sz="3600" b="1" baseline="-25000">
                <a:solidFill>
                  <a:srgbClr val="0070C0"/>
                </a:solidFill>
                <a:latin typeface="Century Gothic" pitchFamily="34" charset="0"/>
              </a:rPr>
              <a:t>4</a:t>
            </a:r>
            <a:r>
              <a:rPr lang="ru-RU" sz="3600" b="1">
                <a:solidFill>
                  <a:srgbClr val="0070C0"/>
                </a:solidFill>
                <a:latin typeface="Century Gothic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661308"/>
          </a:xfrm>
        </p:spPr>
        <p:txBody>
          <a:bodyPr>
            <a:normAutofit fontScale="90000"/>
          </a:bodyPr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Объемная модель тетра-трет-бутилтетраэдрана: С</a:t>
            </a:r>
            <a:r>
              <a:rPr lang="ru-RU" b="1" baseline="-250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4</a:t>
            </a:r>
            <a:r>
              <a:rPr lang="ru-RU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(С</a:t>
            </a:r>
            <a:r>
              <a:rPr lang="ru-RU" b="1" baseline="-250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4</a:t>
            </a:r>
            <a:r>
              <a:rPr lang="ru-RU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H</a:t>
            </a:r>
            <a:r>
              <a:rPr lang="ru-RU" b="1" baseline="-250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9</a:t>
            </a:r>
            <a:r>
              <a:rPr lang="ru-RU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)</a:t>
            </a:r>
            <a:r>
              <a:rPr lang="ru-RU" b="1" baseline="-250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4</a:t>
            </a:r>
            <a:r>
              <a:rPr lang="ru-RU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endParaRPr lang="ru-RU" b="1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pic>
        <p:nvPicPr>
          <p:cNvPr id="76803" name="Picture 2" descr="tms-tetrahedrane-3d-vd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813" y="2214563"/>
            <a:ext cx="5357812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4"/>
          <p:cNvSpPr txBox="1">
            <a:spLocks/>
          </p:cNvSpPr>
          <p:nvPr/>
        </p:nvSpPr>
        <p:spPr>
          <a:xfrm>
            <a:off x="1785938" y="714375"/>
            <a:ext cx="6172200" cy="4429125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600" dirty="0">
                <a:latin typeface="+mn-lt"/>
                <a:cs typeface="+mn-cs"/>
              </a:rPr>
              <a:t>1. Решить уравнение: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en-US" sz="2600" dirty="0">
              <a:latin typeface="+mn-lt"/>
              <a:cs typeface="+mn-cs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n-US" sz="2600" dirty="0">
                <a:latin typeface="+mn-lt"/>
                <a:cs typeface="+mn-cs"/>
              </a:rPr>
              <a:t>5   =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en-US" sz="2600" dirty="0">
              <a:latin typeface="+mn-lt"/>
              <a:cs typeface="+mn-cs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n-US" sz="2600" dirty="0">
                <a:latin typeface="+mn-lt"/>
                <a:cs typeface="+mn-cs"/>
              </a:rPr>
              <a:t>2.</a:t>
            </a:r>
            <a:r>
              <a:rPr lang="ru-RU" sz="2600" dirty="0">
                <a:latin typeface="+mn-lt"/>
                <a:cs typeface="+mn-cs"/>
              </a:rPr>
              <a:t>Найти сумму корней уравнения: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n-US" sz="2600" dirty="0">
                <a:latin typeface="+mn-lt"/>
                <a:cs typeface="+mn-cs"/>
              </a:rPr>
              <a:t>log  (x-1)=</a:t>
            </a:r>
            <a:r>
              <a:rPr lang="ru-RU" sz="2600" dirty="0">
                <a:latin typeface="+mn-lt"/>
                <a:cs typeface="+mn-cs"/>
              </a:rPr>
              <a:t> -</a:t>
            </a:r>
            <a:r>
              <a:rPr lang="en-US" sz="2600" dirty="0">
                <a:latin typeface="+mn-lt"/>
                <a:cs typeface="+mn-cs"/>
              </a:rPr>
              <a:t>2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en-US" sz="2600" dirty="0">
              <a:latin typeface="+mn-lt"/>
              <a:cs typeface="+mn-cs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n-US" sz="2600" dirty="0">
                <a:latin typeface="+mn-lt"/>
                <a:cs typeface="+mn-cs"/>
              </a:rPr>
              <a:t>3.</a:t>
            </a:r>
            <a:r>
              <a:rPr lang="ru-RU" sz="2600" dirty="0">
                <a:latin typeface="+mn-lt"/>
                <a:cs typeface="+mn-cs"/>
              </a:rPr>
              <a:t> Выбрать наибольший корень уравнения: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600" dirty="0">
                <a:latin typeface="+mn-lt"/>
                <a:cs typeface="+mn-cs"/>
              </a:rPr>
              <a:t>√3-2</a:t>
            </a:r>
            <a:r>
              <a:rPr lang="en-US" sz="2600" dirty="0">
                <a:latin typeface="+mn-lt"/>
                <a:cs typeface="+mn-cs"/>
              </a:rPr>
              <a:t>x= -x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en-US" sz="2600" dirty="0">
              <a:latin typeface="+mn-lt"/>
              <a:cs typeface="+mn-cs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n-US" sz="2600" dirty="0">
                <a:latin typeface="+mn-lt"/>
                <a:cs typeface="+mn-cs"/>
              </a:rPr>
              <a:t>4.</a:t>
            </a:r>
            <a:r>
              <a:rPr lang="ru-RU" sz="2600" dirty="0">
                <a:latin typeface="+mn-lt"/>
                <a:cs typeface="+mn-cs"/>
              </a:rPr>
              <a:t>Решить уравнение: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n-US" sz="2600" dirty="0">
                <a:latin typeface="+mn-lt"/>
                <a:cs typeface="+mn-cs"/>
              </a:rPr>
              <a:t>log   x=x</a:t>
            </a:r>
          </a:p>
        </p:txBody>
      </p:sp>
      <p:sp>
        <p:nvSpPr>
          <p:cNvPr id="58371" name="TextBox 2"/>
          <p:cNvSpPr txBox="1">
            <a:spLocks noChangeArrowheads="1"/>
          </p:cNvSpPr>
          <p:nvPr/>
        </p:nvSpPr>
        <p:spPr bwMode="auto">
          <a:xfrm>
            <a:off x="2714625" y="1214438"/>
            <a:ext cx="23574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entury Schoolbook"/>
              </a:rPr>
              <a:t>  1</a:t>
            </a:r>
          </a:p>
          <a:p>
            <a:r>
              <a:rPr lang="ru-RU">
                <a:latin typeface="Century Schoolbook"/>
              </a:rPr>
              <a:t>125</a:t>
            </a:r>
          </a:p>
        </p:txBody>
      </p:sp>
      <p:sp>
        <p:nvSpPr>
          <p:cNvPr id="58372" name="TextBox 3"/>
          <p:cNvSpPr txBox="1">
            <a:spLocks noChangeArrowheads="1"/>
          </p:cNvSpPr>
          <p:nvPr/>
        </p:nvSpPr>
        <p:spPr bwMode="auto">
          <a:xfrm>
            <a:off x="2286000" y="1071563"/>
            <a:ext cx="23574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>
                <a:latin typeface="Century Schoolbook"/>
              </a:rPr>
              <a:t>1</a:t>
            </a:r>
          </a:p>
          <a:p>
            <a:r>
              <a:rPr lang="en-US" sz="1400">
                <a:latin typeface="Century Schoolbook"/>
              </a:rPr>
              <a:t>x</a:t>
            </a:r>
            <a:endParaRPr lang="ru-RU" sz="1400">
              <a:latin typeface="Century Schoolbook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857500" y="1500188"/>
            <a:ext cx="285750" cy="158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357438" y="1357313"/>
            <a:ext cx="142875" cy="158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375" name="TextBox 8"/>
          <p:cNvSpPr txBox="1">
            <a:spLocks noChangeArrowheads="1"/>
          </p:cNvSpPr>
          <p:nvPr/>
        </p:nvSpPr>
        <p:spPr bwMode="auto">
          <a:xfrm>
            <a:off x="2500313" y="2500313"/>
            <a:ext cx="428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entury Schoolbook"/>
              </a:rPr>
              <a:t>1</a:t>
            </a:r>
          </a:p>
          <a:p>
            <a:r>
              <a:rPr lang="en-US" sz="1200">
                <a:latin typeface="Century Schoolbook"/>
              </a:rPr>
              <a:t>2</a:t>
            </a:r>
            <a:endParaRPr lang="ru-RU" sz="1200">
              <a:latin typeface="Century Schoolbook"/>
            </a:endParaRPr>
          </a:p>
        </p:txBody>
      </p:sp>
      <p:sp>
        <p:nvSpPr>
          <p:cNvPr id="58376" name="TextBox 10"/>
          <p:cNvSpPr txBox="1">
            <a:spLocks noChangeArrowheads="1"/>
          </p:cNvSpPr>
          <p:nvPr/>
        </p:nvSpPr>
        <p:spPr bwMode="auto">
          <a:xfrm>
            <a:off x="2500313" y="4786313"/>
            <a:ext cx="9286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Century Schoolbook"/>
              </a:rPr>
              <a:t>x</a:t>
            </a:r>
            <a:endParaRPr lang="ru-RU" sz="1400">
              <a:latin typeface="Century Schoolbook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2357438" y="3643313"/>
            <a:ext cx="571500" cy="158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571750" y="2714625"/>
            <a:ext cx="1428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379" name="TextBox 11"/>
          <p:cNvSpPr txBox="1">
            <a:spLocks noChangeArrowheads="1"/>
          </p:cNvSpPr>
          <p:nvPr/>
        </p:nvSpPr>
        <p:spPr bwMode="auto">
          <a:xfrm>
            <a:off x="3214688" y="4572000"/>
            <a:ext cx="4286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latin typeface="Century Schoolbook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Решение задач на смеси, растворы и сплавы.</a:t>
            </a: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 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>
            <a:normAutofit fontScale="92500" lnSpcReduction="2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       </a:t>
            </a:r>
            <a:r>
              <a:rPr lang="ru-RU" dirty="0" smtClean="0"/>
              <a:t>Человеку часто приходится смешивать различные жидкости, порошки, газообразные или твердые вещества, или разбавлять что-либо водой. Текстовые задачи на смеси, сплавы и растворы входят в различные сборники заданий по математике ГИА и ЕГЭ.</a:t>
            </a:r>
            <a:endParaRPr lang="en-US" dirty="0" smtClean="0"/>
          </a:p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b="1" dirty="0" smtClean="0"/>
              <a:t>       </a:t>
            </a:r>
            <a:r>
              <a:rPr lang="ru-RU" b="1" dirty="0" smtClean="0"/>
              <a:t>«Закон сохранения объема или массы»</a:t>
            </a:r>
            <a:endParaRPr lang="ru-RU" dirty="0" smtClean="0"/>
          </a:p>
          <a:p>
            <a:pPr marL="448056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       </a:t>
            </a:r>
            <a:r>
              <a:rPr lang="ru-RU" dirty="0" smtClean="0"/>
              <a:t>Если два сплава (раствора) соединяют в один «новый» сплав (раствор), то V = V</a:t>
            </a:r>
            <a:r>
              <a:rPr lang="ru-RU" baseline="-25000" dirty="0" smtClean="0"/>
              <a:t>1</a:t>
            </a:r>
            <a:r>
              <a:rPr lang="ru-RU" dirty="0" smtClean="0"/>
              <a:t> + V</a:t>
            </a:r>
            <a:r>
              <a:rPr lang="ru-RU" baseline="-25000" dirty="0" smtClean="0"/>
              <a:t>2</a:t>
            </a:r>
            <a:r>
              <a:rPr lang="ru-RU" dirty="0" smtClean="0"/>
              <a:t> – сохраняется объем;</a:t>
            </a:r>
            <a:r>
              <a:rPr lang="ru-RU" b="1" dirty="0" smtClean="0"/>
              <a:t> </a:t>
            </a:r>
            <a:r>
              <a:rPr lang="ru-RU" dirty="0" err="1" smtClean="0"/>
              <a:t>m</a:t>
            </a:r>
            <a:r>
              <a:rPr lang="ru-RU" dirty="0" smtClean="0"/>
              <a:t> = m</a:t>
            </a:r>
            <a:r>
              <a:rPr lang="ru-RU" baseline="-25000" dirty="0" smtClean="0"/>
              <a:t>1</a:t>
            </a:r>
            <a:r>
              <a:rPr lang="ru-RU" dirty="0" smtClean="0"/>
              <a:t>+ m</a:t>
            </a:r>
            <a:r>
              <a:rPr lang="ru-RU" baseline="-25000" dirty="0" smtClean="0"/>
              <a:t>2</a:t>
            </a:r>
            <a:r>
              <a:rPr lang="ru-RU" dirty="0" smtClean="0"/>
              <a:t> – сохраняется масса.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Задача №1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78851" name="Содержимое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mtClean="0"/>
              <a:t>      </a:t>
            </a:r>
            <a:r>
              <a:rPr lang="en-US" smtClean="0"/>
              <a:t> </a:t>
            </a:r>
            <a:r>
              <a:rPr lang="ru-RU" smtClean="0"/>
              <a:t> Смешали 30%-ный раствор соляной кислоты с 10%-ным и получали 600г 15%-го раствора. Сколько граммов 10%-го раствора было взято?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Задача №2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79875" name="Содержимое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en-US" smtClean="0"/>
              <a:t>      </a:t>
            </a:r>
            <a:r>
              <a:rPr lang="ru-RU" smtClean="0"/>
              <a:t>Имеется кусок сплава меди с оловом общей массой 24 кг, содержащий 45% меди. Сколько чистого олова надо прибавить к этому куску сплава, чтобы полученный новый сплав содержал 40% меди?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Задача №3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80899" name="Содержимое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r>
              <a:rPr lang="ru-RU" smtClean="0"/>
              <a:t>Смешав 70%-й и 60%-й растворы кислоты и, добавив  2 кг чистой воды, получили 50%-й раствор кислоты. Если бы вместо 2 кг воды добавили 2 кг 90%-го раствора той же кислоты, то получили бы 70%-й раствор кислоты. Сколько килограммов 70%-го раствора использовали для получения смеси?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8625"/>
            <a:ext cx="9144000" cy="5929313"/>
          </a:xfrm>
        </p:spPr>
        <p:txBody>
          <a:bodyPr>
            <a:normAutofit fontScale="62500" lnSpcReduction="20000"/>
          </a:bodyPr>
          <a:lstStyle/>
          <a:p>
            <a:pPr marL="448056" indent="-384048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	       Мы рассмотрели всего несколько примеров, показывающих, как химия используется в математике. Они дают определенное, хотя, конечно, неполное представление о задачах, решаемых математиками с помощью химии, и ограничениях, которые математика накладывает на применяемую в ней химию.</a:t>
            </a:r>
          </a:p>
          <a:p>
            <a:pPr marL="448056" indent="-384048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	       Взаимодействие химиков и математиков не ограничивается решением только химических задач. Математики до сих пор работают над доказательством второго закона термодинамики – одного из основных законов химии. </a:t>
            </a:r>
          </a:p>
          <a:p>
            <a:pPr marL="448056" indent="-384048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2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	       И хотя математики и химики мыслят совсем по-разному, те случаи, когда им удается взаимодействовать, приводят к появлению красивых и нетривиальных результатов и способствуют обогащению обеих наук.</a:t>
            </a:r>
          </a:p>
          <a:p>
            <a:pPr marL="448056" indent="-384048" algn="ctr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Autofit/>
            <a:scene3d>
              <a:camera prst="isometricOffAxis1Righ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Математические задачи в астрономии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500042"/>
            <a:ext cx="9144000" cy="447264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Яркость Солнца для нас, жителей Земли, является самой сильной. Но это происходит потому, что более яркие планеты находятся дальше от Солнца.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Если все звезды расположить на одном расстоянии от Земли, то Солнце будет далеко не на первом месте.</a:t>
            </a:r>
            <a:endParaRPr lang="ru-RU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84995" name="TextBox 5"/>
          <p:cNvSpPr txBox="1">
            <a:spLocks noChangeArrowheads="1"/>
          </p:cNvSpPr>
          <p:nvPr/>
        </p:nvSpPr>
        <p:spPr bwMode="auto">
          <a:xfrm>
            <a:off x="3071813" y="5929313"/>
            <a:ext cx="36433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Corbel" pitchFamily="34" charset="0"/>
              </a:rPr>
              <a:t>I1</a:t>
            </a:r>
            <a:r>
              <a:rPr lang="ru-RU" sz="3200">
                <a:latin typeface="Corbel" pitchFamily="34" charset="0"/>
              </a:rPr>
              <a:t>:</a:t>
            </a:r>
            <a:r>
              <a:rPr lang="en-US" sz="3200">
                <a:latin typeface="Corbel" pitchFamily="34" charset="0"/>
              </a:rPr>
              <a:t>I2=2,512</a:t>
            </a:r>
            <a:endParaRPr lang="ru-RU" sz="3200">
              <a:latin typeface="Corbel" pitchFamily="34" charset="0"/>
            </a:endParaRPr>
          </a:p>
        </p:txBody>
      </p:sp>
      <p:sp>
        <p:nvSpPr>
          <p:cNvPr id="84996" name="TextBox 6"/>
          <p:cNvSpPr txBox="1">
            <a:spLocks noChangeArrowheads="1"/>
          </p:cNvSpPr>
          <p:nvPr/>
        </p:nvSpPr>
        <p:spPr bwMode="auto">
          <a:xfrm>
            <a:off x="4929188" y="6000750"/>
            <a:ext cx="1000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Corbel" pitchFamily="34" charset="0"/>
              </a:rPr>
              <a:t>m2-m1</a:t>
            </a:r>
            <a:endParaRPr lang="ru-RU" sz="1400"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extBox 4"/>
          <p:cNvSpPr txBox="1">
            <a:spLocks noChangeArrowheads="1"/>
          </p:cNvSpPr>
          <p:nvPr/>
        </p:nvSpPr>
        <p:spPr bwMode="auto">
          <a:xfrm>
            <a:off x="0" y="0"/>
            <a:ext cx="9144000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orbel" pitchFamily="34" charset="0"/>
              </a:rPr>
              <a:t>       Чем ярче источник, тем его видимая звездная величина считается меньшей. В общем случае отношение видимой яркости двух любых звезд </a:t>
            </a:r>
            <a:r>
              <a:rPr lang="en-US" sz="2400">
                <a:latin typeface="Corbel" pitchFamily="34" charset="0"/>
              </a:rPr>
              <a:t>I1</a:t>
            </a:r>
            <a:r>
              <a:rPr lang="ru-RU" sz="2400">
                <a:latin typeface="Corbel" pitchFamily="34" charset="0"/>
              </a:rPr>
              <a:t>:</a:t>
            </a:r>
            <a:r>
              <a:rPr lang="en-US" sz="2400">
                <a:latin typeface="Corbel" pitchFamily="34" charset="0"/>
              </a:rPr>
              <a:t>I2 </a:t>
            </a:r>
            <a:r>
              <a:rPr lang="ru-RU" sz="2400">
                <a:latin typeface="Corbel" pitchFamily="34" charset="0"/>
              </a:rPr>
              <a:t>связано с разностью их видимых звездных величин </a:t>
            </a:r>
            <a:r>
              <a:rPr lang="en-US" sz="2400">
                <a:latin typeface="Corbel" pitchFamily="34" charset="0"/>
              </a:rPr>
              <a:t>m1</a:t>
            </a:r>
            <a:r>
              <a:rPr lang="ru-RU" sz="2400">
                <a:latin typeface="Corbel" pitchFamily="34" charset="0"/>
              </a:rPr>
              <a:t> и </a:t>
            </a:r>
            <a:r>
              <a:rPr lang="en-US" sz="2400">
                <a:latin typeface="Corbel" pitchFamily="34" charset="0"/>
              </a:rPr>
              <a:t>m2 </a:t>
            </a:r>
            <a:r>
              <a:rPr lang="ru-RU" sz="2400">
                <a:latin typeface="Corbel" pitchFamily="34" charset="0"/>
              </a:rPr>
              <a:t>простым соотношением:</a:t>
            </a:r>
          </a:p>
          <a:p>
            <a:endParaRPr lang="ru-RU" sz="2400">
              <a:latin typeface="Corbel" pitchFamily="34" charset="0"/>
            </a:endParaRPr>
          </a:p>
          <a:p>
            <a:endParaRPr lang="ru-RU" sz="2400">
              <a:latin typeface="Corbel" pitchFamily="34" charset="0"/>
            </a:endParaRPr>
          </a:p>
          <a:p>
            <a:r>
              <a:rPr lang="ru-RU" sz="2400">
                <a:latin typeface="Corbel" pitchFamily="34" charset="0"/>
              </a:rPr>
              <a:t>      </a:t>
            </a:r>
          </a:p>
          <a:p>
            <a:r>
              <a:rPr lang="ru-RU" sz="2400">
                <a:latin typeface="Corbel" pitchFamily="34" charset="0"/>
              </a:rPr>
              <a:t> Абсолютной звездной величиной М называется та видимая звездная величина, которую  имела бы звезда, если бы находилась от нас на стандартном расстоянии </a:t>
            </a:r>
            <a:r>
              <a:rPr lang="en-US" sz="2400">
                <a:latin typeface="Corbel" pitchFamily="34" charset="0"/>
              </a:rPr>
              <a:t>D0 = 10</a:t>
            </a:r>
            <a:r>
              <a:rPr lang="ru-RU" sz="2400">
                <a:latin typeface="Corbel" pitchFamily="34" charset="0"/>
              </a:rPr>
              <a:t> пк.</a:t>
            </a:r>
          </a:p>
          <a:p>
            <a:r>
              <a:rPr lang="ru-RU" sz="2400">
                <a:latin typeface="Corbel" pitchFamily="34" charset="0"/>
              </a:rPr>
              <a:t>       Светимостью звезды </a:t>
            </a:r>
            <a:r>
              <a:rPr lang="en-US" sz="2400">
                <a:latin typeface="Corbel" pitchFamily="34" charset="0"/>
              </a:rPr>
              <a:t>L </a:t>
            </a:r>
            <a:r>
              <a:rPr lang="ru-RU" sz="2400">
                <a:latin typeface="Corbel" pitchFamily="34" charset="0"/>
              </a:rPr>
              <a:t> называется мощность излучения световой энергии по сравнению с мощностью излучения света Солнцем.  </a:t>
            </a:r>
          </a:p>
          <a:p>
            <a:r>
              <a:rPr lang="ru-RU" sz="2400">
                <a:latin typeface="Corbel" pitchFamily="34" charset="0"/>
              </a:rPr>
              <a:t> </a:t>
            </a:r>
          </a:p>
        </p:txBody>
      </p:sp>
      <p:sp>
        <p:nvSpPr>
          <p:cNvPr id="86019" name="TextBox 5"/>
          <p:cNvSpPr txBox="1">
            <a:spLocks noChangeArrowheads="1"/>
          </p:cNvSpPr>
          <p:nvPr/>
        </p:nvSpPr>
        <p:spPr bwMode="auto">
          <a:xfrm>
            <a:off x="214313" y="1857375"/>
            <a:ext cx="36433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orbel" pitchFamily="34" charset="0"/>
              </a:rPr>
              <a:t>I1</a:t>
            </a:r>
            <a:r>
              <a:rPr lang="ru-RU" sz="2800">
                <a:latin typeface="Corbel" pitchFamily="34" charset="0"/>
              </a:rPr>
              <a:t>:</a:t>
            </a:r>
            <a:r>
              <a:rPr lang="en-US" sz="2800">
                <a:latin typeface="Corbel" pitchFamily="34" charset="0"/>
              </a:rPr>
              <a:t>I2=2,512</a:t>
            </a:r>
            <a:endParaRPr lang="ru-RU" sz="2800">
              <a:latin typeface="Corbel" pitchFamily="34" charset="0"/>
            </a:endParaRPr>
          </a:p>
        </p:txBody>
      </p:sp>
      <p:sp>
        <p:nvSpPr>
          <p:cNvPr id="86020" name="TextBox 6"/>
          <p:cNvSpPr txBox="1">
            <a:spLocks noChangeArrowheads="1"/>
          </p:cNvSpPr>
          <p:nvPr/>
        </p:nvSpPr>
        <p:spPr bwMode="auto">
          <a:xfrm>
            <a:off x="1857375" y="1857375"/>
            <a:ext cx="10001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Corbel" pitchFamily="34" charset="0"/>
              </a:rPr>
              <a:t>m2-m1</a:t>
            </a:r>
            <a:endParaRPr lang="ru-RU" sz="1400"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extBox 4"/>
          <p:cNvSpPr txBox="1">
            <a:spLocks noChangeArrowheads="1"/>
          </p:cNvSpPr>
          <p:nvPr/>
        </p:nvSpPr>
        <p:spPr bwMode="auto">
          <a:xfrm>
            <a:off x="0" y="0"/>
            <a:ext cx="9144000" cy="655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Corbel" pitchFamily="34" charset="0"/>
              </a:rPr>
              <a:t>Во сколько раз звезда 3,4 звездной величины  слабее, чем Сириус, имеющий видимую звездную величину – 1,6? </a:t>
            </a:r>
          </a:p>
          <a:p>
            <a:pPr algn="ctr"/>
            <a:endParaRPr lang="ru-RU" sz="3200">
              <a:latin typeface="Corbel" pitchFamily="34" charset="0"/>
            </a:endParaRPr>
          </a:p>
          <a:p>
            <a:r>
              <a:rPr lang="ru-RU" sz="3200">
                <a:latin typeface="Corbel" pitchFamily="34" charset="0"/>
              </a:rPr>
              <a:t>Дано:     Решение:</a:t>
            </a:r>
          </a:p>
          <a:p>
            <a:r>
              <a:rPr lang="en-US" sz="3200">
                <a:latin typeface="Corbel" pitchFamily="34" charset="0"/>
              </a:rPr>
              <a:t>m</a:t>
            </a:r>
            <a:r>
              <a:rPr lang="en-US" sz="2000">
                <a:latin typeface="Corbel" pitchFamily="34" charset="0"/>
              </a:rPr>
              <a:t>1 =-1,6         </a:t>
            </a:r>
            <a:r>
              <a:rPr lang="en-US" sz="2800">
                <a:latin typeface="Corbel" pitchFamily="34" charset="0"/>
              </a:rPr>
              <a:t>I1  </a:t>
            </a:r>
            <a:endParaRPr lang="en-US" sz="2000">
              <a:latin typeface="Corbel" pitchFamily="34" charset="0"/>
            </a:endParaRPr>
          </a:p>
          <a:p>
            <a:r>
              <a:rPr lang="en-US" sz="3200">
                <a:latin typeface="Corbel" pitchFamily="34" charset="0"/>
              </a:rPr>
              <a:t>m</a:t>
            </a:r>
            <a:r>
              <a:rPr lang="en-US" sz="2000">
                <a:latin typeface="Corbel" pitchFamily="34" charset="0"/>
              </a:rPr>
              <a:t>2=3,4          </a:t>
            </a:r>
            <a:r>
              <a:rPr lang="en-US" sz="2800">
                <a:latin typeface="Corbel" pitchFamily="34" charset="0"/>
              </a:rPr>
              <a:t> I2   </a:t>
            </a:r>
            <a:endParaRPr lang="en-US" sz="2000">
              <a:latin typeface="Corbel" pitchFamily="34" charset="0"/>
            </a:endParaRPr>
          </a:p>
          <a:p>
            <a:r>
              <a:rPr lang="en-US" sz="2000">
                <a:latin typeface="Corbel" pitchFamily="34" charset="0"/>
              </a:rPr>
              <a:t>                             lg (I1-I2)=0,4(m</a:t>
            </a:r>
            <a:r>
              <a:rPr lang="en-US" sz="1600">
                <a:latin typeface="Corbel" pitchFamily="34" charset="0"/>
              </a:rPr>
              <a:t>2</a:t>
            </a:r>
            <a:r>
              <a:rPr lang="en-US" sz="2000">
                <a:latin typeface="Corbel" pitchFamily="34" charset="0"/>
              </a:rPr>
              <a:t>-m</a:t>
            </a:r>
            <a:r>
              <a:rPr lang="en-US" sz="1600">
                <a:latin typeface="Corbel" pitchFamily="34" charset="0"/>
              </a:rPr>
              <a:t>1</a:t>
            </a:r>
            <a:r>
              <a:rPr lang="en-US" sz="2000">
                <a:latin typeface="Corbel" pitchFamily="34" charset="0"/>
              </a:rPr>
              <a:t>),   </a:t>
            </a:r>
          </a:p>
          <a:p>
            <a:r>
              <a:rPr lang="en-US" sz="2000">
                <a:latin typeface="Corbel" pitchFamily="34" charset="0"/>
              </a:rPr>
              <a:t>I1                          lg(I1-I2)=0,4(3,4-(-1,6))=2, </a:t>
            </a:r>
            <a:r>
              <a:rPr lang="ru-RU" sz="2000">
                <a:latin typeface="Corbel" pitchFamily="34" charset="0"/>
              </a:rPr>
              <a:t>отсюда следует, что</a:t>
            </a:r>
            <a:endParaRPr lang="en-US" sz="2000">
              <a:latin typeface="Corbel" pitchFamily="34" charset="0"/>
            </a:endParaRPr>
          </a:p>
          <a:p>
            <a:r>
              <a:rPr lang="en-US" sz="2000">
                <a:latin typeface="Corbel" pitchFamily="34" charset="0"/>
              </a:rPr>
              <a:t>I2</a:t>
            </a:r>
            <a:r>
              <a:rPr lang="ru-RU" sz="2000">
                <a:latin typeface="Corbel" pitchFamily="34" charset="0"/>
              </a:rPr>
              <a:t>                          </a:t>
            </a:r>
            <a:r>
              <a:rPr lang="en-US" sz="2000">
                <a:latin typeface="Corbel" pitchFamily="34" charset="0"/>
              </a:rPr>
              <a:t>I1</a:t>
            </a:r>
          </a:p>
          <a:p>
            <a:r>
              <a:rPr lang="en-US" sz="2000">
                <a:latin typeface="Corbel" pitchFamily="34" charset="0"/>
              </a:rPr>
              <a:t>                              I2</a:t>
            </a:r>
          </a:p>
          <a:p>
            <a:r>
              <a:rPr lang="en-US" sz="2000">
                <a:latin typeface="Corbel" pitchFamily="34" charset="0"/>
              </a:rPr>
              <a:t>                              </a:t>
            </a:r>
            <a:r>
              <a:rPr lang="ru-RU" sz="2000">
                <a:latin typeface="Corbel" pitchFamily="34" charset="0"/>
              </a:rPr>
              <a:t>Ответ: 100</a:t>
            </a:r>
            <a:endParaRPr lang="en-US" sz="2000">
              <a:latin typeface="Corbel" pitchFamily="34" charset="0"/>
            </a:endParaRPr>
          </a:p>
          <a:p>
            <a:endParaRPr lang="ru-RU" sz="2400">
              <a:latin typeface="Corbel" pitchFamily="34" charset="0"/>
            </a:endParaRPr>
          </a:p>
          <a:p>
            <a:endParaRPr lang="ru-RU" sz="2000">
              <a:latin typeface="Corbel" pitchFamily="34" charset="0"/>
            </a:endParaRPr>
          </a:p>
          <a:p>
            <a:endParaRPr lang="en-US" sz="2000">
              <a:latin typeface="Corbel" pitchFamily="34" charset="0"/>
            </a:endParaRPr>
          </a:p>
          <a:p>
            <a:endParaRPr lang="ru-RU" sz="3200">
              <a:latin typeface="Corbe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71437" y="3429000"/>
            <a:ext cx="28575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0" y="3571875"/>
            <a:ext cx="1357313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0" y="4071938"/>
            <a:ext cx="357188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500188" y="2928938"/>
            <a:ext cx="357187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7047" name="TextBox 15"/>
          <p:cNvSpPr txBox="1">
            <a:spLocks noChangeArrowheads="1"/>
          </p:cNvSpPr>
          <p:nvPr/>
        </p:nvSpPr>
        <p:spPr bwMode="auto">
          <a:xfrm>
            <a:off x="1928813" y="2714625"/>
            <a:ext cx="19288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Corbel" pitchFamily="34" charset="0"/>
              </a:rPr>
              <a:t>=2,512</a:t>
            </a:r>
            <a:endParaRPr lang="ru-RU" sz="2400">
              <a:latin typeface="Corbel" pitchFamily="34" charset="0"/>
            </a:endParaRPr>
          </a:p>
        </p:txBody>
      </p:sp>
      <p:sp>
        <p:nvSpPr>
          <p:cNvPr id="87048" name="TextBox 16"/>
          <p:cNvSpPr txBox="1">
            <a:spLocks noChangeArrowheads="1"/>
          </p:cNvSpPr>
          <p:nvPr/>
        </p:nvSpPr>
        <p:spPr bwMode="auto">
          <a:xfrm>
            <a:off x="2786063" y="2571750"/>
            <a:ext cx="1714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orbel" pitchFamily="34" charset="0"/>
              </a:rPr>
              <a:t>m2-m1</a:t>
            </a:r>
            <a:endParaRPr lang="ru-RU">
              <a:latin typeface="Corbel" pitchFamily="34" charset="0"/>
            </a:endParaRPr>
          </a:p>
        </p:txBody>
      </p:sp>
      <p:sp>
        <p:nvSpPr>
          <p:cNvPr id="87049" name="TextBox 17"/>
          <p:cNvSpPr txBox="1">
            <a:spLocks noChangeArrowheads="1"/>
          </p:cNvSpPr>
          <p:nvPr/>
        </p:nvSpPr>
        <p:spPr bwMode="auto">
          <a:xfrm>
            <a:off x="428625" y="3857625"/>
            <a:ext cx="571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orbel" pitchFamily="34" charset="0"/>
              </a:rPr>
              <a:t>- ?</a:t>
            </a:r>
            <a:endParaRPr lang="ru-RU">
              <a:latin typeface="Corbel" pitchFamily="34" charset="0"/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1571625" y="4357688"/>
            <a:ext cx="28575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7051" name="TextBox 20"/>
          <p:cNvSpPr txBox="1">
            <a:spLocks noChangeArrowheads="1"/>
          </p:cNvSpPr>
          <p:nvPr/>
        </p:nvSpPr>
        <p:spPr bwMode="auto">
          <a:xfrm>
            <a:off x="1857375" y="4071938"/>
            <a:ext cx="8572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Corbel" pitchFamily="34" charset="0"/>
              </a:rPr>
              <a:t>=100</a:t>
            </a:r>
            <a:endParaRPr lang="ru-RU" sz="2400"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extBox 12"/>
          <p:cNvSpPr txBox="1">
            <a:spLocks noChangeArrowheads="1"/>
          </p:cNvSpPr>
          <p:nvPr/>
        </p:nvSpPr>
        <p:spPr bwMode="auto">
          <a:xfrm>
            <a:off x="1214438" y="3071813"/>
            <a:ext cx="6858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Corbel" pitchFamily="34" charset="0"/>
              </a:rPr>
              <a:t>log </a:t>
            </a:r>
            <a:r>
              <a:rPr lang="en-US" sz="2000">
                <a:latin typeface="Corbel" pitchFamily="34" charset="0"/>
              </a:rPr>
              <a:t>1-x</a:t>
            </a:r>
            <a:r>
              <a:rPr lang="en-US" sz="3200">
                <a:latin typeface="Corbel" pitchFamily="34" charset="0"/>
              </a:rPr>
              <a:t>(1-x)(1+2x)+ 0,25log</a:t>
            </a:r>
            <a:r>
              <a:rPr lang="en-US" sz="2000">
                <a:latin typeface="Corbel" pitchFamily="34" charset="0"/>
              </a:rPr>
              <a:t>1+2x</a:t>
            </a:r>
            <a:r>
              <a:rPr lang="en-US" sz="3200">
                <a:latin typeface="Corbel" pitchFamily="34" charset="0"/>
              </a:rPr>
              <a:t>(x-1) &gt;-1</a:t>
            </a:r>
            <a:endParaRPr lang="ru-RU" sz="3200">
              <a:latin typeface="Corbel" pitchFamily="34" charset="0"/>
            </a:endParaRPr>
          </a:p>
        </p:txBody>
      </p:sp>
      <p:sp>
        <p:nvSpPr>
          <p:cNvPr id="89091" name="Прямоугольник 14"/>
          <p:cNvSpPr>
            <a:spLocks noChangeArrowheads="1"/>
          </p:cNvSpPr>
          <p:nvPr/>
        </p:nvSpPr>
        <p:spPr bwMode="auto">
          <a:xfrm>
            <a:off x="6643688" y="2928938"/>
            <a:ext cx="3032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orbel" pitchFamily="34" charset="0"/>
              </a:rPr>
              <a:t>4</a:t>
            </a:r>
            <a:endParaRPr lang="ru-RU">
              <a:latin typeface="Corbel" pitchFamily="34" charset="0"/>
            </a:endParaRP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flipV="1">
            <a:off x="6858000" y="3500438"/>
            <a:ext cx="142875" cy="7143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0" y="214290"/>
            <a:ext cx="9144000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+mn-lt"/>
                <a:cs typeface="+mn-cs"/>
              </a:rPr>
              <a:t>С3 – решить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+mn-lt"/>
                <a:cs typeface="+mn-cs"/>
              </a:rPr>
              <a:t>неравенство</a:t>
            </a:r>
            <a:endParaRPr lang="ru-RU" sz="5400" b="1" dirty="0">
              <a:ln/>
              <a:solidFill>
                <a:schemeClr val="accent5">
                  <a:tint val="50000"/>
                  <a:satMod val="180000"/>
                </a:schemeClr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571480"/>
            <a:ext cx="7929618" cy="1938992"/>
          </a:xfrm>
          <a:prstGeom prst="rect">
            <a:avLst/>
          </a:prstGeom>
          <a:noFill/>
        </p:spPr>
        <p:txBody>
          <a:bodyPr>
            <a:spAutoFit/>
            <a:scene3d>
              <a:camera prst="isometricOffAxis1Right"/>
              <a:lightRig rig="contrasting" dir="t">
                <a:rot lat="0" lon="0" rev="4500000"/>
              </a:lightRig>
            </a:scene3d>
            <a:sp3d extrusionH="57150" contourW="6350" prstMaterial="metal">
              <a:bevelT w="127000" h="31750" prst="coolSlan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i="1" u="sng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Связь биологии и математики</a:t>
            </a:r>
            <a:endParaRPr lang="ru-RU" sz="6000" b="1" i="1" u="sng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reflection blurRad="12700" stA="50000" endPos="50000" dist="5000" dir="5400000" sy="-100000" rotWithShape="0"/>
              </a:effectLst>
              <a:latin typeface="+mn-lt"/>
              <a:cs typeface="+mn-cs"/>
            </a:endParaRPr>
          </a:p>
        </p:txBody>
      </p:sp>
      <p:pic>
        <p:nvPicPr>
          <p:cNvPr id="1026" name="Picture 2" descr="C:\Users\user\Desktop\1\biolog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643314"/>
            <a:ext cx="3724271" cy="24288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 descr="C:\Users\user\Desktop\1\58_matematika_Carica_nauk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3643314"/>
            <a:ext cx="3029292" cy="24288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62" y="1643050"/>
            <a:ext cx="7786710" cy="2308324"/>
          </a:xfrm>
          <a:prstGeom prst="rect">
            <a:avLst/>
          </a:prstGeom>
          <a:noFill/>
        </p:spPr>
        <p:txBody>
          <a:bodyPr>
            <a:spAutoFit/>
            <a:scene3d>
              <a:camera prst="isometricOffAxis1Right"/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  <a:reflection blurRad="6350" stA="55000" endA="300" endPos="45500" dir="5400000" sy="-100000" algn="bl" rotWithShape="0"/>
                </a:effectLst>
                <a:latin typeface="+mn-lt"/>
                <a:cs typeface="+mn-cs"/>
              </a:rPr>
              <a:t>Спасибо за внимание!</a:t>
            </a:r>
            <a:endParaRPr lang="ru-RU" sz="72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  <a:reflection blurRad="6350" stA="55000" endA="300" endPos="45500" dir="5400000" sy="-100000" algn="bl" rotWithShape="0"/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1" descr="C:\Users\user\Desktop\1\0003-003-CHto-izuchaet-biologi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714356"/>
            <a:ext cx="9144000" cy="549275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5400" dirty="0">
                <a:solidFill>
                  <a:srgbClr val="00007E"/>
                </a:solidFill>
              </a:rPr>
              <a:t>Генетика популяции</a:t>
            </a:r>
          </a:p>
        </p:txBody>
      </p:sp>
      <p:sp>
        <p:nvSpPr>
          <p:cNvPr id="61443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0" y="2357438"/>
            <a:ext cx="9144000" cy="2449512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ru-RU" sz="3600" b="1" smtClean="0">
                <a:solidFill>
                  <a:srgbClr val="FF0000"/>
                </a:solidFill>
              </a:rPr>
              <a:t>Закон Харди-Вайнберга. </a:t>
            </a:r>
          </a:p>
          <a:p>
            <a:pPr algn="ctr">
              <a:lnSpc>
                <a:spcPct val="90000"/>
              </a:lnSpc>
            </a:pPr>
            <a:r>
              <a:rPr lang="ru-RU" sz="3600" smtClean="0">
                <a:solidFill>
                  <a:srgbClr val="FF0000"/>
                </a:solidFill>
              </a:rPr>
              <a:t>Из поколения в поколение при свободном скрещивании, относительная частота генов, есть величина постоянная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67" name="Group 23"/>
          <p:cNvGraphicFramePr>
            <a:graphicFrameLocks noGrp="1"/>
          </p:cNvGraphicFramePr>
          <p:nvPr>
            <p:ph idx="4294967295"/>
          </p:nvPr>
        </p:nvGraphicFramePr>
        <p:xfrm>
          <a:off x="2071688" y="2286000"/>
          <a:ext cx="4857784" cy="2763770"/>
        </p:xfrm>
        <a:graphic>
          <a:graphicData uri="http://schemas.openxmlformats.org/drawingml/2006/table">
            <a:tbl>
              <a:tblPr/>
              <a:tblGrid>
                <a:gridCol w="1619702"/>
                <a:gridCol w="1618380"/>
                <a:gridCol w="1619702"/>
              </a:tblGrid>
              <a:tr h="8667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♀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0,5 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0,5 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67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0,5 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0,25 АА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0,25 Аа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67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0,5 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0,25 Аа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0,25 </a:t>
                      </a:r>
                      <a:r>
                        <a:rPr kumimoji="0" lang="ru-RU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аа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2484" name="Line 26"/>
          <p:cNvSpPr>
            <a:spLocks noChangeShapeType="1"/>
          </p:cNvSpPr>
          <p:nvPr/>
        </p:nvSpPr>
        <p:spPr bwMode="auto">
          <a:xfrm>
            <a:off x="2071688" y="2286000"/>
            <a:ext cx="1643062" cy="1000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2485" name="Text Box 30"/>
          <p:cNvSpPr txBox="1">
            <a:spLocks noChangeArrowheads="1"/>
          </p:cNvSpPr>
          <p:nvPr/>
        </p:nvSpPr>
        <p:spPr bwMode="auto">
          <a:xfrm>
            <a:off x="971550" y="188913"/>
            <a:ext cx="6769100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Franklin Gothic Book" pitchFamily="34" charset="0"/>
              </a:rPr>
              <a:t>P:   </a:t>
            </a:r>
            <a:r>
              <a:rPr lang="ru-RU" sz="2400" b="1">
                <a:latin typeface="Franklin Gothic Book" pitchFamily="34" charset="0"/>
              </a:rPr>
              <a:t>    </a:t>
            </a:r>
            <a:r>
              <a:rPr lang="ru-RU" sz="2400">
                <a:latin typeface="Franklin Gothic Book" pitchFamily="34" charset="0"/>
              </a:rPr>
              <a:t>♀</a:t>
            </a:r>
            <a:r>
              <a:rPr lang="en-US" sz="2400" b="1">
                <a:latin typeface="Franklin Gothic Book" pitchFamily="34" charset="0"/>
              </a:rPr>
              <a:t>    </a:t>
            </a:r>
            <a:r>
              <a:rPr lang="ru-RU" sz="2400" b="1">
                <a:latin typeface="Franklin Gothic Book" pitchFamily="34" charset="0"/>
              </a:rPr>
              <a:t>  </a:t>
            </a:r>
            <a:r>
              <a:rPr lang="en-US" b="1">
                <a:latin typeface="Franklin Gothic Book" pitchFamily="34" charset="0"/>
              </a:rPr>
              <a:t>Aa                      x                     </a:t>
            </a:r>
            <a:r>
              <a:rPr lang="ru-RU" sz="2400">
                <a:latin typeface="Franklin Gothic Book" pitchFamily="34" charset="0"/>
              </a:rPr>
              <a:t>♂</a:t>
            </a:r>
            <a:r>
              <a:rPr lang="en-US" b="1">
                <a:latin typeface="Franklin Gothic Book" pitchFamily="34" charset="0"/>
              </a:rPr>
              <a:t>     </a:t>
            </a:r>
            <a:r>
              <a:rPr lang="ru-RU" b="1">
                <a:latin typeface="Franklin Gothic Book" pitchFamily="34" charset="0"/>
              </a:rPr>
              <a:t>       </a:t>
            </a:r>
            <a:r>
              <a:rPr lang="en-US" b="1">
                <a:latin typeface="Franklin Gothic Book" pitchFamily="34" charset="0"/>
              </a:rPr>
              <a:t>Aa</a:t>
            </a:r>
            <a:br>
              <a:rPr lang="en-US" b="1">
                <a:latin typeface="Franklin Gothic Book" pitchFamily="34" charset="0"/>
              </a:rPr>
            </a:br>
            <a:endParaRPr lang="en-US" b="1">
              <a:latin typeface="Franklin Gothic Book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400" b="1">
                <a:latin typeface="Franklin Gothic Book" pitchFamily="34" charset="0"/>
              </a:rPr>
              <a:t>G:           </a:t>
            </a:r>
            <a:r>
              <a:rPr lang="ru-RU" sz="2400" b="1">
                <a:latin typeface="Franklin Gothic Book" pitchFamily="34" charset="0"/>
              </a:rPr>
              <a:t>                                                </a:t>
            </a:r>
          </a:p>
        </p:txBody>
      </p:sp>
      <p:sp>
        <p:nvSpPr>
          <p:cNvPr id="62486" name="Text Box 31"/>
          <p:cNvSpPr txBox="1">
            <a:spLocks noChangeArrowheads="1"/>
          </p:cNvSpPr>
          <p:nvPr/>
        </p:nvSpPr>
        <p:spPr bwMode="auto">
          <a:xfrm>
            <a:off x="828675" y="1916113"/>
            <a:ext cx="7191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latin typeface="Franklin Gothic Book" pitchFamily="34" charset="0"/>
              </a:rPr>
              <a:t>   </a:t>
            </a:r>
            <a:endParaRPr lang="ru-RU" b="1">
              <a:latin typeface="Franklin Gothic Book" pitchFamily="34" charset="0"/>
            </a:endParaRPr>
          </a:p>
        </p:txBody>
      </p:sp>
      <p:sp>
        <p:nvSpPr>
          <p:cNvPr id="62487" name="Rectangle 34"/>
          <p:cNvSpPr>
            <a:spLocks noChangeArrowheads="1"/>
          </p:cNvSpPr>
          <p:nvPr/>
        </p:nvSpPr>
        <p:spPr bwMode="auto">
          <a:xfrm>
            <a:off x="1214438" y="2214563"/>
            <a:ext cx="4746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Franklin Gothic Book" pitchFamily="34" charset="0"/>
              </a:rPr>
              <a:t>F:</a:t>
            </a:r>
            <a:endParaRPr lang="ru-RU" sz="2400" b="1">
              <a:latin typeface="Franklin Gothic Book" pitchFamily="34" charset="0"/>
            </a:endParaRPr>
          </a:p>
        </p:txBody>
      </p:sp>
      <p:sp>
        <p:nvSpPr>
          <p:cNvPr id="62488" name="Text Box 35"/>
          <p:cNvSpPr txBox="1">
            <a:spLocks noChangeArrowheads="1"/>
          </p:cNvSpPr>
          <p:nvPr/>
        </p:nvSpPr>
        <p:spPr bwMode="auto">
          <a:xfrm>
            <a:off x="0" y="5373688"/>
            <a:ext cx="9144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latin typeface="Franklin Gothic Book" pitchFamily="34" charset="0"/>
              </a:rPr>
              <a:t> </a:t>
            </a:r>
            <a:r>
              <a:rPr lang="en-US" sz="2400" b="1">
                <a:latin typeface="Franklin Gothic Book" pitchFamily="34" charset="0"/>
              </a:rPr>
              <a:t>             0</a:t>
            </a:r>
            <a:r>
              <a:rPr lang="ru-RU" sz="2400" b="1">
                <a:latin typeface="Franklin Gothic Book" pitchFamily="34" charset="0"/>
              </a:rPr>
              <a:t>,25АА     +      0,5Аа        +       0,25 аа   = 1</a:t>
            </a:r>
            <a:br>
              <a:rPr lang="ru-RU" sz="2400" b="1">
                <a:latin typeface="Franklin Gothic Book" pitchFamily="34" charset="0"/>
              </a:rPr>
            </a:br>
            <a:r>
              <a:rPr lang="en-US" sz="2400" b="1">
                <a:latin typeface="Franklin Gothic Book" pitchFamily="34" charset="0"/>
              </a:rPr>
              <a:t>  </a:t>
            </a:r>
          </a:p>
          <a:p>
            <a:pPr algn="ctr">
              <a:spcBef>
                <a:spcPct val="50000"/>
              </a:spcBef>
            </a:pPr>
            <a:r>
              <a:rPr lang="en-US" sz="2400" b="1">
                <a:latin typeface="Franklin Gothic Book" pitchFamily="34" charset="0"/>
              </a:rPr>
              <a:t>  G: 0</a:t>
            </a:r>
            <a:r>
              <a:rPr lang="ru-RU" sz="2400" b="1">
                <a:latin typeface="Franklin Gothic Book" pitchFamily="34" charset="0"/>
              </a:rPr>
              <a:t>,25 А</a:t>
            </a:r>
            <a:r>
              <a:rPr lang="en-US" sz="2400" b="1">
                <a:latin typeface="Franklin Gothic Book" pitchFamily="34" charset="0"/>
              </a:rPr>
              <a:t> </a:t>
            </a:r>
            <a:r>
              <a:rPr lang="ru-RU" sz="2400" b="1">
                <a:latin typeface="Franklin Gothic Book" pitchFamily="34" charset="0"/>
              </a:rPr>
              <a:t>            0,25 А            0,25 а              0,25 а</a:t>
            </a:r>
          </a:p>
        </p:txBody>
      </p:sp>
      <p:sp>
        <p:nvSpPr>
          <p:cNvPr id="62489" name="Line 36"/>
          <p:cNvSpPr>
            <a:spLocks noChangeShapeType="1"/>
          </p:cNvSpPr>
          <p:nvPr/>
        </p:nvSpPr>
        <p:spPr bwMode="auto">
          <a:xfrm flipH="1">
            <a:off x="2500313" y="5857875"/>
            <a:ext cx="500062" cy="500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2490" name="Line 37"/>
          <p:cNvSpPr>
            <a:spLocks noChangeShapeType="1"/>
          </p:cNvSpPr>
          <p:nvPr/>
        </p:nvSpPr>
        <p:spPr bwMode="auto">
          <a:xfrm flipH="1">
            <a:off x="4286250" y="5715000"/>
            <a:ext cx="431800" cy="571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2491" name="Line 38"/>
          <p:cNvSpPr>
            <a:spLocks noChangeShapeType="1"/>
          </p:cNvSpPr>
          <p:nvPr/>
        </p:nvSpPr>
        <p:spPr bwMode="auto">
          <a:xfrm>
            <a:off x="5000625" y="5715000"/>
            <a:ext cx="1000125" cy="642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2492" name="Line 39"/>
          <p:cNvSpPr>
            <a:spLocks noChangeShapeType="1"/>
          </p:cNvSpPr>
          <p:nvPr/>
        </p:nvSpPr>
        <p:spPr bwMode="auto">
          <a:xfrm>
            <a:off x="7358063" y="5786438"/>
            <a:ext cx="642937" cy="571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2786063" y="857250"/>
            <a:ext cx="1071562" cy="7143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0,5 а</a:t>
            </a:r>
          </a:p>
        </p:txBody>
      </p:sp>
      <p:sp>
        <p:nvSpPr>
          <p:cNvPr id="32" name="Овал 31"/>
          <p:cNvSpPr/>
          <p:nvPr/>
        </p:nvSpPr>
        <p:spPr>
          <a:xfrm>
            <a:off x="1571625" y="857250"/>
            <a:ext cx="1071563" cy="7143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0,5 А </a:t>
            </a:r>
          </a:p>
        </p:txBody>
      </p:sp>
      <p:sp>
        <p:nvSpPr>
          <p:cNvPr id="33" name="Овал 32"/>
          <p:cNvSpPr/>
          <p:nvPr/>
        </p:nvSpPr>
        <p:spPr>
          <a:xfrm>
            <a:off x="5214938" y="857250"/>
            <a:ext cx="1071562" cy="7143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0,5 А </a:t>
            </a:r>
          </a:p>
        </p:txBody>
      </p:sp>
      <p:sp>
        <p:nvSpPr>
          <p:cNvPr id="34" name="Овал 33"/>
          <p:cNvSpPr/>
          <p:nvPr/>
        </p:nvSpPr>
        <p:spPr>
          <a:xfrm>
            <a:off x="6429375" y="857250"/>
            <a:ext cx="1000125" cy="7143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0,5 а</a:t>
            </a:r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 rot="5400000">
            <a:off x="2214563" y="571500"/>
            <a:ext cx="357187" cy="2143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16200000" flipH="1">
            <a:off x="2714625" y="642938"/>
            <a:ext cx="357188" cy="2143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>
            <a:off x="5929313" y="571500"/>
            <a:ext cx="357187" cy="2143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16200000" flipH="1">
            <a:off x="6429375" y="571501"/>
            <a:ext cx="357187" cy="2143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3"/>
          <p:cNvSpPr>
            <a:spLocks noGrp="1" noChangeArrowheads="1"/>
          </p:cNvSpPr>
          <p:nvPr>
            <p:ph type="title"/>
          </p:nvPr>
        </p:nvSpPr>
        <p:spPr>
          <a:xfrm>
            <a:off x="0" y="142875"/>
            <a:ext cx="9144000" cy="1143000"/>
          </a:xfrm>
        </p:spPr>
        <p:txBody>
          <a:bodyPr/>
          <a:lstStyle/>
          <a:p>
            <a:r>
              <a:rPr lang="ru-RU" sz="4000" b="1" smtClean="0"/>
              <a:t>Генетическая структура популяций.</a:t>
            </a:r>
            <a:br>
              <a:rPr lang="ru-RU" sz="4000" b="1" smtClean="0"/>
            </a:br>
            <a:r>
              <a:rPr lang="ru-RU" sz="4000" b="1" smtClean="0"/>
              <a:t> 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14313" y="714375"/>
            <a:ext cx="7900987" cy="3214688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ru-RU" sz="2800" dirty="0" smtClean="0"/>
              <a:t>	</a:t>
            </a:r>
            <a:r>
              <a:rPr lang="ru-RU" sz="1800" dirty="0" smtClean="0"/>
              <a:t> </a:t>
            </a:r>
            <a:r>
              <a:rPr lang="ru-RU" sz="1700" dirty="0" smtClean="0"/>
              <a:t>В зиготе объединяются материнские и отцовские гены. Образование особей с генотипом АА обусловлено вероятностью получения </a:t>
            </a:r>
            <a:r>
              <a:rPr lang="ru-RU" sz="1700" dirty="0" err="1" smtClean="0"/>
              <a:t>аллеля</a:t>
            </a:r>
            <a:r>
              <a:rPr lang="ru-RU" sz="1700" dirty="0" smtClean="0"/>
              <a:t> А от матери и А от отца. Образование особей с генотипом </a:t>
            </a:r>
            <a:r>
              <a:rPr lang="ru-RU" sz="1700" dirty="0" err="1" smtClean="0"/>
              <a:t>Аа</a:t>
            </a:r>
            <a:r>
              <a:rPr lang="ru-RU" sz="1700" dirty="0" smtClean="0"/>
              <a:t> обусловлено вероятностью получения </a:t>
            </a:r>
            <a:r>
              <a:rPr lang="ru-RU" sz="1700" dirty="0" err="1" smtClean="0"/>
              <a:t>аллеля</a:t>
            </a:r>
            <a:r>
              <a:rPr lang="ru-RU" sz="1700" dirty="0" smtClean="0"/>
              <a:t> А от матери и а от отца.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ru-RU" sz="1700" dirty="0" smtClean="0"/>
              <a:t>Обозначим: </a:t>
            </a:r>
            <a:r>
              <a:rPr lang="ru-RU" sz="2000" b="1" dirty="0" err="1" smtClean="0"/>
              <a:t>р</a:t>
            </a:r>
            <a:r>
              <a:rPr lang="ru-RU" sz="1700" dirty="0" smtClean="0"/>
              <a:t> - частота встречаемости доминантного </a:t>
            </a:r>
            <a:r>
              <a:rPr lang="ru-RU" sz="1700" dirty="0" err="1" smtClean="0"/>
              <a:t>аллеля</a:t>
            </a:r>
            <a:r>
              <a:rPr lang="ru-RU" sz="1700" dirty="0" smtClean="0"/>
              <a:t> А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ru-RU" sz="1700" dirty="0" smtClean="0"/>
              <a:t>                        </a:t>
            </a:r>
            <a:r>
              <a:rPr lang="en-US" sz="2000" b="1" dirty="0" smtClean="0"/>
              <a:t>q</a:t>
            </a:r>
            <a:r>
              <a:rPr lang="en-US" sz="1700" dirty="0" smtClean="0"/>
              <a:t> - </a:t>
            </a:r>
            <a:r>
              <a:rPr lang="ru-RU" sz="1700" dirty="0" smtClean="0"/>
              <a:t> частота встречаемости рецессивного </a:t>
            </a:r>
            <a:r>
              <a:rPr lang="ru-RU" sz="1700" dirty="0" err="1" smtClean="0"/>
              <a:t>аллеля</a:t>
            </a:r>
            <a:r>
              <a:rPr lang="ru-RU" sz="1700" dirty="0" smtClean="0"/>
              <a:t> а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ru-RU" sz="1700" dirty="0" smtClean="0"/>
              <a:t>Сумма частот генов А и а равняется единице: </a:t>
            </a:r>
            <a:r>
              <a:rPr lang="ru-RU" sz="2000" b="1" dirty="0" err="1" smtClean="0"/>
              <a:t>р</a:t>
            </a:r>
            <a:r>
              <a:rPr lang="ru-RU" sz="2000" b="1" dirty="0" smtClean="0"/>
              <a:t> </a:t>
            </a:r>
            <a:r>
              <a:rPr lang="en-US" sz="2000" b="1" dirty="0" smtClean="0"/>
              <a:t>+</a:t>
            </a:r>
            <a:r>
              <a:rPr lang="ru-RU" sz="2000" b="1" dirty="0" smtClean="0"/>
              <a:t> </a:t>
            </a:r>
            <a:r>
              <a:rPr lang="en-US" sz="2000" b="1" dirty="0" smtClean="0"/>
              <a:t>q</a:t>
            </a:r>
            <a:r>
              <a:rPr lang="ru-RU" sz="2000" b="1" dirty="0" smtClean="0"/>
              <a:t> </a:t>
            </a:r>
            <a:r>
              <a:rPr lang="en-US" sz="2000" b="1" dirty="0" smtClean="0"/>
              <a:t>=</a:t>
            </a:r>
            <a:r>
              <a:rPr lang="ru-RU" sz="2000" b="1" dirty="0" smtClean="0"/>
              <a:t> </a:t>
            </a:r>
            <a:r>
              <a:rPr lang="en-US" sz="2000" b="1" dirty="0" smtClean="0"/>
              <a:t>1</a:t>
            </a:r>
            <a:endParaRPr lang="ru-RU" sz="2000" b="1" dirty="0" smtClean="0"/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ru-RU" sz="1700" dirty="0" smtClean="0"/>
              <a:t>Генетическая структура популяций выражается уравнением: 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ru-RU" dirty="0" smtClean="0"/>
              <a:t>          </a:t>
            </a:r>
            <a:r>
              <a:rPr lang="ru-RU" dirty="0" err="1" smtClean="0"/>
              <a:t>р</a:t>
            </a:r>
            <a:r>
              <a:rPr lang="en-US" dirty="0" smtClean="0"/>
              <a:t> </a:t>
            </a:r>
            <a:r>
              <a:rPr lang="ru-RU" dirty="0" smtClean="0"/>
              <a:t>+</a:t>
            </a:r>
            <a:r>
              <a:rPr lang="en-US" dirty="0" smtClean="0"/>
              <a:t> </a:t>
            </a:r>
            <a:r>
              <a:rPr lang="ru-RU" dirty="0" smtClean="0"/>
              <a:t>2р</a:t>
            </a:r>
            <a:r>
              <a:rPr lang="en-US" dirty="0" smtClean="0"/>
              <a:t>q + q</a:t>
            </a:r>
            <a:r>
              <a:rPr lang="ru-RU" dirty="0" smtClean="0"/>
              <a:t> </a:t>
            </a:r>
            <a:r>
              <a:rPr lang="en-US" dirty="0" smtClean="0"/>
              <a:t>=</a:t>
            </a:r>
            <a:r>
              <a:rPr lang="ru-RU" dirty="0" smtClean="0"/>
              <a:t> </a:t>
            </a:r>
            <a:r>
              <a:rPr lang="en-US" dirty="0" smtClean="0"/>
              <a:t>1   </a:t>
            </a:r>
            <a:r>
              <a:rPr lang="ru-RU" dirty="0" smtClean="0"/>
              <a:t>т.е </a:t>
            </a:r>
            <a:r>
              <a:rPr lang="en-US" dirty="0" smtClean="0"/>
              <a:t>(p + q)</a:t>
            </a:r>
          </a:p>
        </p:txBody>
      </p:sp>
      <p:graphicFrame>
        <p:nvGraphicFramePr>
          <p:cNvPr id="9255" name="Group 39"/>
          <p:cNvGraphicFramePr>
            <a:graphicFrameLocks noGrp="1"/>
          </p:cNvGraphicFramePr>
          <p:nvPr>
            <p:ph sz="half" idx="2"/>
          </p:nvPr>
        </p:nvGraphicFramePr>
        <p:xfrm>
          <a:off x="785813" y="4143375"/>
          <a:ext cx="7489825" cy="2513965"/>
        </p:xfrm>
        <a:graphic>
          <a:graphicData uri="http://schemas.openxmlformats.org/drawingml/2006/table">
            <a:tbl>
              <a:tblPr/>
              <a:tblGrid>
                <a:gridCol w="3744912"/>
                <a:gridCol w="1944688"/>
                <a:gridCol w="1800225"/>
              </a:tblGrid>
              <a:tr h="74295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Частота встречаемости у самцов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Частота встречаемости у самок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61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p(A)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q(a)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2950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p(A)                          p</a:t>
                      </a:r>
                      <a:r>
                        <a:rPr kumimoji="0" lang="en-US" sz="2800" b="0" i="0" u="none" strike="noStrike" cap="none" normalizeH="0" baseline="52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(AA)        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pq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Aa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  <a:b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q(a)                         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pq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Aa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          q</a:t>
                      </a:r>
                      <a:r>
                        <a:rPr kumimoji="0" lang="en-US" sz="2800" b="0" i="0" u="none" strike="noStrike" cap="none" normalizeH="0" baseline="52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aa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         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5" name="Прямая соединительная линия 14"/>
          <p:cNvCxnSpPr/>
          <p:nvPr/>
        </p:nvCxnSpPr>
        <p:spPr>
          <a:xfrm rot="5400000">
            <a:off x="3250406" y="5393532"/>
            <a:ext cx="250031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507" name="TextBox 22"/>
          <p:cNvSpPr txBox="1">
            <a:spLocks noChangeArrowheads="1"/>
          </p:cNvSpPr>
          <p:nvPr/>
        </p:nvSpPr>
        <p:spPr bwMode="auto">
          <a:xfrm>
            <a:off x="5429250" y="3143250"/>
            <a:ext cx="3571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latin typeface="Calibri" pitchFamily="34" charset="0"/>
              </a:rPr>
              <a:t>2</a:t>
            </a:r>
            <a:endParaRPr lang="ru-RU" sz="1400" b="1">
              <a:latin typeface="Calibri" pitchFamily="34" charset="0"/>
            </a:endParaRPr>
          </a:p>
        </p:txBody>
      </p:sp>
      <p:sp>
        <p:nvSpPr>
          <p:cNvPr id="63508" name="TextBox 23"/>
          <p:cNvSpPr txBox="1">
            <a:spLocks noChangeArrowheads="1"/>
          </p:cNvSpPr>
          <p:nvPr/>
        </p:nvSpPr>
        <p:spPr bwMode="auto">
          <a:xfrm>
            <a:off x="2928938" y="3143250"/>
            <a:ext cx="3571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latin typeface="Calibri" pitchFamily="34" charset="0"/>
              </a:rPr>
              <a:t>2</a:t>
            </a:r>
            <a:endParaRPr lang="ru-RU" sz="1400" b="1">
              <a:latin typeface="Calibri" pitchFamily="34" charset="0"/>
            </a:endParaRPr>
          </a:p>
        </p:txBody>
      </p:sp>
      <p:sp>
        <p:nvSpPr>
          <p:cNvPr id="63509" name="TextBox 24"/>
          <p:cNvSpPr txBox="1">
            <a:spLocks noChangeArrowheads="1"/>
          </p:cNvSpPr>
          <p:nvPr/>
        </p:nvSpPr>
        <p:spPr bwMode="auto">
          <a:xfrm>
            <a:off x="1285875" y="3143250"/>
            <a:ext cx="3571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latin typeface="Calibri" pitchFamily="34" charset="0"/>
              </a:rPr>
              <a:t>2</a:t>
            </a:r>
            <a:endParaRPr lang="ru-RU" sz="1400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Box 3"/>
          <p:cNvSpPr txBox="1">
            <a:spLocks noChangeArrowheads="1"/>
          </p:cNvSpPr>
          <p:nvPr/>
        </p:nvSpPr>
        <p:spPr bwMode="auto">
          <a:xfrm>
            <a:off x="1785938" y="428625"/>
            <a:ext cx="55721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latin typeface="Calibri" pitchFamily="34" charset="0"/>
              </a:rPr>
              <a:t>Задача.</a:t>
            </a:r>
          </a:p>
        </p:txBody>
      </p:sp>
      <p:sp>
        <p:nvSpPr>
          <p:cNvPr id="64515" name="TextBox 4"/>
          <p:cNvSpPr txBox="1">
            <a:spLocks noChangeArrowheads="1"/>
          </p:cNvSpPr>
          <p:nvPr/>
        </p:nvSpPr>
        <p:spPr bwMode="auto">
          <a:xfrm>
            <a:off x="0" y="1785938"/>
            <a:ext cx="9144000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Calibri" pitchFamily="34" charset="0"/>
              </a:rPr>
              <a:t>Сахарный диабет встречается у людей в соотношении 1 на 200 человек с нормальным углеводным обменом. Определите количество (в %) людей – носителя гена, отвечающего за развитие сахарного диабета. (Сахарный диабет – рецессивный признак).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0"/>
            <a:ext cx="8229600" cy="1143000"/>
          </a:xfrm>
        </p:spPr>
        <p:txBody>
          <a:bodyPr/>
          <a:lstStyle/>
          <a:p>
            <a:r>
              <a:rPr lang="ru-RU" sz="3600" b="1" smtClean="0"/>
              <a:t>Решение: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14500" y="1500188"/>
            <a:ext cx="5757863" cy="4525962"/>
          </a:xfrm>
        </p:spPr>
        <p:txBody>
          <a:bodyPr/>
          <a:lstStyle/>
          <a:p>
            <a:pPr algn="r">
              <a:buFontTx/>
              <a:buNone/>
            </a:pPr>
            <a:r>
              <a:rPr lang="ru-RU" smtClean="0"/>
              <a:t>                 </a:t>
            </a:r>
            <a:r>
              <a:rPr lang="ru-RU" sz="1800" smtClean="0"/>
              <a:t>известно</a:t>
            </a:r>
            <a:r>
              <a:rPr lang="en-US" sz="1800" smtClean="0"/>
              <a:t>: p</a:t>
            </a:r>
            <a:r>
              <a:rPr lang="en-US" sz="1800" baseline="52000" smtClean="0"/>
              <a:t>2</a:t>
            </a:r>
            <a:r>
              <a:rPr lang="en-US" sz="1800" smtClean="0"/>
              <a:t> + 2pq + q</a:t>
            </a:r>
            <a:r>
              <a:rPr lang="en-US" sz="1800" baseline="52000" smtClean="0"/>
              <a:t>2</a:t>
            </a:r>
            <a:r>
              <a:rPr lang="en-US" sz="1800" smtClean="0"/>
              <a:t> = 1</a:t>
            </a:r>
            <a:br>
              <a:rPr lang="en-US" sz="1800" smtClean="0"/>
            </a:br>
            <a:r>
              <a:rPr lang="en-US" sz="1800" smtClean="0"/>
              <a:t>                                 </a:t>
            </a:r>
            <a:r>
              <a:rPr lang="ru-RU" sz="1800" smtClean="0"/>
              <a:t> </a:t>
            </a:r>
            <a:r>
              <a:rPr lang="en-US" sz="1800" smtClean="0"/>
              <a:t> q</a:t>
            </a:r>
            <a:r>
              <a:rPr lang="en-US" sz="1800" baseline="52000" smtClean="0"/>
              <a:t>2</a:t>
            </a:r>
            <a:r>
              <a:rPr lang="en-US" sz="1800" smtClean="0"/>
              <a:t> = 1</a:t>
            </a:r>
            <a:r>
              <a:rPr lang="ru-RU" sz="1800" smtClean="0"/>
              <a:t> </a:t>
            </a:r>
            <a:r>
              <a:rPr lang="en-US" sz="1800" smtClean="0"/>
              <a:t>:</a:t>
            </a:r>
            <a:r>
              <a:rPr lang="ru-RU" sz="1800" smtClean="0"/>
              <a:t> 200 = 0,005</a:t>
            </a:r>
            <a:br>
              <a:rPr lang="ru-RU" sz="1800" smtClean="0"/>
            </a:br>
            <a:r>
              <a:rPr lang="ru-RU" sz="1800" smtClean="0"/>
              <a:t>                                </a:t>
            </a:r>
            <a:r>
              <a:rPr lang="en-US" sz="1800" smtClean="0"/>
              <a:t>q = </a:t>
            </a:r>
            <a:r>
              <a:rPr lang="ru-RU" sz="1800" smtClean="0"/>
              <a:t>√</a:t>
            </a:r>
            <a:r>
              <a:rPr lang="en-US" sz="1800" smtClean="0"/>
              <a:t>q</a:t>
            </a:r>
            <a:r>
              <a:rPr lang="en-US" sz="1800" baseline="52000" smtClean="0"/>
              <a:t>2 </a:t>
            </a:r>
            <a:r>
              <a:rPr lang="en-US" sz="1800" smtClean="0"/>
              <a:t>= </a:t>
            </a:r>
            <a:r>
              <a:rPr lang="ru-RU" sz="1800" smtClean="0"/>
              <a:t>√</a:t>
            </a:r>
            <a:r>
              <a:rPr lang="en-US" sz="1800" smtClean="0"/>
              <a:t>0,005 =0,07</a:t>
            </a:r>
            <a:br>
              <a:rPr lang="en-US" sz="1800" smtClean="0"/>
            </a:br>
            <a:r>
              <a:rPr lang="en-US" sz="1800" smtClean="0"/>
              <a:t>              </a:t>
            </a:r>
            <a:r>
              <a:rPr lang="ru-RU" sz="1800" smtClean="0"/>
              <a:t>по уравнению</a:t>
            </a:r>
            <a:r>
              <a:rPr lang="en-US" sz="1800" smtClean="0"/>
              <a:t>:</a:t>
            </a:r>
            <a:r>
              <a:rPr lang="ru-RU" sz="1800" smtClean="0"/>
              <a:t> </a:t>
            </a:r>
            <a:r>
              <a:rPr lang="en-US" sz="1800" smtClean="0"/>
              <a:t>p + q = 1</a:t>
            </a:r>
            <a:br>
              <a:rPr lang="en-US" sz="1800" smtClean="0"/>
            </a:br>
            <a:r>
              <a:rPr lang="en-US" sz="1800" smtClean="0"/>
              <a:t>                       p = 1- q; p = 1 - 0.07 </a:t>
            </a:r>
            <a:r>
              <a:rPr lang="ru-RU" sz="1800" smtClean="0"/>
              <a:t> = </a:t>
            </a:r>
            <a:r>
              <a:rPr lang="en-US" sz="1800" smtClean="0"/>
              <a:t>0</a:t>
            </a:r>
            <a:r>
              <a:rPr lang="ru-RU" sz="1800" smtClean="0"/>
              <a:t>,93</a:t>
            </a:r>
            <a:r>
              <a:rPr lang="en-US" sz="1800" smtClean="0"/>
              <a:t> </a:t>
            </a: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smtClean="0"/>
              <a:t>                         2</a:t>
            </a:r>
            <a:r>
              <a:rPr lang="en-US" sz="1800" smtClean="0"/>
              <a:t>pq = 2 * 0.07 * 0,93 = 13</a:t>
            </a:r>
            <a:br>
              <a:rPr lang="en-US" sz="1800" smtClean="0"/>
            </a:br>
            <a:r>
              <a:rPr lang="en-US" sz="1800" smtClean="0"/>
              <a:t>                                        13 * 100 = 13%</a:t>
            </a:r>
            <a:br>
              <a:rPr lang="en-US" sz="1800" smtClean="0"/>
            </a:br>
            <a:r>
              <a:rPr lang="ru-RU" sz="1800" smtClean="0"/>
              <a:t>Ответ</a:t>
            </a:r>
            <a:r>
              <a:rPr lang="en-US" sz="1800" smtClean="0"/>
              <a:t>: </a:t>
            </a:r>
            <a:r>
              <a:rPr lang="ru-RU" sz="1800" smtClean="0"/>
              <a:t>13%</a:t>
            </a:r>
            <a:r>
              <a:rPr lang="en-US" sz="1800" smtClean="0"/>
              <a:t> </a:t>
            </a:r>
            <a:endParaRPr lang="ru-RU" sz="1800" smtClean="0"/>
          </a:p>
          <a:p>
            <a:pPr>
              <a:buFontTx/>
              <a:buNone/>
            </a:pPr>
            <a:endParaRPr lang="ru-RU" sz="2000" smtClean="0"/>
          </a:p>
        </p:txBody>
      </p:sp>
      <p:sp>
        <p:nvSpPr>
          <p:cNvPr id="65540" name="TextBox 3"/>
          <p:cNvSpPr txBox="1">
            <a:spLocks noChangeArrowheads="1"/>
          </p:cNvSpPr>
          <p:nvPr/>
        </p:nvSpPr>
        <p:spPr bwMode="auto">
          <a:xfrm>
            <a:off x="428625" y="1428750"/>
            <a:ext cx="4143375" cy="424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/>
            </a:r>
            <a:br>
              <a:rPr lang="ru-RU">
                <a:latin typeface="Calibri" pitchFamily="34" charset="0"/>
              </a:rPr>
            </a:br>
            <a:r>
              <a:rPr lang="ru-RU">
                <a:latin typeface="Calibri" pitchFamily="34" charset="0"/>
              </a:rPr>
              <a:t>А- нормальный углеводный</a:t>
            </a:r>
          </a:p>
          <a:p>
            <a:r>
              <a:rPr lang="ru-RU">
                <a:latin typeface="Calibri" pitchFamily="34" charset="0"/>
              </a:rPr>
              <a:t>       обмен.</a:t>
            </a:r>
          </a:p>
          <a:p>
            <a:r>
              <a:rPr lang="ru-RU">
                <a:latin typeface="Calibri" pitchFamily="34" charset="0"/>
              </a:rPr>
              <a:t>а- сахарный диабет.</a:t>
            </a:r>
          </a:p>
          <a:p>
            <a:r>
              <a:rPr lang="ru-RU">
                <a:latin typeface="Calibri" pitchFamily="34" charset="0"/>
              </a:rPr>
              <a:t>а : А = 1 : 200</a:t>
            </a:r>
          </a:p>
          <a:p>
            <a:endParaRPr lang="ru-RU" sz="800">
              <a:latin typeface="Calibri" pitchFamily="34" charset="0"/>
            </a:endParaRPr>
          </a:p>
          <a:p>
            <a:r>
              <a:rPr lang="en-US">
                <a:latin typeface="Calibri" pitchFamily="34" charset="0"/>
              </a:rPr>
              <a:t>F – </a:t>
            </a:r>
            <a:r>
              <a:rPr lang="ru-RU">
                <a:latin typeface="Calibri" pitchFamily="34" charset="0"/>
              </a:rPr>
              <a:t>Аа(</a:t>
            </a:r>
            <a:r>
              <a:rPr lang="en-US">
                <a:latin typeface="Calibri" pitchFamily="34" charset="0"/>
              </a:rPr>
              <a:t>pq</a:t>
            </a:r>
            <a:r>
              <a:rPr lang="ru-RU">
                <a:latin typeface="Calibri" pitchFamily="34" charset="0"/>
              </a:rPr>
              <a:t>) - ?</a:t>
            </a:r>
            <a:br>
              <a:rPr lang="ru-RU">
                <a:latin typeface="Calibri" pitchFamily="34" charset="0"/>
              </a:rPr>
            </a:br>
            <a:r>
              <a:rPr lang="ru-RU">
                <a:latin typeface="Calibri" pitchFamily="34" charset="0"/>
              </a:rPr>
              <a:t>Определить количество (%)</a:t>
            </a:r>
            <a:br>
              <a:rPr lang="ru-RU">
                <a:latin typeface="Calibri" pitchFamily="34" charset="0"/>
              </a:rPr>
            </a:br>
            <a:r>
              <a:rPr lang="ru-RU">
                <a:latin typeface="Calibri" pitchFamily="34" charset="0"/>
              </a:rPr>
              <a:t>людей – носителей гена</a:t>
            </a:r>
            <a:br>
              <a:rPr lang="ru-RU">
                <a:latin typeface="Calibri" pitchFamily="34" charset="0"/>
              </a:rPr>
            </a:br>
            <a:r>
              <a:rPr lang="ru-RU">
                <a:latin typeface="Calibri" pitchFamily="34" charset="0"/>
              </a:rPr>
              <a:t>отвечающего за развитие</a:t>
            </a:r>
            <a:br>
              <a:rPr lang="ru-RU">
                <a:latin typeface="Calibri" pitchFamily="34" charset="0"/>
              </a:rPr>
            </a:br>
            <a:r>
              <a:rPr lang="ru-RU">
                <a:latin typeface="Calibri" pitchFamily="34" charset="0"/>
              </a:rPr>
              <a:t>сахарного диабета.</a:t>
            </a:r>
            <a:br>
              <a:rPr lang="ru-RU">
                <a:latin typeface="Calibri" pitchFamily="34" charset="0"/>
              </a:rPr>
            </a:br>
            <a:r>
              <a:rPr lang="ru-RU">
                <a:latin typeface="Calibri" pitchFamily="34" charset="0"/>
              </a:rPr>
              <a:t/>
            </a:r>
            <a:br>
              <a:rPr lang="ru-RU">
                <a:latin typeface="Calibri" pitchFamily="34" charset="0"/>
              </a:rPr>
            </a:br>
            <a:r>
              <a:rPr lang="ru-RU">
                <a:latin typeface="Calibri" pitchFamily="34" charset="0"/>
              </a:rPr>
              <a:t/>
            </a:r>
            <a:br>
              <a:rPr lang="ru-RU">
                <a:latin typeface="Calibri" pitchFamily="34" charset="0"/>
              </a:rPr>
            </a:br>
            <a:r>
              <a:rPr lang="ru-RU">
                <a:latin typeface="Calibri" pitchFamily="34" charset="0"/>
              </a:rPr>
              <a:t/>
            </a:r>
            <a:br>
              <a:rPr lang="ru-RU">
                <a:latin typeface="Calibri" pitchFamily="34" charset="0"/>
              </a:rPr>
            </a:br>
            <a:r>
              <a:rPr lang="ru-RU">
                <a:latin typeface="Calibri" pitchFamily="34" charset="0"/>
              </a:rPr>
              <a:t>Ответ: 13%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00063" y="2857500"/>
            <a:ext cx="35718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2928938" y="2286000"/>
            <a:ext cx="17145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543" name="Прямоугольник 13"/>
          <p:cNvSpPr>
            <a:spLocks noChangeArrowheads="1"/>
          </p:cNvSpPr>
          <p:nvPr/>
        </p:nvSpPr>
        <p:spPr bwMode="auto">
          <a:xfrm>
            <a:off x="500063" y="1143000"/>
            <a:ext cx="790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Дано: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4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5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6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7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8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218</TotalTime>
  <Words>932</Words>
  <Application>Microsoft Office PowerPoint</Application>
  <PresentationFormat>Экран (4:3)</PresentationFormat>
  <Paragraphs>153</Paragraphs>
  <Slides>30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14</vt:i4>
      </vt:variant>
      <vt:variant>
        <vt:lpstr>Тема</vt:lpstr>
      </vt:variant>
      <vt:variant>
        <vt:i4>9</vt:i4>
      </vt:variant>
      <vt:variant>
        <vt:lpstr>Заголовки слайдов</vt:lpstr>
      </vt:variant>
      <vt:variant>
        <vt:i4>30</vt:i4>
      </vt:variant>
    </vt:vector>
  </HeadingPairs>
  <TitlesOfParts>
    <vt:vector size="53" baseType="lpstr">
      <vt:lpstr>Constantia</vt:lpstr>
      <vt:lpstr>Arial</vt:lpstr>
      <vt:lpstr>Calibri</vt:lpstr>
      <vt:lpstr>Wingdings 2</vt:lpstr>
      <vt:lpstr>Franklin Gothic Book</vt:lpstr>
      <vt:lpstr>Century Schoolbook</vt:lpstr>
      <vt:lpstr>Wingdings</vt:lpstr>
      <vt:lpstr>Consolas</vt:lpstr>
      <vt:lpstr>Corbel</vt:lpstr>
      <vt:lpstr>Wingdings 3</vt:lpstr>
      <vt:lpstr>Century Gothic</vt:lpstr>
      <vt:lpstr>Verdana</vt:lpstr>
      <vt:lpstr>Franklin Gothic Medium</vt:lpstr>
      <vt:lpstr>Times New Roman</vt:lpstr>
      <vt:lpstr>Поток</vt:lpstr>
      <vt:lpstr>Техническая</vt:lpstr>
      <vt:lpstr>Эркер</vt:lpstr>
      <vt:lpstr>Метро</vt:lpstr>
      <vt:lpstr>Яркая</vt:lpstr>
      <vt:lpstr>Модульная</vt:lpstr>
      <vt:lpstr>1_Поток</vt:lpstr>
      <vt:lpstr>Трек</vt:lpstr>
      <vt:lpstr>Тема Office</vt:lpstr>
      <vt:lpstr>Слайд 1</vt:lpstr>
      <vt:lpstr>Слайд 2</vt:lpstr>
      <vt:lpstr>Слайд 3</vt:lpstr>
      <vt:lpstr>Слайд 4</vt:lpstr>
      <vt:lpstr>Генетика популяции</vt:lpstr>
      <vt:lpstr>Слайд 6</vt:lpstr>
      <vt:lpstr>Генетическая структура популяций.  </vt:lpstr>
      <vt:lpstr>Слайд 8</vt:lpstr>
      <vt:lpstr>Решение:</vt:lpstr>
      <vt:lpstr>Слайд 10</vt:lpstr>
      <vt:lpstr>Задача №1</vt:lpstr>
      <vt:lpstr>Задача №2</vt:lpstr>
      <vt:lpstr>Задача №3</vt:lpstr>
      <vt:lpstr>Химия в математике</vt:lpstr>
      <vt:lpstr>Роль химии в математике</vt:lpstr>
      <vt:lpstr>Математические уравнения</vt:lpstr>
      <vt:lpstr>Уравнения и степень окисления</vt:lpstr>
      <vt:lpstr>Геометрия в химии</vt:lpstr>
      <vt:lpstr>Объемная модель тетра-трет-бутилтетраэдрана: С4(С4H9)4 </vt:lpstr>
      <vt:lpstr>Решение задач на смеси, растворы и сплавы. </vt:lpstr>
      <vt:lpstr>Задача №1</vt:lpstr>
      <vt:lpstr>Задача №2</vt:lpstr>
      <vt:lpstr>Задача №3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User2</dc:creator>
  <cp:lastModifiedBy>Светлана</cp:lastModifiedBy>
  <cp:revision>33</cp:revision>
  <dcterms:created xsi:type="dcterms:W3CDTF">2011-11-24T08:29:01Z</dcterms:created>
  <dcterms:modified xsi:type="dcterms:W3CDTF">2013-02-12T14:32:27Z</dcterms:modified>
</cp:coreProperties>
</file>