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5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27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D6DA59B-5AFC-44A8-99D9-353504323806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3F2356-69A7-4456-A4F8-86037C0A39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Изображение 8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928802"/>
            <a:ext cx="3643338" cy="2732504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28005" name="WordArt 5"/>
          <p:cNvSpPr>
            <a:spLocks noChangeArrowheads="1" noChangeShapeType="1" noTextEdit="1"/>
          </p:cNvSpPr>
          <p:nvPr/>
        </p:nvSpPr>
        <p:spPr bwMode="auto">
          <a:xfrm rot="-754141">
            <a:off x="250825" y="404813"/>
            <a:ext cx="36750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Модель</a:t>
            </a:r>
          </a:p>
        </p:txBody>
      </p:sp>
      <p:sp>
        <p:nvSpPr>
          <p:cNvPr id="128006" name="WordArt 6"/>
          <p:cNvSpPr>
            <a:spLocks noChangeArrowheads="1" noChangeShapeType="1" noTextEdit="1"/>
          </p:cNvSpPr>
          <p:nvPr/>
        </p:nvSpPr>
        <p:spPr bwMode="auto">
          <a:xfrm rot="-894418">
            <a:off x="3419475" y="620713"/>
            <a:ext cx="4057650" cy="487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школьного</a:t>
            </a:r>
          </a:p>
        </p:txBody>
      </p:sp>
      <p:sp>
        <p:nvSpPr>
          <p:cNvPr id="128007" name="WordArt 7"/>
          <p:cNvSpPr>
            <a:spLocks noChangeArrowheads="1" noChangeShapeType="1" noTextEdit="1"/>
          </p:cNvSpPr>
          <p:nvPr/>
        </p:nvSpPr>
        <p:spPr bwMode="auto">
          <a:xfrm rot="-827657">
            <a:off x="2700338" y="5013325"/>
            <a:ext cx="5853112" cy="61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6250"/>
            <a:ext cx="8229600" cy="59055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ru-RU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Во-вторых, школьное самоуправление учит принимать ответственные решения, воспитывает лидерские качества, т.е. способствует успешной социализации школьников. 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ru-RU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В-третьих, оно дает возможность привлечь внимание педагогов к коллективному мнению школьников. Учителя получают возможность решать многие вопросы жизни класса и школы более эффективно, опираясь на возможности самих учащихся.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49788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Структура ученического самоуправления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1438"/>
            <a:ext cx="8893175" cy="69834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/>
              <a:t>          </a:t>
            </a:r>
            <a:r>
              <a:rPr lang="ru-RU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Ученическое самоуправление в школе организовано следующим образом. Кроме Школьного Совета для вовлечения большего числа ребят в активную жизнь школы была создана детская республика «Молодость России», структура которой также была изменена. В настоящее время  в школе создана </a:t>
            </a:r>
            <a:r>
              <a:rPr lang="ru-RU" sz="2400" b="1" i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детская республика «Город детства».</a:t>
            </a:r>
            <a:r>
              <a:rPr lang="ru-RU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Ежегодно в школе проводятся выборы президента детской республики (председателя Школьного Совета) и премьер-министра. Они формируют правительство (Школьный Совет) из участников своей предвыборной команды, за которую учащиеся также голосуют на выборах президента. Кроме того, в каждом классе проводятся выборы совета класса. Представители классов входят в состав Школьного Совета. В Школьном Совете существует четкое распределение обязанностей: например, существуют министерства науки и образования, культуры, спорта, печати и информации и другие.</a:t>
            </a:r>
          </a:p>
          <a:p>
            <a:pPr>
              <a:lnSpc>
                <a:spcPct val="80000"/>
              </a:lnSpc>
            </a:pPr>
            <a:endParaRPr lang="ru-RU" sz="2400" b="1" i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Oval 4"/>
          <p:cNvSpPr>
            <a:spLocks noChangeArrowheads="1"/>
          </p:cNvSpPr>
          <p:nvPr/>
        </p:nvSpPr>
        <p:spPr bwMode="auto">
          <a:xfrm>
            <a:off x="1547813" y="2276475"/>
            <a:ext cx="6192837" cy="1441450"/>
          </a:xfrm>
          <a:prstGeom prst="ellipse">
            <a:avLst/>
          </a:prstGeom>
          <a:solidFill>
            <a:srgbClr val="ECF8A6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D60093"/>
                </a:solidFill>
                <a:latin typeface="Arial" charset="0"/>
              </a:rPr>
              <a:t>Детская республика «Город детства»</a:t>
            </a:r>
          </a:p>
        </p:txBody>
      </p:sp>
      <p:sp>
        <p:nvSpPr>
          <p:cNvPr id="43014" name="Oval 6"/>
          <p:cNvSpPr>
            <a:spLocks noChangeArrowheads="1"/>
          </p:cNvSpPr>
          <p:nvPr/>
        </p:nvSpPr>
        <p:spPr bwMode="auto">
          <a:xfrm>
            <a:off x="2843213" y="260350"/>
            <a:ext cx="34559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Школьный Совет</a:t>
            </a:r>
          </a:p>
        </p:txBody>
      </p:sp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250825" y="981075"/>
            <a:ext cx="2520950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Председатель</a:t>
            </a:r>
          </a:p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Школьного Совета</a:t>
            </a:r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6300788" y="981075"/>
            <a:ext cx="2663825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Премьер - министр</a:t>
            </a:r>
          </a:p>
        </p:txBody>
      </p:sp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250825" y="4005263"/>
            <a:ext cx="3025775" cy="1296987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Советники президента</a:t>
            </a:r>
          </a:p>
        </p:txBody>
      </p:sp>
      <p:sp>
        <p:nvSpPr>
          <p:cNvPr id="43021" name="Oval 13"/>
          <p:cNvSpPr>
            <a:spLocks noChangeArrowheads="1"/>
          </p:cNvSpPr>
          <p:nvPr/>
        </p:nvSpPr>
        <p:spPr bwMode="auto">
          <a:xfrm>
            <a:off x="6011863" y="3933825"/>
            <a:ext cx="2916237" cy="122396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Правительство </a:t>
            </a:r>
          </a:p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детской республики</a:t>
            </a:r>
          </a:p>
        </p:txBody>
      </p:sp>
      <p:sp>
        <p:nvSpPr>
          <p:cNvPr id="43024" name="Oval 16"/>
          <p:cNvSpPr>
            <a:spLocks noChangeArrowheads="1"/>
          </p:cNvSpPr>
          <p:nvPr/>
        </p:nvSpPr>
        <p:spPr bwMode="auto">
          <a:xfrm>
            <a:off x="3132138" y="5084763"/>
            <a:ext cx="2879725" cy="1081087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D60093"/>
                </a:solidFill>
                <a:latin typeface="Arial" charset="0"/>
              </a:rPr>
              <a:t>Совет класса</a:t>
            </a:r>
          </a:p>
        </p:txBody>
      </p:sp>
      <p:sp>
        <p:nvSpPr>
          <p:cNvPr id="43026" name="AutoShape 18"/>
          <p:cNvSpPr>
            <a:spLocks noChangeArrowheads="1"/>
          </p:cNvSpPr>
          <p:nvPr/>
        </p:nvSpPr>
        <p:spPr bwMode="auto">
          <a:xfrm rot="5420566" flipH="1">
            <a:off x="-515937" y="2755900"/>
            <a:ext cx="2017712" cy="484188"/>
          </a:xfrm>
          <a:prstGeom prst="curvedUpArrow">
            <a:avLst>
              <a:gd name="adj1" fmla="val 63762"/>
              <a:gd name="adj2" fmla="val 14710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28" name="AutoShape 20"/>
          <p:cNvSpPr>
            <a:spLocks noChangeArrowheads="1"/>
          </p:cNvSpPr>
          <p:nvPr/>
        </p:nvSpPr>
        <p:spPr bwMode="auto">
          <a:xfrm rot="13220706" flipV="1">
            <a:off x="5292725" y="3933825"/>
            <a:ext cx="792163" cy="312738"/>
          </a:xfrm>
          <a:prstGeom prst="curvedUpArrow">
            <a:avLst>
              <a:gd name="adj1" fmla="val 50660"/>
              <a:gd name="adj2" fmla="val 10132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29" name="AutoShape 21"/>
          <p:cNvSpPr>
            <a:spLocks noChangeArrowheads="1"/>
          </p:cNvSpPr>
          <p:nvPr/>
        </p:nvSpPr>
        <p:spPr bwMode="auto">
          <a:xfrm rot="8801746">
            <a:off x="5003800" y="4581525"/>
            <a:ext cx="792163" cy="360363"/>
          </a:xfrm>
          <a:prstGeom prst="curvedUpArrow">
            <a:avLst>
              <a:gd name="adj1" fmla="val 43965"/>
              <a:gd name="adj2" fmla="val 8792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30" name="AutoShape 22"/>
          <p:cNvSpPr>
            <a:spLocks noChangeArrowheads="1"/>
          </p:cNvSpPr>
          <p:nvPr/>
        </p:nvSpPr>
        <p:spPr bwMode="auto">
          <a:xfrm rot="15715631" flipH="1">
            <a:off x="7560469" y="2672556"/>
            <a:ext cx="1943100" cy="719138"/>
          </a:xfrm>
          <a:prstGeom prst="curvedUpArrow">
            <a:avLst>
              <a:gd name="adj1" fmla="val 31098"/>
              <a:gd name="adj2" fmla="val 8513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32" name="AutoShape 24"/>
          <p:cNvSpPr>
            <a:spLocks noChangeArrowheads="1"/>
          </p:cNvSpPr>
          <p:nvPr/>
        </p:nvSpPr>
        <p:spPr bwMode="auto">
          <a:xfrm>
            <a:off x="4500563" y="1412875"/>
            <a:ext cx="287337" cy="720725"/>
          </a:xfrm>
          <a:prstGeom prst="upDownArrow">
            <a:avLst>
              <a:gd name="adj1" fmla="val 50000"/>
              <a:gd name="adj2" fmla="val 501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33" name="AutoShape 25"/>
          <p:cNvSpPr>
            <a:spLocks noChangeArrowheads="1"/>
          </p:cNvSpPr>
          <p:nvPr/>
        </p:nvSpPr>
        <p:spPr bwMode="auto">
          <a:xfrm>
            <a:off x="4500563" y="3933825"/>
            <a:ext cx="215900" cy="935038"/>
          </a:xfrm>
          <a:prstGeom prst="upDownArrow">
            <a:avLst>
              <a:gd name="adj1" fmla="val 50000"/>
              <a:gd name="adj2" fmla="val 866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35" name="AutoShape 27"/>
          <p:cNvSpPr>
            <a:spLocks noChangeArrowheads="1"/>
          </p:cNvSpPr>
          <p:nvPr/>
        </p:nvSpPr>
        <p:spPr bwMode="auto">
          <a:xfrm rot="1768943" flipH="1">
            <a:off x="5514975" y="1477963"/>
            <a:ext cx="720725" cy="300037"/>
          </a:xfrm>
          <a:prstGeom prst="curvedUpArrow">
            <a:avLst>
              <a:gd name="adj1" fmla="val 48042"/>
              <a:gd name="adj2" fmla="val 9608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36" name="AutoShape 28"/>
          <p:cNvSpPr>
            <a:spLocks noChangeArrowheads="1"/>
          </p:cNvSpPr>
          <p:nvPr/>
        </p:nvSpPr>
        <p:spPr bwMode="auto">
          <a:xfrm rot="-740080">
            <a:off x="2952750" y="1520825"/>
            <a:ext cx="720725" cy="360363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42" name="AutoShape 34"/>
          <p:cNvSpPr>
            <a:spLocks noChangeArrowheads="1"/>
          </p:cNvSpPr>
          <p:nvPr/>
        </p:nvSpPr>
        <p:spPr bwMode="auto">
          <a:xfrm rot="12819177" flipH="1">
            <a:off x="6372225" y="476250"/>
            <a:ext cx="720725" cy="300038"/>
          </a:xfrm>
          <a:prstGeom prst="curvedUpArrow">
            <a:avLst>
              <a:gd name="adj1" fmla="val 48042"/>
              <a:gd name="adj2" fmla="val 9608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43" name="AutoShape 35"/>
          <p:cNvSpPr>
            <a:spLocks noChangeArrowheads="1"/>
          </p:cNvSpPr>
          <p:nvPr/>
        </p:nvSpPr>
        <p:spPr bwMode="auto">
          <a:xfrm rot="8024904">
            <a:off x="2088356" y="440532"/>
            <a:ext cx="720725" cy="360362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44" name="AutoShape 36"/>
          <p:cNvSpPr>
            <a:spLocks noChangeArrowheads="1"/>
          </p:cNvSpPr>
          <p:nvPr/>
        </p:nvSpPr>
        <p:spPr bwMode="auto">
          <a:xfrm rot="13765494" flipH="1">
            <a:off x="3348038" y="4437063"/>
            <a:ext cx="863600" cy="431800"/>
          </a:xfrm>
          <a:prstGeom prst="curvedUpArrow">
            <a:avLst>
              <a:gd name="adj1" fmla="val 40000"/>
              <a:gd name="adj2" fmla="val 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Изображение 127"/>
          <p:cNvPicPr>
            <a:picLocks noChangeAspect="1" noChangeArrowheads="1"/>
          </p:cNvPicPr>
          <p:nvPr/>
        </p:nvPicPr>
        <p:blipFill>
          <a:blip r:embed="rId2">
            <a:lum bright="50000" contrast="-5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8569325" cy="42211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829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Обязанности основных должностных лиц </a:t>
            </a:r>
          </a:p>
          <a:p>
            <a:pPr algn="ctr"/>
            <a:r>
              <a:rPr lang="ru-RU" sz="2400" kern="1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школьного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59338" y="1484313"/>
            <a:ext cx="4284662" cy="53736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стратегическое планирование деятельности Школьного Совета;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определяет повестку дня и председательствует на заседаниях Школьного Совета;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работу по согласованию деятельности Школьного Совета с администрацией школы, методическими объединениями и другими органами, существующими в школе;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согласованию с премьер-министром назначает министров;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координирует работу советов классов;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оказывает помощь премьер-министру, председателям советов классов;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осуществляет контроль исполнения решений Школьного Совета.</a:t>
            </a:r>
          </a:p>
        </p:txBody>
      </p:sp>
      <p:pic>
        <p:nvPicPr>
          <p:cNvPr id="44042" name="Picture 10" descr="Изображение 81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2071678"/>
            <a:ext cx="2504546" cy="1878410"/>
          </a:xfrm>
          <a:ln w="38100">
            <a:solidFill>
              <a:srgbClr val="FF6600"/>
            </a:solidFill>
          </a:ln>
        </p:spPr>
      </p:pic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2268538" y="333375"/>
            <a:ext cx="4608512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Президент:</a:t>
            </a:r>
          </a:p>
        </p:txBody>
      </p:sp>
      <p:sp>
        <p:nvSpPr>
          <p:cNvPr id="44043" name="WordArt 11"/>
          <p:cNvSpPr>
            <a:spLocks noChangeArrowheads="1" noChangeShapeType="1" noTextEdit="1"/>
          </p:cNvSpPr>
          <p:nvPr/>
        </p:nvSpPr>
        <p:spPr bwMode="auto">
          <a:xfrm>
            <a:off x="468313" y="5661025"/>
            <a:ext cx="3743325" cy="349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Попова Евгения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495800" cy="5257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предлагает Президенту кандидатуры министров;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является заместителем председателя Школьного Совета;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курсы для обучения Школьного Совета и министров, тренинги, ориентированные на сплочение членов совета и совершенствование их взаимодействия;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совещания министров и осуществляет общий контроль работы министров;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оказывает помощь министрам;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организует работу по согласованию деятельности министерств с администрацией школы, методическими объединениями и другими органами, существующими в школе;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 время отсутствия президента выполняет его должностные обязанности.</a:t>
            </a:r>
          </a:p>
        </p:txBody>
      </p:sp>
      <p:pic>
        <p:nvPicPr>
          <p:cNvPr id="46086" name="Picture 6" descr="Изображение 80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66" y="2357404"/>
            <a:ext cx="2589036" cy="1941539"/>
          </a:xfrm>
          <a:ln w="38100">
            <a:solidFill>
              <a:srgbClr val="FF6600"/>
            </a:solidFill>
          </a:ln>
        </p:spPr>
      </p:pic>
      <p:sp>
        <p:nvSpPr>
          <p:cNvPr id="46085" name="WordArt 5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70564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Премьер-министр:</a:t>
            </a:r>
          </a:p>
        </p:txBody>
      </p:sp>
      <p:sp>
        <p:nvSpPr>
          <p:cNvPr id="46087" name="WordArt 7"/>
          <p:cNvSpPr>
            <a:spLocks noChangeArrowheads="1" noChangeShapeType="1" noTextEdit="1"/>
          </p:cNvSpPr>
          <p:nvPr/>
        </p:nvSpPr>
        <p:spPr bwMode="auto">
          <a:xfrm>
            <a:off x="539750" y="5589588"/>
            <a:ext cx="35274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Шустов Иван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412875"/>
            <a:ext cx="4495800" cy="5445125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обучение членов классных учебных секторов;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анализ успеваемости учащихся 5-11-х классов, ежемесячное подведение итогов успеваемости один раз в месяц на заседаниях комитета;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Оказание помощи неуспевающим учащимся;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Создание консультационных групп в ГПД;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оказание помощи методическим объединениям учителей в проведении предметных недель и олимпиад;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ведение постоянной рубрики «НОТ школьника» в школьной стенной печати.</a:t>
            </a:r>
          </a:p>
        </p:txBody>
      </p:sp>
      <p:pic>
        <p:nvPicPr>
          <p:cNvPr id="60423" name="Picture 7" descr="Изображение 80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2196694"/>
            <a:ext cx="2523599" cy="1892699"/>
          </a:xfrm>
          <a:ln w="38100">
            <a:solidFill>
              <a:srgbClr val="FF6600"/>
            </a:solidFill>
          </a:ln>
        </p:spPr>
      </p:pic>
      <p:sp>
        <p:nvSpPr>
          <p:cNvPr id="60422" name="WordArt 6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7704137" cy="715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Министр по науке и образованию</a:t>
            </a:r>
          </a:p>
        </p:txBody>
      </p:sp>
      <p:sp>
        <p:nvSpPr>
          <p:cNvPr id="60424" name="WordArt 8"/>
          <p:cNvSpPr>
            <a:spLocks noChangeArrowheads="1" noChangeShapeType="1" noTextEdit="1"/>
          </p:cNvSpPr>
          <p:nvPr/>
        </p:nvSpPr>
        <p:spPr bwMode="auto">
          <a:xfrm>
            <a:off x="611188" y="5300663"/>
            <a:ext cx="3529012" cy="349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Платонкина Анастасия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268413"/>
            <a:ext cx="4495800" cy="5589587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совещания членов советов классов, ответственных за дежурство; разъясняет ответственным за дежурство их обязанности;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разрабатывает и предлагает на обсуждение в Школьный Совет систему контроля дежурства по школе и классам;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•совместно с ответственным за дежурство данного класса контролирует дежурных на постах не менее чем через одну перемену;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контролирует выполнение своих обязанностей дежурными по классам;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проверяет санитарное состояние классов не менее одного раза в два дня;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каждую субботу организует прием учебных классов;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организует дежурство по школе во время массовых мероприятий (школьные праздники и т.п.);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отвечает за техническое обеспечение работы Школьного Совета;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является членом всех комиссий, связанных с хозяйственными вопросами;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ежемесячно представляет отчет о работе министерства президенту и премьер-министру;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4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осуществляет планирование и координирует работу министерства по организационным делам.</a:t>
            </a:r>
          </a:p>
        </p:txBody>
      </p:sp>
      <p:pic>
        <p:nvPicPr>
          <p:cNvPr id="47110" name="Picture 6" descr="Изображение 80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290" y="2285992"/>
            <a:ext cx="2635251" cy="1976438"/>
          </a:xfrm>
          <a:ln w="38100">
            <a:solidFill>
              <a:srgbClr val="FF6600"/>
            </a:solidFill>
          </a:ln>
        </p:spPr>
      </p:pic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3518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Министр по организационным делам </a:t>
            </a:r>
          </a:p>
        </p:txBody>
      </p:sp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539750" y="5589588"/>
            <a:ext cx="3671888" cy="347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Васильева Анастасия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67175" y="1196975"/>
            <a:ext cx="5076825" cy="6192838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совещания членов редколлегий советов классов, разъясняет председателям редколлегий цели и задачи министерства, а также их обязанности;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разрабатывает и предлагает Школьному Совету для рассмотрения проекты, связанные с развитием школьных средств массовой информации, а также план работы министерства;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отвечает за освещение в школьных изданиях всех массовых мероприятий, проводимых в гимназии;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координирует работу по выпуску школьного журнала и газеты;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взаимодействие с художником-оформителем школы;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содействует выпуску традиционной широкоформатной школьной газеты;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отвечает за информационное обеспечение работы Школьного Совета;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отвечает за своевременное изготовление печатных поздравлений;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курирует информационную работу в классах;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взаимодействие со средствами информации других образовательных учреждений;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совещания сотрудников министерства печати и информации;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является членом всех комиссий, связанных с художественной, печатной, информационной деятельностью школы;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отвечает за художественное оформление школы;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2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ежемесячно представляет отчет о работе министерства президенту и премьер-министру.</a:t>
            </a:r>
          </a:p>
        </p:txBody>
      </p:sp>
      <p:pic>
        <p:nvPicPr>
          <p:cNvPr id="48134" name="Picture 6" descr="Изображение 81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52" y="2303874"/>
            <a:ext cx="2204692" cy="1653757"/>
          </a:xfrm>
          <a:ln w="38100">
            <a:solidFill>
              <a:srgbClr val="FF6600"/>
            </a:solidFill>
          </a:ln>
        </p:spPr>
      </p:pic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755650" y="260350"/>
            <a:ext cx="7488238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Министр печати и информации:</a:t>
            </a:r>
          </a:p>
        </p:txBody>
      </p:sp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>
            <a:off x="468313" y="5157788"/>
            <a:ext cx="3167062" cy="347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Блохина Оксана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46563" y="1341438"/>
            <a:ext cx="4897437" cy="5516562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совещания членов советов классов, ответственных за проведение спортивной работы; разъясняет им цели, задачи и обязанности;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осуществляет планирование и координацию работы министерства с другими структурами школьного самоуправления;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разрабатывает и предлагает на рассмотрение Школьному Совету спортивно-туристическую программу на год с указанием целей и плана основных событий;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участвует в организации всех спортивно-туристических мероприятий в школе;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является членом судейских коллегий;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проведение в школе «дней здоровья», товарищеских встреч между учителями и учениками по различным видам спорта;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организует межшкольные спортивно-туристические мероприятия;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спортивные мероприятия во время выездов учащихся школы;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6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ежемесячно представляет отчет о работе министерства президенту и премьер-министру.</a:t>
            </a:r>
          </a:p>
        </p:txBody>
      </p:sp>
      <p:pic>
        <p:nvPicPr>
          <p:cNvPr id="49158" name="Picture 6" descr="Изображение 81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2285992"/>
            <a:ext cx="2661054" cy="1995491"/>
          </a:xfrm>
          <a:ln w="38100">
            <a:solidFill>
              <a:srgbClr val="FF6600"/>
            </a:solidFill>
          </a:ln>
        </p:spPr>
      </p:pic>
      <p:sp>
        <p:nvSpPr>
          <p:cNvPr id="49157" name="WordArt 5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8486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Министр по туризму и спорту:</a:t>
            </a:r>
          </a:p>
        </p:txBody>
      </p:sp>
      <p:sp>
        <p:nvSpPr>
          <p:cNvPr id="49159" name="WordArt 7"/>
          <p:cNvSpPr>
            <a:spLocks noChangeArrowheads="1" noChangeShapeType="1" noTextEdit="1"/>
          </p:cNvSpPr>
          <p:nvPr/>
        </p:nvSpPr>
        <p:spPr bwMode="auto">
          <a:xfrm>
            <a:off x="611188" y="5516563"/>
            <a:ext cx="2881312" cy="349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Новожилов Роман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Изображение 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5717" name="Picture 5" descr="Изображение 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7826"/>
            <a:ext cx="1999025" cy="1500174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5718" name="Picture 6" descr="Изображение 6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094217" cy="157161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5719" name="Picture 7" descr="Изображение 2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8096" y="0"/>
            <a:ext cx="2095904" cy="157161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15720" name="Picture 8" descr="Изображение 28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7284" y="5286388"/>
            <a:ext cx="2096715" cy="157161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15721" name="WordArt 9"/>
          <p:cNvSpPr>
            <a:spLocks noChangeArrowheads="1" noChangeShapeType="1" noTextEdit="1"/>
          </p:cNvSpPr>
          <p:nvPr/>
        </p:nvSpPr>
        <p:spPr bwMode="auto">
          <a:xfrm rot="-140339">
            <a:off x="395288" y="2276475"/>
            <a:ext cx="8208962" cy="16541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Давайте познакомимся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40200" y="1412875"/>
            <a:ext cx="5003800" cy="5445125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совещания членов советов классов, ответственных за культурно-массовую работу; разъясняет им цели, задачи и обязанности;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осуществляет планирование и координацию работы министерства с другими структурами школьного самоуправления;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разрабатывает и предлагает на рассмотрение Школьному Совету программу основных культурно-массовых мероприятий на год с указанием их целей и задач;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участвует в организации всех культурно-массовых и просветительских мероприятий в школе;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участвует в организации культурной программы походов-экспедиций;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18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ежемесячно представляет отчет о работе министерства президенту и премьер-министру.</a:t>
            </a:r>
          </a:p>
        </p:txBody>
      </p:sp>
      <p:pic>
        <p:nvPicPr>
          <p:cNvPr id="50182" name="Picture 6" descr="Изображение 8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290" y="2321759"/>
            <a:ext cx="2331102" cy="1748588"/>
          </a:xfrm>
          <a:ln w="38100">
            <a:solidFill>
              <a:srgbClr val="FF6600"/>
            </a:solidFill>
          </a:ln>
        </p:spPr>
      </p:pic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684053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Министр культуры:</a:t>
            </a:r>
          </a:p>
        </p:txBody>
      </p:sp>
      <p:sp>
        <p:nvSpPr>
          <p:cNvPr id="50183" name="WordArt 7"/>
          <p:cNvSpPr>
            <a:spLocks noChangeArrowheads="1" noChangeShapeType="1" noTextEdit="1"/>
          </p:cNvSpPr>
          <p:nvPr/>
        </p:nvSpPr>
        <p:spPr bwMode="auto">
          <a:xfrm>
            <a:off x="468313" y="4868863"/>
            <a:ext cx="30956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Назарова Юлия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00563" y="1341438"/>
            <a:ext cx="4643437" cy="5516562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протоколирует заседания Школьного Совета и ведет другую его документацию;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ведет информационную базу данных Школьного Совета;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взаимодействует со средствами массовой информации в школе;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представляет информацию о работе Школьного Совета в школьной газете («Твоя газета»);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представляет информацию о работе Школьного Совета по запросу любого ученика и педагога школы;</a:t>
            </a:r>
          </a:p>
          <a:p>
            <a:pPr>
              <a:lnSpc>
                <a:spcPct val="90000"/>
              </a:lnSpc>
              <a:buClr>
                <a:srgbClr val="663300"/>
              </a:buClr>
              <a:buFont typeface="Wingdings" pitchFamily="2" charset="2"/>
              <a:buChar char="Ø"/>
            </a:pPr>
            <a:r>
              <a:rPr lang="ru-RU" sz="2000" b="1" i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ведет регистрацию официальных писем и обращений, поступивших в адрес Школьного Совета.</a:t>
            </a:r>
          </a:p>
        </p:txBody>
      </p:sp>
      <p:pic>
        <p:nvPicPr>
          <p:cNvPr id="51206" name="Picture 6" descr="Изображение 80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28" y="2446728"/>
            <a:ext cx="2287587" cy="1715690"/>
          </a:xfrm>
          <a:ln w="38100">
            <a:solidFill>
              <a:srgbClr val="FF6600"/>
            </a:solidFill>
          </a:ln>
        </p:spPr>
      </p:pic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1042988" y="476250"/>
            <a:ext cx="669766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Пресс-секретарь: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468313" y="5516563"/>
            <a:ext cx="38163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Кузьмина Полина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63271B"/>
                </a:solidFill>
              </a:rPr>
              <a:t>Над презентацией работали: </a:t>
            </a:r>
            <a:br>
              <a:rPr lang="ru-RU" sz="2000" dirty="0" smtClean="0">
                <a:solidFill>
                  <a:srgbClr val="63271B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Назарова Юлия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Кузьмина Полина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558166">
            <a:off x="-106565" y="2101546"/>
            <a:ext cx="87577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Фото школа зи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37857">
            <a:off x="1095351" y="2428868"/>
            <a:ext cx="3270266" cy="24527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05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19700" y="1700213"/>
            <a:ext cx="3924300" cy="5157787"/>
          </a:xfrm>
        </p:spPr>
        <p:txBody>
          <a:bodyPr/>
          <a:lstStyle/>
          <a:p>
            <a:pPr>
              <a:buClr>
                <a:srgbClr val="0000FF"/>
              </a:buClr>
            </a:pPr>
            <a:r>
              <a:rPr lang="ru-RU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Шлинская основная школа расположена в одном из самых живописных уголков Бологовского района посёлке Куженкино-2. Недалеко протекает река Шлина, а здание школы окружают высокие стройные сосны.</a:t>
            </a: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80400" cy="115093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Край, в котором мы живём.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913"/>
            <a:ext cx="9290050" cy="73437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связи с дальнейшим развитием процессов демократизации, формирования и развития демократического уклада школьной жизни, на очередном заседании Школьного Совета было принято решение о реструктуризации и совершенствовании ученического самоуправления в школе.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835342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Проблемы работы </a:t>
            </a:r>
          </a:p>
          <a:p>
            <a:pPr algn="ctr"/>
            <a:r>
              <a:rPr lang="ru-RU" sz="2000" kern="10" dirty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органов ученического </a:t>
            </a:r>
          </a:p>
          <a:p>
            <a:pPr algn="ctr"/>
            <a:r>
              <a:rPr lang="ru-RU" sz="2000" kern="10" dirty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самоуправления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68313" y="2420938"/>
            <a:ext cx="81359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4000" b="1" i="1">
                <a:solidFill>
                  <a:srgbClr val="0000FF"/>
                </a:solidFill>
                <a:latin typeface="Arial" charset="0"/>
              </a:rPr>
              <a:t>Устаревшие формы работы</a:t>
            </a:r>
          </a:p>
          <a:p>
            <a:pPr algn="ctr">
              <a:buFont typeface="Wingdings" pitchFamily="2" charset="2"/>
              <a:buChar char="v"/>
            </a:pPr>
            <a:r>
              <a:rPr lang="ru-RU" sz="4000" b="1" i="1">
                <a:solidFill>
                  <a:srgbClr val="0000FF"/>
                </a:solidFill>
                <a:latin typeface="Arial" charset="0"/>
              </a:rPr>
              <a:t>Неэффективность работы Школьного Совета</a:t>
            </a:r>
          </a:p>
          <a:p>
            <a:pPr algn="ctr">
              <a:buFont typeface="Wingdings" pitchFamily="2" charset="2"/>
              <a:buChar char="v"/>
            </a:pPr>
            <a:r>
              <a:rPr lang="ru-RU" sz="4000" b="1" i="1">
                <a:solidFill>
                  <a:srgbClr val="0000FF"/>
                </a:solidFill>
                <a:latin typeface="Arial" charset="0"/>
              </a:rPr>
              <a:t>Пассивность учащихся при выполнении поручений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3" name="Rectangle 13"/>
          <p:cNvSpPr>
            <a:spLocks noGrp="1" noChangeArrowheads="1"/>
          </p:cNvSpPr>
          <p:nvPr>
            <p:ph idx="4294967295"/>
          </p:nvPr>
        </p:nvSpPr>
        <p:spPr>
          <a:xfrm>
            <a:off x="0" y="1268413"/>
            <a:ext cx="8713788" cy="6121400"/>
          </a:xfrm>
        </p:spPr>
        <p:txBody>
          <a:bodyPr/>
          <a:lstStyle/>
          <a:p>
            <a:pPr>
              <a:buClr>
                <a:srgbClr val="0000FF"/>
              </a:buClr>
            </a:pPr>
            <a:r>
              <a:rPr lang="ru-RU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Сейчас, когда в нашей стране происходят коренные изменения в общественной и государственной системе, когда Россия встала на путь политических и социальных преобразований, необходима продуманная подготовка молодежи к жизни в демократическом обществе. Процесс адаптации к новым условиям сложен, и не всегда он проходит гладко и безболезненно.</a:t>
            </a:r>
          </a:p>
          <a:p>
            <a:pPr>
              <a:buClr>
                <a:srgbClr val="0000FF"/>
              </a:buClr>
              <a:buFont typeface="Wingdings" pitchFamily="2" charset="2"/>
              <a:buNone/>
            </a:pPr>
            <a:endParaRPr lang="ru-RU" b="1" i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54" name="WordArt 1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878522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000" kern="10" dirty="0">
                <a:ln w="19050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Проект организации детского самоуправления в нашей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2960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Цель создания нового школьного Совета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40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Вовлечение учащихся в школьное самоуправление</a:t>
            </a:r>
          </a:p>
          <a:p>
            <a:pPr algn="ctr"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40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Воспитание активной жизненной позиции</a:t>
            </a:r>
          </a:p>
          <a:p>
            <a:pPr algn="ctr"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40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Развитие чувства ответственности за дела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83534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Основные цели работы школьного Совета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898525" y="1196975"/>
            <a:ext cx="8245475" cy="5661025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FF"/>
              </a:buClr>
            </a:pPr>
            <a:r>
              <a:rPr lang="ru-RU" sz="28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нашей школе самоуправление школьников рассматривается как важный элемент образовательной среды. Развитие системы ученического самоуправления имеет несколько основных целей:</a:t>
            </a:r>
          </a:p>
          <a:p>
            <a:pPr>
              <a:lnSpc>
                <a:spcPct val="80000"/>
              </a:lnSpc>
              <a:buClr>
                <a:srgbClr val="0000FF"/>
              </a:buClr>
            </a:pPr>
            <a:r>
              <a:rPr lang="ru-RU" sz="28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Во-первых, создание благоприятного психологического микроклимата. Работа школьного самоуправления позволяет учитывать мнение учащихся при планировании работы школы. Обсуждение важнейших вопросов школьной жизни в его структурах дает возможность решать проблемные ситуации, развивает самостоятельность и чувство сопричастности к жизни класса и школы. </a:t>
            </a:r>
          </a:p>
          <a:p>
            <a:pPr>
              <a:lnSpc>
                <a:spcPct val="80000"/>
              </a:lnSpc>
              <a:buClr>
                <a:srgbClr val="0000FF"/>
              </a:buClr>
            </a:pP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6250"/>
            <a:ext cx="8229600" cy="59055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ru-RU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Во-вторых, школьное самоуправление учит принимать ответственные решения, воспитывает лидерские качества, т.е. способствует успешной социализации школьников. 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ru-RU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В-третьих, оно дает возможность привлечь внимание педагогов к коллективному мнению школьников. Учителя получают возможность решать многие вопросы жизни класса и школы более эффективно, опираясь на возможности самих учащихся.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1293</Words>
  <Application>Microsoft Office PowerPoint</Application>
  <PresentationFormat>Экран (4:3)</PresentationFormat>
  <Paragraphs>123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Над презентацией работали:  Назарова Юлия Кузьмина Полина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2013-02-11T19:48:47Z</dcterms:created>
  <dcterms:modified xsi:type="dcterms:W3CDTF">2013-02-11T20:40:03Z</dcterms:modified>
</cp:coreProperties>
</file>