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21"/>
  </p:notesMasterIdLst>
  <p:sldIdLst>
    <p:sldId id="256" r:id="rId2"/>
    <p:sldId id="257" r:id="rId3"/>
    <p:sldId id="261" r:id="rId4"/>
    <p:sldId id="265" r:id="rId5"/>
    <p:sldId id="263" r:id="rId6"/>
    <p:sldId id="262" r:id="rId7"/>
    <p:sldId id="266" r:id="rId8"/>
    <p:sldId id="272" r:id="rId9"/>
    <p:sldId id="264" r:id="rId10"/>
    <p:sldId id="271" r:id="rId11"/>
    <p:sldId id="267" r:id="rId12"/>
    <p:sldId id="268" r:id="rId13"/>
    <p:sldId id="273" r:id="rId14"/>
    <p:sldId id="269" r:id="rId15"/>
    <p:sldId id="270" r:id="rId16"/>
    <p:sldId id="274" r:id="rId17"/>
    <p:sldId id="275" r:id="rId18"/>
    <p:sldId id="260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46" autoAdjust="0"/>
    <p:restoredTop sz="94628" autoAdjust="0"/>
  </p:normalViewPr>
  <p:slideViewPr>
    <p:cSldViewPr>
      <p:cViewPr varScale="1">
        <p:scale>
          <a:sx n="68" d="100"/>
          <a:sy n="68" d="100"/>
        </p:scale>
        <p:origin x="-3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86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7B9A88-51DD-451D-B7AF-C854F4C4463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29366-AFAA-403E-93DB-15887FC87B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204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D875-1CE7-4B25-A564-43D37AED140A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25AC-1177-4F74-AC5F-9D97C7187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D875-1CE7-4B25-A564-43D37AED140A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25AC-1177-4F74-AC5F-9D97C7187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D875-1CE7-4B25-A564-43D37AED140A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25AC-1177-4F74-AC5F-9D97C718720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D875-1CE7-4B25-A564-43D37AED140A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25AC-1177-4F74-AC5F-9D97C71872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D875-1CE7-4B25-A564-43D37AED140A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25AC-1177-4F74-AC5F-9D97C7187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D875-1CE7-4B25-A564-43D37AED140A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25AC-1177-4F74-AC5F-9D97C71872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D875-1CE7-4B25-A564-43D37AED140A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25AC-1177-4F74-AC5F-9D97C7187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D875-1CE7-4B25-A564-43D37AED140A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25AC-1177-4F74-AC5F-9D97C7187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D875-1CE7-4B25-A564-43D37AED140A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25AC-1177-4F74-AC5F-9D97C7187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D875-1CE7-4B25-A564-43D37AED140A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25AC-1177-4F74-AC5F-9D97C71872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D875-1CE7-4B25-A564-43D37AED140A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225AC-1177-4F74-AC5F-9D97C71872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1A8D875-1CE7-4B25-A564-43D37AED140A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81225AC-1177-4F74-AC5F-9D97C71872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microsoft.com/office/2007/relationships/hdphoto" Target="../media/hdphoto1.wdp"/><Relationship Id="rId10" Type="http://schemas.openxmlformats.org/officeDocument/2006/relationships/image" Target="../media/image17.jpeg"/><Relationship Id="rId9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335580" cy="17801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Педагог – психолог 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М</a:t>
            </a:r>
            <a:r>
              <a:rPr lang="ru-RU" b="1" dirty="0" smtClean="0">
                <a:solidFill>
                  <a:srgbClr val="FFC000"/>
                </a:solidFill>
              </a:rPr>
              <a:t>Б</a:t>
            </a:r>
            <a:r>
              <a:rPr lang="ru-RU" b="1" dirty="0" smtClean="0">
                <a:solidFill>
                  <a:srgbClr val="FFC000"/>
                </a:solidFill>
              </a:rPr>
              <a:t>ОУ </a:t>
            </a:r>
            <a:r>
              <a:rPr lang="ru-RU" b="1" dirty="0" smtClean="0">
                <a:solidFill>
                  <a:srgbClr val="FFC000"/>
                </a:solidFill>
              </a:rPr>
              <a:t>«СОШ №2 ст.Архонская»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2360" y="2996953"/>
            <a:ext cx="4570040" cy="252028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Шаталова Ирина Николаевна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Содержимое 6" descr="znak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876256" y="3933056"/>
            <a:ext cx="1785949" cy="207645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86756"/>
            <a:ext cx="2590800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1805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Администратор\Desktop\пед совет фото\DSC0054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14348" y="4429132"/>
            <a:ext cx="3429024" cy="2010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Администратор\Desktop\пед совет фото - копия\DSC006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90" y="2000240"/>
            <a:ext cx="3357993" cy="1960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C:\Users\Администратор\Desktop\пед совет фото - копия\DSC006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628" y="4357694"/>
            <a:ext cx="3361363" cy="2071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Администратор\Desktop\пед совет фото - копия\P115009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85786" y="1857364"/>
            <a:ext cx="3357586" cy="2364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9388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72067" y="2276872"/>
            <a:ext cx="7408333" cy="3849291"/>
          </a:xfrm>
        </p:spPr>
        <p:txBody>
          <a:bodyPr>
            <a:normAutofit fontScale="925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Выявление психологических проблем, лежащих вне функционала или профессиональной компетенции школьного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психолога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Необходимость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получения консультаций у «смежных» специалистов: логопеда, психоневролога, психиатра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др.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Необходимость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перевода ребенка в школу другого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типа (коррекционную)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Необходимость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включения в ситуацию социальных работников и специалистов по охране прав ребенка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Диспетчерская работа</a:t>
            </a:r>
          </a:p>
        </p:txBody>
      </p:sp>
    </p:spTree>
    <p:extLst>
      <p:ext uri="{BB962C8B-B14F-4D97-AF65-F5344CB8AC3E}">
        <p14:creationId xmlns:p14="http://schemas.microsoft.com/office/powerpoint/2010/main" xmlns="" val="2498752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Плановые тематические выступления 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внутриклассных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родительских собраниях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Консультирование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родителей по проблемам воспитания и психологического развития их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детей 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большинстве случаев носит характер разовых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консультаций).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25000"/>
                  </a:schemeClr>
                </a:solidFill>
              </a:rPr>
              <a:t>РАБОТА ПСИХОЛОГА С РОДИТЕЛЯМИ</a:t>
            </a:r>
            <a:endParaRPr lang="ru-RU" dirty="0">
              <a:solidFill>
                <a:schemeClr val="accent6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0525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Администратор\Desktop\пед совет фото - копия\DSC0029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71472" y="1500174"/>
            <a:ext cx="3643338" cy="2274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Администратор\Desktop\пед совет фото - копия\P1170188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42910" y="4071942"/>
            <a:ext cx="3471331" cy="2322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Администратор\Desktop\пед совет фото - копия\P1140405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857752" y="4071942"/>
            <a:ext cx="3611096" cy="2226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Администратор\Desktop\пед совет фото - копия\P1150325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90" y="1428736"/>
            <a:ext cx="3500462" cy="228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0178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4248472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Организуется по запросу педагога или результатам различных видов работы психолога с детьми: диагностики, коррекционной, развивающей работы.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Носит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преимущественно разовый характер, содержательно связано с ситуациями, вызывающими у педагога профессиональные и личностные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затруднения).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Организуется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 запросу педагогов, администрации,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носит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плановый характер. Проводится преимущественно в форме выступления на педагогических советах, заседаниях методических объединений.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826352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СОТРУДНИЧЕСТВО С ПЕДАГОГАМИ-ПРЕДМЕТНИКАМИ 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КЛАССНЫМИ РУКОВОДИТЕЛЯМИ</a:t>
            </a:r>
            <a:r>
              <a:rPr lang="ru-RU" sz="2800" b="1" dirty="0">
                <a:solidFill>
                  <a:srgbClr val="002060"/>
                </a:solidFill>
              </a:rPr>
              <a:t/>
            </a:r>
            <a:br>
              <a:rPr lang="ru-RU" sz="2800" b="1" dirty="0">
                <a:solidFill>
                  <a:srgbClr val="002060"/>
                </a:solidFill>
              </a:rPr>
            </a:b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8786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дминистратор\Desktop\пед совет фото - копия\DSC0063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643174" y="3643314"/>
            <a:ext cx="3528392" cy="2631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дминистратор\Desktop\пед совет фото - копия\DSC046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857232"/>
            <a:ext cx="3294512" cy="247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Администратор\Desktop\пед совет фото - копия\DSC0468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000628" y="857232"/>
            <a:ext cx="3456384" cy="2493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22553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72067" y="2348880"/>
            <a:ext cx="7408333" cy="3777283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Прохождение курсов повышения квалификации в СОРИПКРО</a:t>
            </a:r>
          </a:p>
          <a:p>
            <a:r>
              <a:rPr lang="ru-RU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педагогического мастерства  (Участие в республиканском конкурсе «Психолог 2011 года»)</a:t>
            </a:r>
          </a:p>
          <a:p>
            <a:r>
              <a:rPr lang="ru-RU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во Всероссийском «Молодежном психологическом чемпионате»</a:t>
            </a:r>
          </a:p>
          <a:p>
            <a:endParaRPr lang="ru-RU" b="1" dirty="0">
              <a:solidFill>
                <a:schemeClr val="accent6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Методическая работа: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306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8" name="Picture 4" descr="F:\бумажки психолога 2011-12\опыт,курсы\курсы СОРИПКРО\DSC0043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85720" y="785794"/>
            <a:ext cx="3983901" cy="236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Администратор\Desktop\пед совет фото - копия\DSC0044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357686" y="785794"/>
            <a:ext cx="4572032" cy="243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3357562"/>
            <a:ext cx="3857652" cy="2891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 descr="C:\Users\Администратор\Desktop\пед совет фото - копия\sn20111009.flv_20111214_212138.555jp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7686" y="3429000"/>
            <a:ext cx="3794178" cy="2823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6740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type="subTitle" idx="1"/>
          </p:nvPr>
        </p:nvSpPr>
        <p:spPr>
          <a:xfrm>
            <a:off x="1371600" y="980728"/>
            <a:ext cx="7088832" cy="482453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Психолог не «доктор», он консультант, доброжелательный собеседник, надежный слушатель, он имеет дело с нормальными, здоровыми людьми, которые адекватно оценивают окружающую их реальность и иногда испытывают трудности в решении нормальных человеческих проблем.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6604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50234" y="1196752"/>
            <a:ext cx="7382206" cy="269391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830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Стаж работы </a:t>
            </a:r>
            <a:r>
              <a:rPr lang="en-US" b="1" dirty="0" smtClean="0">
                <a:solidFill>
                  <a:srgbClr val="FFC000"/>
                </a:solidFill>
              </a:rPr>
              <a:t>3</a:t>
            </a:r>
            <a:r>
              <a:rPr lang="ru-RU" b="1" dirty="0" smtClean="0">
                <a:solidFill>
                  <a:srgbClr val="FFC000"/>
                </a:solidFill>
              </a:rPr>
              <a:t> </a:t>
            </a:r>
            <a:r>
              <a:rPr lang="ru-RU" b="1" dirty="0" smtClean="0">
                <a:solidFill>
                  <a:srgbClr val="FFC000"/>
                </a:solidFill>
              </a:rPr>
              <a:t>года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2052" name="Picture 4" descr="I:\2012-01-09\Image0003.3BMP.bmp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 rot="5400000">
            <a:off x="1115587" y="3099199"/>
            <a:ext cx="2973469" cy="420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1043608" y="1844824"/>
            <a:ext cx="7423736" cy="4281656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Окончила с отличием СОГУ им.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К.Л.Хетагурова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 2000 году.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Факультет ПМНО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Присуждена квалификация: Педагог – психолог.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специальности: «Педагогика и психология»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03921"/>
            <a:ext cx="4320480" cy="2973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57955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13821" y="1988840"/>
            <a:ext cx="7516357" cy="4536504"/>
          </a:xfrm>
        </p:spPr>
        <p:txBody>
          <a:bodyPr>
            <a:normAutofit fontScale="62500" lnSpcReduction="20000"/>
          </a:bodyPr>
          <a:lstStyle/>
          <a:p>
            <a:r>
              <a:rPr lang="ru-RU" sz="4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МОДЕЛЬ «КОНСУЛЬТАНТ</a:t>
            </a: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4000" b="1" dirty="0">
                <a:solidFill>
                  <a:srgbClr val="7030A0"/>
                </a:solidFill>
              </a:rPr>
              <a:t> </a:t>
            </a:r>
            <a:endParaRPr lang="ru-RU" sz="40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3200" b="1" i="1" dirty="0" smtClean="0"/>
              <a:t>Цель </a:t>
            </a:r>
            <a:r>
              <a:rPr lang="ru-RU" sz="3200" b="1" i="1" dirty="0"/>
              <a:t>деятельности психолога</a:t>
            </a:r>
            <a:endParaRPr lang="ru-RU" sz="3200" i="1" dirty="0"/>
          </a:p>
          <a:p>
            <a:pPr marL="0" indent="0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Сопровождение процесса психологического развития учащихся посредством создания определенных условий в образовательной среде школы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9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МОДЕЛЬ «МЕТОДИСТ</a:t>
            </a: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4000" b="1" dirty="0">
                <a:solidFill>
                  <a:srgbClr val="7030A0"/>
                </a:solidFill>
              </a:rPr>
              <a:t> </a:t>
            </a:r>
            <a:endParaRPr lang="ru-RU" sz="40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3200" b="1" dirty="0" smtClean="0"/>
              <a:t>Цель </a:t>
            </a:r>
            <a:r>
              <a:rPr lang="ru-RU" sz="3200" b="1" dirty="0"/>
              <a:t>деятельности психолога</a:t>
            </a:r>
            <a:endParaRPr lang="ru-RU" sz="3200" dirty="0"/>
          </a:p>
          <a:p>
            <a:pPr marL="0" indent="0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Участие в проектировании и реализации школьной образовательной развивающей среды в соответствии с программой развития школы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9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МОДЕЛЬ «КУРАТОР</a:t>
            </a: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b="1" dirty="0">
                <a:solidFill>
                  <a:srgbClr val="7030A0"/>
                </a:solidFill>
              </a:rPr>
              <a:t> </a:t>
            </a:r>
            <a:endParaRPr lang="ru-RU" sz="28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3200" b="1" dirty="0" smtClean="0"/>
              <a:t>Цель </a:t>
            </a:r>
            <a:r>
              <a:rPr lang="ru-RU" sz="3200" b="1" dirty="0"/>
              <a:t>деятельности психолога</a:t>
            </a:r>
            <a:endParaRPr lang="ru-RU" sz="3200" dirty="0"/>
          </a:p>
          <a:p>
            <a:pPr marL="0" indent="0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Комплексное психолого-педагогическое сопровождение учащихся и ученических коллективов в образовательном процессе.</a:t>
            </a:r>
          </a:p>
          <a:p>
            <a:endParaRPr lang="ru-RU" sz="40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C000"/>
                </a:solidFill>
              </a:rPr>
              <a:t>МОДЕЛИ ДЕЯТЕЛЬНОСТИ ШКОЛЬНОГО </a:t>
            </a:r>
            <a:r>
              <a:rPr lang="ru-RU" sz="3600" b="1" dirty="0" smtClean="0">
                <a:solidFill>
                  <a:srgbClr val="FFC000"/>
                </a:solidFill>
              </a:rPr>
              <a:t>ПСИХОЛОГА:</a:t>
            </a:r>
            <a:r>
              <a:rPr lang="ru-RU" dirty="0">
                <a:solidFill>
                  <a:srgbClr val="FFC000"/>
                </a:solidFill>
              </a:rPr>
              <a:t/>
            </a:r>
            <a:br>
              <a:rPr lang="ru-RU" dirty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5069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60851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Отслеживание результатов психологического развития учащихся на различных этапах обучения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условий для оказания психологической помощи учащимся в решении проблем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развития.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Осуществление психологического анализа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внутришкольных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образовательных программ и технологий с точки зрения их соответствия индивидуальным и возрастным особенностям учащихся данной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школы.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Консультативная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и информационная психологическая поддержка процессов обучения, воспитания и развития детей в образовательной среде школы.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Задачи </a:t>
            </a:r>
            <a:r>
              <a:rPr lang="ru-RU" b="1" dirty="0" smtClean="0"/>
              <a:t>моей деятельности: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01734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11561" y="2060848"/>
            <a:ext cx="7668840" cy="46085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Высшее профессиональное образование (но без предъявления требований к опыту практической работы).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2. Владение диагностическими методами, приемами обработки и представления диагностических данных.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3. Владение консультативными техниками (в работе с детьми и взрослыми).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4. Владение развивающими техниками и коррекционно-развивающими программами на уровне реализации и анализа результатов (но не на уровне создания).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5. Наличие представлений о деятельности смежных специалистов (логопедов, психиатров, наркологов и др.).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6. Умение работать со справочной литературой.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7. Коммуникативные навыки, навыки ведения групповой работы с детьми и взрослыми.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8. Знание основ семейного консультирования.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6104"/>
          </a:xfrm>
        </p:spPr>
        <p:txBody>
          <a:bodyPr>
            <a:noAutofit/>
          </a:bodyPr>
          <a:lstStyle/>
          <a:p>
            <a:r>
              <a:rPr lang="ru-RU" sz="2800" dirty="0"/>
              <a:t>Требования к уровню квалификации психолога</a:t>
            </a:r>
            <a:br>
              <a:rPr lang="ru-RU" sz="2800" dirty="0"/>
            </a:br>
            <a:r>
              <a:rPr lang="ru-RU" sz="2800" dirty="0"/>
              <a:t>в рамках данной модели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924388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Стрелка вниз 72"/>
          <p:cNvSpPr/>
          <p:nvPr/>
        </p:nvSpPr>
        <p:spPr>
          <a:xfrm>
            <a:off x="7812360" y="3995950"/>
            <a:ext cx="363474" cy="5551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Стрелка вниз 73"/>
          <p:cNvSpPr/>
          <p:nvPr/>
        </p:nvSpPr>
        <p:spPr>
          <a:xfrm rot="1782084">
            <a:off x="6157581" y="3684931"/>
            <a:ext cx="493386" cy="7214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 rot="11467880">
            <a:off x="2478614" y="2672490"/>
            <a:ext cx="49560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6200000">
            <a:off x="4300266" y="2054261"/>
            <a:ext cx="47145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915815" y="2484613"/>
            <a:ext cx="3240361" cy="114853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Виды </a:t>
            </a:r>
            <a:r>
              <a:rPr lang="ru-RU" b="1" dirty="0" smtClean="0"/>
              <a:t>деятельности</a:t>
            </a:r>
          </a:p>
          <a:p>
            <a:pPr algn="ctr"/>
            <a:r>
              <a:rPr lang="ru-RU" b="1" dirty="0"/>
              <a:t>п</a:t>
            </a:r>
            <a:r>
              <a:rPr lang="ru-RU" b="1" dirty="0" smtClean="0"/>
              <a:t>сихолога: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483768" y="2115281"/>
            <a:ext cx="576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35" name="Полилиния 34"/>
          <p:cNvSpPr/>
          <p:nvPr/>
        </p:nvSpPr>
        <p:spPr>
          <a:xfrm>
            <a:off x="0" y="1124744"/>
            <a:ext cx="2915815" cy="990536"/>
          </a:xfrm>
          <a:custGeom>
            <a:avLst/>
            <a:gdLst>
              <a:gd name="connsiteX0" fmla="*/ 0 w 2842740"/>
              <a:gd name="connsiteY0" fmla="*/ 761225 h 1522450"/>
              <a:gd name="connsiteX1" fmla="*/ 1421370 w 2842740"/>
              <a:gd name="connsiteY1" fmla="*/ 0 h 1522450"/>
              <a:gd name="connsiteX2" fmla="*/ 2842740 w 2842740"/>
              <a:gd name="connsiteY2" fmla="*/ 761225 h 1522450"/>
              <a:gd name="connsiteX3" fmla="*/ 1421370 w 2842740"/>
              <a:gd name="connsiteY3" fmla="*/ 1522450 h 1522450"/>
              <a:gd name="connsiteX4" fmla="*/ 0 w 2842740"/>
              <a:gd name="connsiteY4" fmla="*/ 761225 h 152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42740" h="1522450">
                <a:moveTo>
                  <a:pt x="0" y="761225"/>
                </a:moveTo>
                <a:cubicBezTo>
                  <a:pt x="0" y="340812"/>
                  <a:pt x="636369" y="0"/>
                  <a:pt x="1421370" y="0"/>
                </a:cubicBezTo>
                <a:cubicBezTo>
                  <a:pt x="2206371" y="0"/>
                  <a:pt x="2842740" y="340812"/>
                  <a:pt x="2842740" y="761225"/>
                </a:cubicBezTo>
                <a:cubicBezTo>
                  <a:pt x="2842740" y="1181638"/>
                  <a:pt x="2206371" y="1522450"/>
                  <a:pt x="1421370" y="1522450"/>
                </a:cubicBezTo>
                <a:cubicBezTo>
                  <a:pt x="636369" y="1522450"/>
                  <a:pt x="0" y="1181638"/>
                  <a:pt x="0" y="761225"/>
                </a:cubicBez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436630" tIns="243278" rIns="436630" bIns="243278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kern="1200" dirty="0" smtClean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ПСИХОЛОГО – ПЕДАГОГИЧЕСКАЯ ДИАГНОСТИКА </a:t>
            </a:r>
            <a:endParaRPr lang="ru-RU" sz="1600" b="1" kern="1200" dirty="0">
              <a:solidFill>
                <a:schemeClr val="accent6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олилиния 36"/>
          <p:cNvSpPr/>
          <p:nvPr/>
        </p:nvSpPr>
        <p:spPr>
          <a:xfrm>
            <a:off x="6228184" y="836712"/>
            <a:ext cx="2736304" cy="1462327"/>
          </a:xfrm>
          <a:custGeom>
            <a:avLst/>
            <a:gdLst>
              <a:gd name="connsiteX0" fmla="*/ 0 w 2517692"/>
              <a:gd name="connsiteY0" fmla="*/ 947188 h 1894375"/>
              <a:gd name="connsiteX1" fmla="*/ 1258846 w 2517692"/>
              <a:gd name="connsiteY1" fmla="*/ 0 h 1894375"/>
              <a:gd name="connsiteX2" fmla="*/ 2517692 w 2517692"/>
              <a:gd name="connsiteY2" fmla="*/ 947188 h 1894375"/>
              <a:gd name="connsiteX3" fmla="*/ 1258846 w 2517692"/>
              <a:gd name="connsiteY3" fmla="*/ 1894376 h 1894375"/>
              <a:gd name="connsiteX4" fmla="*/ 0 w 2517692"/>
              <a:gd name="connsiteY4" fmla="*/ 947188 h 189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17692" h="1894375">
                <a:moveTo>
                  <a:pt x="0" y="947188"/>
                </a:moveTo>
                <a:cubicBezTo>
                  <a:pt x="0" y="424071"/>
                  <a:pt x="563605" y="0"/>
                  <a:pt x="1258846" y="0"/>
                </a:cubicBezTo>
                <a:cubicBezTo>
                  <a:pt x="1954087" y="0"/>
                  <a:pt x="2517692" y="424071"/>
                  <a:pt x="2517692" y="947188"/>
                </a:cubicBezTo>
                <a:cubicBezTo>
                  <a:pt x="2517692" y="1470305"/>
                  <a:pt x="1954087" y="1894376"/>
                  <a:pt x="1258846" y="1894376"/>
                </a:cubicBezTo>
                <a:cubicBezTo>
                  <a:pt x="563605" y="1894376"/>
                  <a:pt x="0" y="1470305"/>
                  <a:pt x="0" y="947188"/>
                </a:cubicBez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9027" tIns="297745" rIns="389027" bIns="297745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u="none" kern="1200" dirty="0" smtClean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Коррекционно-развивающая и консультативная работа</a:t>
            </a:r>
            <a:endParaRPr lang="ru-RU" sz="1600" b="1" u="none" kern="1200" dirty="0">
              <a:solidFill>
                <a:schemeClr val="accent6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олилиния 38"/>
          <p:cNvSpPr/>
          <p:nvPr/>
        </p:nvSpPr>
        <p:spPr>
          <a:xfrm>
            <a:off x="3131840" y="188640"/>
            <a:ext cx="3131567" cy="792087"/>
          </a:xfrm>
          <a:custGeom>
            <a:avLst/>
            <a:gdLst>
              <a:gd name="connsiteX0" fmla="*/ 0 w 2373411"/>
              <a:gd name="connsiteY0" fmla="*/ 952492 h 1904984"/>
              <a:gd name="connsiteX1" fmla="*/ 1186706 w 2373411"/>
              <a:gd name="connsiteY1" fmla="*/ 0 h 1904984"/>
              <a:gd name="connsiteX2" fmla="*/ 2373412 w 2373411"/>
              <a:gd name="connsiteY2" fmla="*/ 952492 h 1904984"/>
              <a:gd name="connsiteX3" fmla="*/ 1186706 w 2373411"/>
              <a:gd name="connsiteY3" fmla="*/ 1904984 h 1904984"/>
              <a:gd name="connsiteX4" fmla="*/ 0 w 2373411"/>
              <a:gd name="connsiteY4" fmla="*/ 952492 h 1904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3411" h="1904984">
                <a:moveTo>
                  <a:pt x="0" y="952492"/>
                </a:moveTo>
                <a:cubicBezTo>
                  <a:pt x="0" y="426445"/>
                  <a:pt x="531306" y="0"/>
                  <a:pt x="1186706" y="0"/>
                </a:cubicBezTo>
                <a:cubicBezTo>
                  <a:pt x="1842106" y="0"/>
                  <a:pt x="2373412" y="426445"/>
                  <a:pt x="2373412" y="952492"/>
                </a:cubicBezTo>
                <a:cubicBezTo>
                  <a:pt x="2373412" y="1478539"/>
                  <a:pt x="1842106" y="1904984"/>
                  <a:pt x="1186706" y="1904984"/>
                </a:cubicBezTo>
                <a:cubicBezTo>
                  <a:pt x="531306" y="1904984"/>
                  <a:pt x="0" y="1478539"/>
                  <a:pt x="0" y="952492"/>
                </a:cubicBez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367898" tIns="299298" rIns="367898" bIns="299298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u="none" kern="1200" dirty="0" smtClean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ДИСПЕЧЕРСКАЯ РАБОТА</a:t>
            </a:r>
            <a:br>
              <a:rPr lang="ru-RU" sz="1600" b="1" u="none" kern="1200" dirty="0" smtClean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u="none" kern="1200" dirty="0">
              <a:solidFill>
                <a:schemeClr val="accent6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олилиния 29"/>
          <p:cNvSpPr/>
          <p:nvPr/>
        </p:nvSpPr>
        <p:spPr>
          <a:xfrm>
            <a:off x="251520" y="2299947"/>
            <a:ext cx="2232248" cy="1129053"/>
          </a:xfrm>
          <a:custGeom>
            <a:avLst/>
            <a:gdLst>
              <a:gd name="connsiteX0" fmla="*/ 0 w 2302671"/>
              <a:gd name="connsiteY0" fmla="*/ 648073 h 1296146"/>
              <a:gd name="connsiteX1" fmla="*/ 1151336 w 2302671"/>
              <a:gd name="connsiteY1" fmla="*/ 0 h 1296146"/>
              <a:gd name="connsiteX2" fmla="*/ 2302672 w 2302671"/>
              <a:gd name="connsiteY2" fmla="*/ 648073 h 1296146"/>
              <a:gd name="connsiteX3" fmla="*/ 1151336 w 2302671"/>
              <a:gd name="connsiteY3" fmla="*/ 1296146 h 1296146"/>
              <a:gd name="connsiteX4" fmla="*/ 0 w 2302671"/>
              <a:gd name="connsiteY4" fmla="*/ 648073 h 1296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2671" h="1296146">
                <a:moveTo>
                  <a:pt x="0" y="648073"/>
                </a:moveTo>
                <a:cubicBezTo>
                  <a:pt x="0" y="290152"/>
                  <a:pt x="515471" y="0"/>
                  <a:pt x="1151336" y="0"/>
                </a:cubicBezTo>
                <a:cubicBezTo>
                  <a:pt x="1787201" y="0"/>
                  <a:pt x="2302672" y="290152"/>
                  <a:pt x="2302672" y="648073"/>
                </a:cubicBezTo>
                <a:cubicBezTo>
                  <a:pt x="2302672" y="1005994"/>
                  <a:pt x="1787201" y="1296146"/>
                  <a:pt x="1151336" y="1296146"/>
                </a:cubicBezTo>
                <a:cubicBezTo>
                  <a:pt x="515471" y="1296146"/>
                  <a:pt x="0" y="1005994"/>
                  <a:pt x="0" y="648073"/>
                </a:cubicBezTo>
                <a:close/>
              </a:path>
            </a:pathLst>
          </a:cu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spcFirstLastPara="0" vert="horz" wrap="square" lIns="357538" tIns="210136" rIns="357538" bIns="210136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kern="1200" dirty="0" smtClean="0">
                <a:solidFill>
                  <a:schemeClr val="accent6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ПСИХОЛОГА С РОДИТЕЛЯМИ</a:t>
            </a:r>
            <a:endParaRPr lang="ru-RU" sz="1600" kern="1200" dirty="0">
              <a:solidFill>
                <a:schemeClr val="accent6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олилиния 31"/>
          <p:cNvSpPr/>
          <p:nvPr/>
        </p:nvSpPr>
        <p:spPr>
          <a:xfrm>
            <a:off x="6180460" y="2348881"/>
            <a:ext cx="2963540" cy="1647068"/>
          </a:xfrm>
          <a:custGeom>
            <a:avLst/>
            <a:gdLst>
              <a:gd name="connsiteX0" fmla="*/ 0 w 2753490"/>
              <a:gd name="connsiteY0" fmla="*/ 1065353 h 2130706"/>
              <a:gd name="connsiteX1" fmla="*/ 1376745 w 2753490"/>
              <a:gd name="connsiteY1" fmla="*/ 0 h 2130706"/>
              <a:gd name="connsiteX2" fmla="*/ 2753490 w 2753490"/>
              <a:gd name="connsiteY2" fmla="*/ 1065353 h 2130706"/>
              <a:gd name="connsiteX3" fmla="*/ 1376745 w 2753490"/>
              <a:gd name="connsiteY3" fmla="*/ 2130706 h 2130706"/>
              <a:gd name="connsiteX4" fmla="*/ 0 w 2753490"/>
              <a:gd name="connsiteY4" fmla="*/ 1065353 h 2130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53490" h="2130706">
                <a:moveTo>
                  <a:pt x="0" y="1065353"/>
                </a:moveTo>
                <a:cubicBezTo>
                  <a:pt x="0" y="476975"/>
                  <a:pt x="616390" y="0"/>
                  <a:pt x="1376745" y="0"/>
                </a:cubicBezTo>
                <a:cubicBezTo>
                  <a:pt x="2137100" y="0"/>
                  <a:pt x="2753490" y="476975"/>
                  <a:pt x="2753490" y="1065353"/>
                </a:cubicBezTo>
                <a:cubicBezTo>
                  <a:pt x="2753490" y="1653731"/>
                  <a:pt x="2137100" y="2130706"/>
                  <a:pt x="1376745" y="2130706"/>
                </a:cubicBezTo>
                <a:cubicBezTo>
                  <a:pt x="616390" y="2130706"/>
                  <a:pt x="0" y="1653731"/>
                  <a:pt x="0" y="1065353"/>
                </a:cubicBezTo>
                <a:close/>
              </a:path>
            </a:pathLst>
          </a:cu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spcFirstLastPara="0" vert="horz" wrap="square" lIns="423559" tIns="332355" rIns="423559" bIns="332355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kern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СОТРУДНИЧЕСТВО С ПЕДАГОГАМИ-ПРЕДМЕТНИКАМИ </a:t>
            </a:r>
            <a:br>
              <a:rPr lang="ru-RU" sz="1600" b="1" kern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kern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КЛАССНЫМИ РУКОВОДИТЕЛЯМИ</a:t>
            </a:r>
            <a:endParaRPr lang="ru-RU" sz="1600" kern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олилиния 43"/>
          <p:cNvSpPr/>
          <p:nvPr/>
        </p:nvSpPr>
        <p:spPr>
          <a:xfrm>
            <a:off x="3265625" y="1203674"/>
            <a:ext cx="2610852" cy="857172"/>
          </a:xfrm>
          <a:custGeom>
            <a:avLst/>
            <a:gdLst>
              <a:gd name="connsiteX0" fmla="*/ 0 w 2610852"/>
              <a:gd name="connsiteY0" fmla="*/ 593681 h 1187361"/>
              <a:gd name="connsiteX1" fmla="*/ 1305426 w 2610852"/>
              <a:gd name="connsiteY1" fmla="*/ 0 h 1187361"/>
              <a:gd name="connsiteX2" fmla="*/ 2610852 w 2610852"/>
              <a:gd name="connsiteY2" fmla="*/ 593681 h 1187361"/>
              <a:gd name="connsiteX3" fmla="*/ 1305426 w 2610852"/>
              <a:gd name="connsiteY3" fmla="*/ 1187362 h 1187361"/>
              <a:gd name="connsiteX4" fmla="*/ 0 w 2610852"/>
              <a:gd name="connsiteY4" fmla="*/ 593681 h 1187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0852" h="1187361">
                <a:moveTo>
                  <a:pt x="0" y="593681"/>
                </a:moveTo>
                <a:cubicBezTo>
                  <a:pt x="0" y="265800"/>
                  <a:pt x="584459" y="0"/>
                  <a:pt x="1305426" y="0"/>
                </a:cubicBezTo>
                <a:cubicBezTo>
                  <a:pt x="2026393" y="0"/>
                  <a:pt x="2610852" y="265800"/>
                  <a:pt x="2610852" y="593681"/>
                </a:cubicBezTo>
                <a:cubicBezTo>
                  <a:pt x="2610852" y="921562"/>
                  <a:pt x="2026393" y="1187362"/>
                  <a:pt x="1305426" y="1187362"/>
                </a:cubicBezTo>
                <a:cubicBezTo>
                  <a:pt x="584459" y="1187362"/>
                  <a:pt x="0" y="921562"/>
                  <a:pt x="0" y="593681"/>
                </a:cubicBezTo>
                <a:close/>
              </a:path>
            </a:pathLst>
          </a:cu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spcFirstLastPara="0" vert="horz" wrap="square" lIns="401400" tIns="192935" rIns="401400" bIns="192935" numCol="1" spcCol="1270" anchor="ctr" anchorCtr="0">
            <a:noAutofit/>
          </a:bodyPr>
          <a:lstStyle/>
          <a:p>
            <a:pPr lvl="0" algn="ctr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500" b="1" kern="1200" dirty="0" smtClean="0"/>
              <a:t>РАБОТА ПСИХОЛОГА С УЧАЩИМИСЯ ШКОЛЫ</a:t>
            </a:r>
            <a:endParaRPr lang="ru-RU" sz="1500" kern="1200" dirty="0"/>
          </a:p>
        </p:txBody>
      </p:sp>
      <p:sp>
        <p:nvSpPr>
          <p:cNvPr id="45" name="Стрелка вправо 44"/>
          <p:cNvSpPr/>
          <p:nvPr/>
        </p:nvSpPr>
        <p:spPr>
          <a:xfrm rot="10800000">
            <a:off x="2744559" y="1426084"/>
            <a:ext cx="55012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трелка вправо 45"/>
          <p:cNvSpPr/>
          <p:nvPr/>
        </p:nvSpPr>
        <p:spPr>
          <a:xfrm>
            <a:off x="5829332" y="1394609"/>
            <a:ext cx="537681" cy="4536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трелка вправо 46"/>
          <p:cNvSpPr/>
          <p:nvPr/>
        </p:nvSpPr>
        <p:spPr>
          <a:xfrm rot="16200000">
            <a:off x="4406670" y="808110"/>
            <a:ext cx="298173" cy="4878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олилиния 52"/>
          <p:cNvSpPr/>
          <p:nvPr/>
        </p:nvSpPr>
        <p:spPr>
          <a:xfrm>
            <a:off x="-108520" y="3633145"/>
            <a:ext cx="2304255" cy="1740071"/>
          </a:xfrm>
          <a:custGeom>
            <a:avLst/>
            <a:gdLst>
              <a:gd name="connsiteX0" fmla="*/ 0 w 2552782"/>
              <a:gd name="connsiteY0" fmla="*/ 928895 h 1857790"/>
              <a:gd name="connsiteX1" fmla="*/ 1276391 w 2552782"/>
              <a:gd name="connsiteY1" fmla="*/ 0 h 1857790"/>
              <a:gd name="connsiteX2" fmla="*/ 2552782 w 2552782"/>
              <a:gd name="connsiteY2" fmla="*/ 928895 h 1857790"/>
              <a:gd name="connsiteX3" fmla="*/ 1276391 w 2552782"/>
              <a:gd name="connsiteY3" fmla="*/ 1857790 h 1857790"/>
              <a:gd name="connsiteX4" fmla="*/ 0 w 2552782"/>
              <a:gd name="connsiteY4" fmla="*/ 928895 h 1857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2782" h="1857790">
                <a:moveTo>
                  <a:pt x="0" y="928895"/>
                </a:moveTo>
                <a:cubicBezTo>
                  <a:pt x="0" y="415880"/>
                  <a:pt x="571460" y="0"/>
                  <a:pt x="1276391" y="0"/>
                </a:cubicBezTo>
                <a:cubicBezTo>
                  <a:pt x="1981322" y="0"/>
                  <a:pt x="2552782" y="415880"/>
                  <a:pt x="2552782" y="928895"/>
                </a:cubicBezTo>
                <a:cubicBezTo>
                  <a:pt x="2552782" y="1441910"/>
                  <a:pt x="1981322" y="1857790"/>
                  <a:pt x="1276391" y="1857790"/>
                </a:cubicBezTo>
                <a:cubicBezTo>
                  <a:pt x="571460" y="1857790"/>
                  <a:pt x="0" y="1441910"/>
                  <a:pt x="0" y="928895"/>
                </a:cubicBez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394166" tIns="292387" rIns="394166" bIns="292387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i="1" kern="1200" dirty="0" smtClean="0">
                <a:latin typeface="Times New Roman" pitchFamily="18" charset="0"/>
                <a:cs typeface="Times New Roman" pitchFamily="18" charset="0"/>
              </a:rPr>
              <a:t>Консультирование родителей по проблемам воспитания и психологического развития их детей.</a:t>
            </a:r>
            <a:endParaRPr lang="ru-RU" sz="1400" b="1" i="1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олилиния 54"/>
          <p:cNvSpPr/>
          <p:nvPr/>
        </p:nvSpPr>
        <p:spPr>
          <a:xfrm>
            <a:off x="2373304" y="3633146"/>
            <a:ext cx="2198696" cy="1835822"/>
          </a:xfrm>
          <a:custGeom>
            <a:avLst/>
            <a:gdLst>
              <a:gd name="connsiteX0" fmla="*/ 0 w 1440156"/>
              <a:gd name="connsiteY0" fmla="*/ 875968 h 1751935"/>
              <a:gd name="connsiteX1" fmla="*/ 720078 w 1440156"/>
              <a:gd name="connsiteY1" fmla="*/ 0 h 1751935"/>
              <a:gd name="connsiteX2" fmla="*/ 1440156 w 1440156"/>
              <a:gd name="connsiteY2" fmla="*/ 875968 h 1751935"/>
              <a:gd name="connsiteX3" fmla="*/ 720078 w 1440156"/>
              <a:gd name="connsiteY3" fmla="*/ 1751936 h 1751935"/>
              <a:gd name="connsiteX4" fmla="*/ 0 w 1440156"/>
              <a:gd name="connsiteY4" fmla="*/ 875968 h 1751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0156" h="1751935">
                <a:moveTo>
                  <a:pt x="0" y="875968"/>
                </a:moveTo>
                <a:cubicBezTo>
                  <a:pt x="0" y="392184"/>
                  <a:pt x="322390" y="0"/>
                  <a:pt x="720078" y="0"/>
                </a:cubicBezTo>
                <a:cubicBezTo>
                  <a:pt x="1117766" y="0"/>
                  <a:pt x="1440156" y="392184"/>
                  <a:pt x="1440156" y="875968"/>
                </a:cubicBezTo>
                <a:cubicBezTo>
                  <a:pt x="1440156" y="1359752"/>
                  <a:pt x="1117766" y="1751936"/>
                  <a:pt x="720078" y="1751936"/>
                </a:cubicBezTo>
                <a:cubicBezTo>
                  <a:pt x="322390" y="1751936"/>
                  <a:pt x="0" y="1359752"/>
                  <a:pt x="0" y="875968"/>
                </a:cubicBez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222336" tIns="267995" rIns="222336" bIns="267995" numCol="1" spcCol="1270" anchor="ctr" anchorCtr="0">
            <a:noAutofit/>
          </a:bodyPr>
          <a:lstStyle/>
          <a:p>
            <a:pPr lvl="0" algn="ctr" defTabSz="4000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i="1" kern="1200" dirty="0" smtClean="0">
                <a:latin typeface="Times New Roman" pitchFamily="18" charset="0"/>
                <a:cs typeface="Times New Roman" pitchFamily="18" charset="0"/>
              </a:rPr>
              <a:t>Информирование по итогам проведения психологической диагностики (индивидуальное и групповое).</a:t>
            </a:r>
            <a:endParaRPr lang="ru-RU" sz="1400" b="1" i="1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олилиния 60"/>
          <p:cNvSpPr/>
          <p:nvPr/>
        </p:nvSpPr>
        <p:spPr>
          <a:xfrm>
            <a:off x="1195401" y="4725144"/>
            <a:ext cx="2000668" cy="2000668"/>
          </a:xfrm>
          <a:custGeom>
            <a:avLst/>
            <a:gdLst>
              <a:gd name="connsiteX0" fmla="*/ 0 w 2000668"/>
              <a:gd name="connsiteY0" fmla="*/ 1000334 h 2000668"/>
              <a:gd name="connsiteX1" fmla="*/ 1000334 w 2000668"/>
              <a:gd name="connsiteY1" fmla="*/ 0 h 2000668"/>
              <a:gd name="connsiteX2" fmla="*/ 2000668 w 2000668"/>
              <a:gd name="connsiteY2" fmla="*/ 1000334 h 2000668"/>
              <a:gd name="connsiteX3" fmla="*/ 1000334 w 2000668"/>
              <a:gd name="connsiteY3" fmla="*/ 2000668 h 2000668"/>
              <a:gd name="connsiteX4" fmla="*/ 0 w 2000668"/>
              <a:gd name="connsiteY4" fmla="*/ 1000334 h 2000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0668" h="2000668">
                <a:moveTo>
                  <a:pt x="0" y="1000334"/>
                </a:moveTo>
                <a:cubicBezTo>
                  <a:pt x="0" y="447865"/>
                  <a:pt x="447865" y="0"/>
                  <a:pt x="1000334" y="0"/>
                </a:cubicBezTo>
                <a:cubicBezTo>
                  <a:pt x="1552803" y="0"/>
                  <a:pt x="2000668" y="447865"/>
                  <a:pt x="2000668" y="1000334"/>
                </a:cubicBezTo>
                <a:cubicBezTo>
                  <a:pt x="2000668" y="1552803"/>
                  <a:pt x="1552803" y="2000668"/>
                  <a:pt x="1000334" y="2000668"/>
                </a:cubicBezTo>
                <a:cubicBezTo>
                  <a:pt x="447865" y="2000668"/>
                  <a:pt x="0" y="1552803"/>
                  <a:pt x="0" y="1000334"/>
                </a:cubicBez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5">
              <a:shade val="80000"/>
              <a:hueOff val="0"/>
              <a:satOff val="0"/>
              <a:lumOff val="0"/>
              <a:alphaOff val="0"/>
            </a:schemeClr>
          </a:fillRef>
          <a:effectRef idx="1">
            <a:schemeClr val="accent5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310771" tIns="310771" rIns="310771" bIns="310771" numCol="1" spcCol="1270" anchor="ctr" anchorCtr="0">
            <a:noAutofit/>
          </a:bodyPr>
          <a:lstStyle/>
          <a:p>
            <a:pPr lvl="0" algn="ctr" defTabSz="622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i="1" kern="1200" dirty="0" smtClean="0">
                <a:latin typeface="Times New Roman" pitchFamily="18" charset="0"/>
                <a:cs typeface="Times New Roman" pitchFamily="18" charset="0"/>
              </a:rPr>
              <a:t>Психологическое просвещение родителей.</a:t>
            </a:r>
            <a:endParaRPr lang="ru-RU" sz="1400" b="1" i="1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Стрелка вниз 61"/>
          <p:cNvSpPr/>
          <p:nvPr/>
        </p:nvSpPr>
        <p:spPr>
          <a:xfrm rot="18874778">
            <a:off x="2417821" y="3127722"/>
            <a:ext cx="131893" cy="8027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трелка вниз 62"/>
          <p:cNvSpPr/>
          <p:nvPr/>
        </p:nvSpPr>
        <p:spPr>
          <a:xfrm>
            <a:off x="864165" y="3384831"/>
            <a:ext cx="90009" cy="3311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трелка вниз 63"/>
          <p:cNvSpPr/>
          <p:nvPr/>
        </p:nvSpPr>
        <p:spPr>
          <a:xfrm rot="20913625">
            <a:off x="2065559" y="3275584"/>
            <a:ext cx="133104" cy="14407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 rot="162904">
            <a:off x="6030254" y="2922970"/>
            <a:ext cx="39586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олилиния 71"/>
          <p:cNvSpPr/>
          <p:nvPr/>
        </p:nvSpPr>
        <p:spPr>
          <a:xfrm>
            <a:off x="6263407" y="4551057"/>
            <a:ext cx="2880592" cy="2174755"/>
          </a:xfrm>
          <a:custGeom>
            <a:avLst/>
            <a:gdLst>
              <a:gd name="connsiteX0" fmla="*/ 0 w 2664286"/>
              <a:gd name="connsiteY0" fmla="*/ 1026516 h 2053031"/>
              <a:gd name="connsiteX1" fmla="*/ 1332143 w 2664286"/>
              <a:gd name="connsiteY1" fmla="*/ 0 h 2053031"/>
              <a:gd name="connsiteX2" fmla="*/ 2664286 w 2664286"/>
              <a:gd name="connsiteY2" fmla="*/ 1026516 h 2053031"/>
              <a:gd name="connsiteX3" fmla="*/ 1332143 w 2664286"/>
              <a:gd name="connsiteY3" fmla="*/ 2053032 h 2053031"/>
              <a:gd name="connsiteX4" fmla="*/ 0 w 2664286"/>
              <a:gd name="connsiteY4" fmla="*/ 1026516 h 2053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4286" h="2053031">
                <a:moveTo>
                  <a:pt x="0" y="1026516"/>
                </a:moveTo>
                <a:cubicBezTo>
                  <a:pt x="0" y="459587"/>
                  <a:pt x="596421" y="0"/>
                  <a:pt x="1332143" y="0"/>
                </a:cubicBezTo>
                <a:cubicBezTo>
                  <a:pt x="2067865" y="0"/>
                  <a:pt x="2664286" y="459587"/>
                  <a:pt x="2664286" y="1026516"/>
                </a:cubicBezTo>
                <a:cubicBezTo>
                  <a:pt x="2664286" y="1593445"/>
                  <a:pt x="2067865" y="2053032"/>
                  <a:pt x="1332143" y="2053032"/>
                </a:cubicBezTo>
                <a:cubicBezTo>
                  <a:pt x="596421" y="2053032"/>
                  <a:pt x="0" y="1593445"/>
                  <a:pt x="0" y="1026516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10496" tIns="320979" rIns="410496" bIns="320979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i="1" kern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Консультирование педагогов по вопросам, связанным с обучением, взаимодействием, психологическим развитием школьников</a:t>
            </a:r>
            <a:r>
              <a:rPr lang="ru-RU" sz="1400" b="1" i="1" kern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i="1" kern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Полилиния 69"/>
          <p:cNvSpPr/>
          <p:nvPr/>
        </p:nvSpPr>
        <p:spPr>
          <a:xfrm>
            <a:off x="4583485" y="4098748"/>
            <a:ext cx="2016223" cy="1873453"/>
          </a:xfrm>
          <a:custGeom>
            <a:avLst/>
            <a:gdLst>
              <a:gd name="connsiteX0" fmla="*/ 0 w 1512169"/>
              <a:gd name="connsiteY0" fmla="*/ 833999 h 1667998"/>
              <a:gd name="connsiteX1" fmla="*/ 756085 w 1512169"/>
              <a:gd name="connsiteY1" fmla="*/ 0 h 1667998"/>
              <a:gd name="connsiteX2" fmla="*/ 1512170 w 1512169"/>
              <a:gd name="connsiteY2" fmla="*/ 833999 h 1667998"/>
              <a:gd name="connsiteX3" fmla="*/ 756085 w 1512169"/>
              <a:gd name="connsiteY3" fmla="*/ 1667998 h 1667998"/>
              <a:gd name="connsiteX4" fmla="*/ 0 w 1512169"/>
              <a:gd name="connsiteY4" fmla="*/ 833999 h 166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2169" h="1667998">
                <a:moveTo>
                  <a:pt x="0" y="833999"/>
                </a:moveTo>
                <a:cubicBezTo>
                  <a:pt x="0" y="373394"/>
                  <a:pt x="338511" y="0"/>
                  <a:pt x="756085" y="0"/>
                </a:cubicBezTo>
                <a:cubicBezTo>
                  <a:pt x="1173659" y="0"/>
                  <a:pt x="1512170" y="373394"/>
                  <a:pt x="1512170" y="833999"/>
                </a:cubicBezTo>
                <a:cubicBezTo>
                  <a:pt x="1512170" y="1294604"/>
                  <a:pt x="1173659" y="1667998"/>
                  <a:pt x="756085" y="1667998"/>
                </a:cubicBezTo>
                <a:cubicBezTo>
                  <a:pt x="338511" y="1667998"/>
                  <a:pt x="0" y="1294604"/>
                  <a:pt x="0" y="833999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1772" tIns="264593" rIns="241772" bIns="264593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i="1" kern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Психологическое просвещение педагогов.</a:t>
            </a:r>
            <a:endParaRPr lang="ru-RU" sz="1600" b="1" i="1" kern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1530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/>
      <p:bldP spid="27" grpId="0" animBg="1"/>
      <p:bldP spid="9" grpId="0" animBg="1"/>
      <p:bldP spid="4" grpId="0" animBg="1"/>
      <p:bldP spid="35" grpId="0" animBg="1"/>
      <p:bldP spid="37" grpId="0" animBg="1"/>
      <p:bldP spid="39" grpId="0" animBg="1"/>
      <p:bldP spid="30" grpId="0" animBg="1"/>
      <p:bldP spid="32" grpId="0" animBg="1"/>
      <p:bldP spid="44" grpId="0" animBg="1"/>
      <p:bldP spid="45" grpId="0" animBg="1"/>
      <p:bldP spid="46" grpId="0" animBg="1"/>
      <p:bldP spid="47" grpId="0" animBg="1"/>
      <p:bldP spid="53" grpId="0" animBg="1"/>
      <p:bldP spid="55" grpId="0" animBg="1"/>
      <p:bldP spid="61" grpId="0" animBg="1"/>
      <p:bldP spid="62" grpId="0" animBg="1"/>
      <p:bldP spid="63" grpId="0" animBg="1"/>
      <p:bldP spid="64" grpId="0" animBg="1"/>
      <p:bldP spid="33" grpId="0" animBg="1"/>
      <p:bldP spid="72" grpId="0" animBg="1"/>
      <p:bldP spid="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Психолого-педагогическая диагностика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348880"/>
            <a:ext cx="7408333" cy="3777283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запросу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 стороны педагога, родителя или самого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учащегося (в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старшей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школе)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Адаптации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новых детей, пришедших в уже сложившийся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коллектив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Плановая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диагностика,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проводящаяся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А) в определенные периоды обучения,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Б) в связи с общешкольными мониторингами образовательной среды </a:t>
            </a:r>
          </a:p>
        </p:txBody>
      </p:sp>
    </p:spTree>
    <p:extLst>
      <p:ext uri="{BB962C8B-B14F-4D97-AF65-F5344CB8AC3E}">
        <p14:creationId xmlns:p14="http://schemas.microsoft.com/office/powerpoint/2010/main" xmlns="" val="751743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Users\Администратор\Desktop\пед совет фото - копия\S73003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2" y="1571612"/>
            <a:ext cx="2857520" cy="214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Администратор\Desktop\пед совет фото - копия\P11700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414" y="1714488"/>
            <a:ext cx="2662163" cy="199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Администратор\Desktop\пед совет фото - копия\DSC0469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52" y="4071942"/>
            <a:ext cx="2598923" cy="1949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Администратор\Desktop\пед совет фото - копия\DSC0434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4071942"/>
            <a:ext cx="2965537" cy="2224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одержимое 10"/>
          <p:cNvSpPr>
            <a:spLocks noGrp="1"/>
          </p:cNvSpPr>
          <p:nvPr>
            <p:ph sz="quarter" idx="14"/>
          </p:nvPr>
        </p:nvSpPr>
        <p:spPr>
          <a:xfrm>
            <a:off x="6929454" y="4357694"/>
            <a:ext cx="1537890" cy="176878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3"/>
          </p:nvPr>
        </p:nvSpPr>
        <p:spPr>
          <a:xfrm>
            <a:off x="2643173" y="4572008"/>
            <a:ext cx="1855673" cy="155447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8904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Коррекционно-развивающая</a:t>
            </a:r>
            <a:br>
              <a: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 консультативная работа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запросу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классного руководителя,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связанному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 определенной задачей его работы с классным коллективом или отдельным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учеником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результатам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психологической диагностики</a:t>
            </a:r>
          </a:p>
        </p:txBody>
      </p:sp>
    </p:spTree>
    <p:extLst>
      <p:ext uri="{BB962C8B-B14F-4D97-AF65-F5344CB8AC3E}">
        <p14:creationId xmlns:p14="http://schemas.microsoft.com/office/powerpoint/2010/main" xmlns="" val="1190201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521</TotalTime>
  <Words>537</Words>
  <Application>Microsoft Office PowerPoint</Application>
  <PresentationFormat>Экран (4:3)</PresentationFormat>
  <Paragraphs>61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Педагог – психолог  МБОУ «СОШ №2 ст.Архонская»</vt:lpstr>
      <vt:lpstr>Стаж работы 3 года</vt:lpstr>
      <vt:lpstr>МОДЕЛИ ДЕЯТЕЛЬНОСТИ ШКОЛЬНОГО ПСИХОЛОГА: </vt:lpstr>
      <vt:lpstr>Задачи моей деятельности: </vt:lpstr>
      <vt:lpstr>Требования к уровню квалификации психолога в рамках данной модели </vt:lpstr>
      <vt:lpstr>Слайд 6</vt:lpstr>
      <vt:lpstr>Психолого-педагогическая диагностика</vt:lpstr>
      <vt:lpstr>Слайд 8</vt:lpstr>
      <vt:lpstr>Коррекционно-развивающая и консультативная работа</vt:lpstr>
      <vt:lpstr>Слайд 10</vt:lpstr>
      <vt:lpstr>Диспетчерская работа</vt:lpstr>
      <vt:lpstr>РАБОТА ПСИХОЛОГА С РОДИТЕЛЯМИ</vt:lpstr>
      <vt:lpstr>Слайд 13</vt:lpstr>
      <vt:lpstr>СОТРУДНИЧЕСТВО С ПЕДАГОГАМИ-ПРЕДМЕТНИКАМИ  И КЛАССНЫМИ РУКОВОДИТЕЛЯМИ </vt:lpstr>
      <vt:lpstr>Слайд 15</vt:lpstr>
      <vt:lpstr>Методическая работа:</vt:lpstr>
      <vt:lpstr>Слайд 17</vt:lpstr>
      <vt:lpstr>Слайд 18</vt:lpstr>
      <vt:lpstr>Слайд 19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 – психолог  МОУ «СОШ №2 ст.Архонская»</dc:title>
  <dc:creator>DNA7 X86</dc:creator>
  <cp:lastModifiedBy>Серёга</cp:lastModifiedBy>
  <cp:revision>40</cp:revision>
  <dcterms:created xsi:type="dcterms:W3CDTF">2011-12-21T20:02:23Z</dcterms:created>
  <dcterms:modified xsi:type="dcterms:W3CDTF">2013-02-12T18:36:00Z</dcterms:modified>
</cp:coreProperties>
</file>