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B11D57D-1D15-43D9-883F-0B13BC5336D9}" type="datetimeFigureOut">
              <a:rPr lang="ru-RU" smtClean="0"/>
              <a:t>24.04.2011</a:t>
            </a:fld>
            <a:endParaRPr lang="ru-RU"/>
          </a:p>
        </p:txBody>
      </p:sp>
      <p:sp>
        <p:nvSpPr>
          <p:cNvPr id="16" name="Номер слайда 15"/>
          <p:cNvSpPr>
            <a:spLocks noGrp="1"/>
          </p:cNvSpPr>
          <p:nvPr>
            <p:ph type="sldNum" sz="quarter" idx="11"/>
          </p:nvPr>
        </p:nvSpPr>
        <p:spPr/>
        <p:txBody>
          <a:bodyPr/>
          <a:lstStyle/>
          <a:p>
            <a:fld id="{DB7AF1EF-EA96-4C67-82BA-6E6FA8470CB6}"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11D57D-1D15-43D9-883F-0B13BC5336D9}" type="datetimeFigureOut">
              <a:rPr lang="ru-RU" smtClean="0"/>
              <a:t>24.04.2011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AF1EF-EA96-4C67-82BA-6E6FA8470CB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11D57D-1D15-43D9-883F-0B13BC5336D9}" type="datetimeFigureOut">
              <a:rPr lang="ru-RU" smtClean="0"/>
              <a:t>24.04.2011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AF1EF-EA96-4C67-82BA-6E6FA8470CB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B11D57D-1D15-43D9-883F-0B13BC5336D9}" type="datetimeFigureOut">
              <a:rPr lang="ru-RU" smtClean="0"/>
              <a:t>24.04.2011</a:t>
            </a:fld>
            <a:endParaRPr lang="ru-RU"/>
          </a:p>
        </p:txBody>
      </p:sp>
      <p:sp>
        <p:nvSpPr>
          <p:cNvPr id="15" name="Номер слайда 14"/>
          <p:cNvSpPr>
            <a:spLocks noGrp="1"/>
          </p:cNvSpPr>
          <p:nvPr>
            <p:ph type="sldNum" sz="quarter" idx="15"/>
          </p:nvPr>
        </p:nvSpPr>
        <p:spPr/>
        <p:txBody>
          <a:bodyPr/>
          <a:lstStyle>
            <a:lvl1pPr algn="ctr">
              <a:defRPr/>
            </a:lvl1pPr>
          </a:lstStyle>
          <a:p>
            <a:fld id="{DB7AF1EF-EA96-4C67-82BA-6E6FA8470CB6}"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B11D57D-1D15-43D9-883F-0B13BC5336D9}" type="datetimeFigureOut">
              <a:rPr lang="ru-RU" smtClean="0"/>
              <a:t>24.04.2011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AF1EF-EA96-4C67-82BA-6E6FA8470CB6}"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B11D57D-1D15-43D9-883F-0B13BC5336D9}" type="datetimeFigureOut">
              <a:rPr lang="ru-RU" smtClean="0"/>
              <a:t>24.04.2011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AF1EF-EA96-4C67-82BA-6E6FA8470CB6}"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DB7AF1EF-EA96-4C67-82BA-6E6FA8470CB6}"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B11D57D-1D15-43D9-883F-0B13BC5336D9}" type="datetimeFigureOut">
              <a:rPr lang="ru-RU" smtClean="0"/>
              <a:t>24.04.2011</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B11D57D-1D15-43D9-883F-0B13BC5336D9}" type="datetimeFigureOut">
              <a:rPr lang="ru-RU" smtClean="0"/>
              <a:t>24.04.2011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7AF1EF-EA96-4C67-82BA-6E6FA8470CB6}"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B11D57D-1D15-43D9-883F-0B13BC5336D9}" type="datetimeFigureOut">
              <a:rPr lang="ru-RU" smtClean="0"/>
              <a:t>24.04.2011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7AF1EF-EA96-4C67-82BA-6E6FA8470CB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B11D57D-1D15-43D9-883F-0B13BC5336D9}" type="datetimeFigureOut">
              <a:rPr lang="ru-RU" smtClean="0"/>
              <a:t>24.04.2011</a:t>
            </a:fld>
            <a:endParaRPr lang="ru-RU"/>
          </a:p>
        </p:txBody>
      </p:sp>
      <p:sp>
        <p:nvSpPr>
          <p:cNvPr id="9" name="Номер слайда 8"/>
          <p:cNvSpPr>
            <a:spLocks noGrp="1"/>
          </p:cNvSpPr>
          <p:nvPr>
            <p:ph type="sldNum" sz="quarter" idx="15"/>
          </p:nvPr>
        </p:nvSpPr>
        <p:spPr/>
        <p:txBody>
          <a:bodyPr/>
          <a:lstStyle/>
          <a:p>
            <a:fld id="{DB7AF1EF-EA96-4C67-82BA-6E6FA8470CB6}"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B11D57D-1D15-43D9-883F-0B13BC5336D9}" type="datetimeFigureOut">
              <a:rPr lang="ru-RU" smtClean="0"/>
              <a:t>24.04.2011</a:t>
            </a:fld>
            <a:endParaRPr lang="ru-RU"/>
          </a:p>
        </p:txBody>
      </p:sp>
      <p:sp>
        <p:nvSpPr>
          <p:cNvPr id="9" name="Номер слайда 8"/>
          <p:cNvSpPr>
            <a:spLocks noGrp="1"/>
          </p:cNvSpPr>
          <p:nvPr>
            <p:ph type="sldNum" sz="quarter" idx="11"/>
          </p:nvPr>
        </p:nvSpPr>
        <p:spPr/>
        <p:txBody>
          <a:bodyPr/>
          <a:lstStyle/>
          <a:p>
            <a:fld id="{DB7AF1EF-EA96-4C67-82BA-6E6FA8470CB6}"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B11D57D-1D15-43D9-883F-0B13BC5336D9}" type="datetimeFigureOut">
              <a:rPr lang="ru-RU" smtClean="0"/>
              <a:t>24.04.2011</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B7AF1EF-EA96-4C67-82BA-6E6FA8470CB6}"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4581"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4582" name="Rectangle 6"/>
          <p:cNvSpPr>
            <a:spLocks noChangeArrowheads="1"/>
          </p:cNvSpPr>
          <p:nvPr/>
        </p:nvSpPr>
        <p:spPr bwMode="auto">
          <a:xfrm>
            <a:off x="267616" y="301823"/>
            <a:ext cx="8608767" cy="553997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МОУ  «Железногорская СОШ №3»</a:t>
            </a:r>
          </a:p>
          <a:p>
            <a:pPr marL="0" marR="0" lvl="0" indent="0" algn="ctr" defTabSz="914400" rtl="0" eaLnBrk="1" fontAlgn="base" latinLnBrk="0" hangingPunct="1">
              <a:lnSpc>
                <a:spcPct val="100000"/>
              </a:lnSpc>
              <a:spcBef>
                <a:spcPct val="0"/>
              </a:spcBef>
              <a:spcAft>
                <a:spcPct val="0"/>
              </a:spcAft>
              <a:buClrTx/>
              <a:buSzTx/>
              <a:buFontTx/>
              <a:buNone/>
              <a:tabLst/>
            </a:pPr>
            <a:endParaRPr lang="ru-RU" sz="1400" dirty="0">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400" dirty="0">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1400" dirty="0">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7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ТВОРЧЕСКИЙ ПРОЕКТ</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48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«Русская печь»</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(Быт </a:t>
            </a:r>
            <a:r>
              <a:rPr kumimoji="0" lang="ru-RU" sz="2600" b="0" i="1"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Илимских</a:t>
            </a:r>
            <a:r>
              <a:rPr kumimoji="0" lang="ru-RU" sz="26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первопоселенцев)</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Выполнила: Куклина Дарья, 8 класс</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Руководитель: Ускова Елена Владимировна </a:t>
            </a:r>
          </a:p>
          <a:p>
            <a:pPr marL="0" marR="0" lvl="0" indent="0" algn="ctr" defTabSz="914400" rtl="0" eaLnBrk="0" fontAlgn="base" latinLnBrk="0" hangingPunct="0">
              <a:lnSpc>
                <a:spcPct val="100000"/>
              </a:lnSpc>
              <a:spcBef>
                <a:spcPct val="0"/>
              </a:spcBef>
              <a:spcAft>
                <a:spcPct val="0"/>
              </a:spcAft>
              <a:buClrTx/>
              <a:buSzTx/>
              <a:buFontTx/>
              <a:buNone/>
              <a:tabLst/>
            </a:pPr>
            <a:endParaRPr lang="ru-RU" sz="2000" dirty="0">
              <a:latin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Г. Железногорск-Илимский</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2011</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357290" y="285728"/>
            <a:ext cx="6429420" cy="63401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Историческая справка</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Илимский край имеет богатое историческое прошлое. В 20-е годы  XVII века   на реку Илим пришли русские землепроходцы. В 1630 году атаман Иван Галкин с казаками поставили  зимовье в том месте Илима, откуда был самый короткий путь на реку Лену. К 1647 году поселение превратилось в острог, а в 1649 г. образовалось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Илимское</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воеводство, первая административная единица Восточной Сибири, территория которого охватывала пространство пятнадцати современных районов Иркутской области. </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 пожелтевших архивных бумаг можно узнать о ежегодных заготовках ягод и грибов, сообщается даже, сколько вершков достигли травы в росте. Но цифры бесстрастны, в них ни тепла, ни холода. Поэтому приходится лишь догадываться, что чувствовал и испытывал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илимский</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крестьянин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переселенец в те далекие годы. А испытаний на его долю выпало столько, что впору перед ним шапку снять.</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Не раз и не два, наверное, под негромкий треск лучины поминали первопоселенцы с тоской, только им ведомой, родные бревенчатые стены и материнское тепло простой глинобитной печи.</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Ничего не попишешь, надо было обживаться, раз уж пришли. И брался мужик за топор, поднимал стены, затевал кузницу на задворках, бросал первые зерна в землю, никогда прежде не рожавшую хлеба. Строился основательно, с размахом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ни земли, ни лесу не </a:t>
            </a:r>
            <a:r>
              <a:rPr kumimoji="0" lang="ru-RU" sz="1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жалеючи</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потому как добра этого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бери, сколько сдюжишь.</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основном, конечно, строили русские печи. Их  устройство таково:</a:t>
            </a:r>
            <a:endParaRPr kumimoji="0" lang="ru-RU" sz="1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Русская печь массивна и долго сохраняет тепло. В такой печи несколько (обычно две) заслонок для дыма. Обязательно наличие т. н.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борова</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(выкладывается из кирпича на чердаке, иногда в нём делается камера для копчения), иначе печь будет быстрее остывать. В русской печи нередко имелись многочисленные полочки и ниши для хранения посуды и различной утвари. Иногда русскую печь совмещали с дровяной плитой, которая могла располагаться на шестке.</a:t>
            </a:r>
            <a:endParaRPr kumimoji="0" lang="ru-RU" sz="1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1000100" y="0"/>
            <a:ext cx="7286676" cy="67710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Печь являлась важнейшим элементом русского быта, и поэтому она часто фигурирует в фольклоре, в частности, в народных сказках. Положительные персонажи сказок часто любят сидеть или лежать на печи. Илья Муромец провел на ней 33 года своей жизни, Емеля, не желая покидать уютную лежанку, ездил на печи. Такую же любовь к печи обнаруживает и Баба-Яга, что, впрочем, не мешает ей делать попытки изжарить заблудившихся детей. Печка иногда наделяется человеческими чертами, способностью разговаривать: например, в сказке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Гуси-лебеди</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девочка в поисках пропавшего брата набредает на печь, стоящую в чистом поле, и спрашивает у неё совета. Печь предлагает ей отведать пирожков, а впоследствии, на обратном пути, прячет девочку от погони.</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Печь играет знаковую роль во внутреннем пространстве дома, совмещая в себе черты центра и границы. В фольклоре печная труба является специфическим выходом из дома, предназначенным для сверхъестественных сил. Из нее в сказках вылетает ведьма, через нее в дом проникают огненный змей и черт. Характер символического осмысления печи был во многом предопределен тем, что поддержание домашнего огня и приготовление пищи являлись специфически женскими занятиями. Хозяйка чистила печь, заглядывала в ее жерло, а значит, по представлениям старожилов, могла общаться с домовым.</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Символика печи имела особое значение в народной медицине и магии. В сибирских заговорах от тоски по умершему часто обращались к ней: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 ты, матушка-печь, не боишься ни воды, ни пламени, так бы и ты (имярек) не боялся, не страшился</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Наговорить нужно было на воду и сбрызнуть наотмашь того, кто страдал боязнью. При этом он должен был стоять около печи и посмотреть в устье, к чему его нужно было принудить, сказав: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Что-то неладно у вас в печи</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Используя угольки из печи, лечили от испуга. Приговаривая необходимые слова нужно было бросить три уголька в воду. Если угольки утонут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человек вылечится, если же нет, то причина болезни не в испуге. Некоторые заговоры необходимо было произносить на новый месяц обязательно при затопленной печи.</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Поскольку дом осмысляется в народной культуре как средоточие основных жизненных ценностей, таких, как счастье, достаток, единство семьи и рода, целый комплекс традиций, бытовых приемов и запретов был направлен на то, чтобы удержать счастье и не дать ему покинуть жилище. В частности, не давали в долг то, в чем оно, по мнению крестьян, было сосредоточено, например, огонь. Готовность поделиться угольками для разжигания печи, воспринималась как величайшая доброта.</a:t>
            </a: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1357290" y="357166"/>
            <a:ext cx="642942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 печью связаны приметы, предвещавшие благополучие семьи.  Старожилы рассказывали, что иногда в стене над печью делали специальное отверстие, чтобы в определенный день в него проникли первые лучи восходящего солнца, что сулило мир, добро и счастье в доме. К сожалению, сами рассказчики не могли указать точную дату, когда это должно происходить. Можно лишь предположить, что изба была ориентирована таким образом, чтобы подобное случилось в один из праздничных дней весенне-летнего цикла, на Пасху или Троицу, а возможно, в дни весеннего равноденствия или летнего солнцестояния, то есть в периоды, значимые для исчисления времени.</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500002" y="428604"/>
            <a:ext cx="8643998"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Последовательность выполнения работы</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 историческому рисунку русской печки из глины сформировала ее основание.</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Вырезала необходимые отверстия в самой печке и ее трубе.</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Добавила узкий глиняный кант по краю.</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Вылепила лестницу и деревянные полати, соединила их с печкой.</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Вылепила котика и кухонную утварь.</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После высыхания глины все расписала гуашевыми красками. </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Готовую печку приклеила на основу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пол</a:t>
            </a:r>
            <a:r>
              <a:rPr kumimoji="0" lang="ru-RU" sz="1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 мешковины сделала коврики, расписала их гуашью.</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Приклеила коврики и кухонную утварь.</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 деревянных палочек и проволоки сделала ухват и кочергу.</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785918" y="642918"/>
            <a:ext cx="5929354"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Список использованной литературы.</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zaimka.ru</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Русская печь </a:t>
            </a:r>
            <a:r>
              <a:rPr kumimoji="0" lang="ru-RU" sz="28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википедия</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8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ilim-lib.narod.ru</a:t>
            </a:r>
            <a:endParaRPr kumimoji="0" lang="ru-RU"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Рисунок 2" descr="IMG_4756"/>
          <p:cNvPicPr>
            <a:picLocks noChangeAspect="1" noChangeArrowheads="1"/>
          </p:cNvPicPr>
          <p:nvPr/>
        </p:nvPicPr>
        <p:blipFill>
          <a:blip r:embed="rId2" cstate="print"/>
          <a:srcRect/>
          <a:stretch>
            <a:fillRect/>
          </a:stretch>
        </p:blipFill>
        <p:spPr bwMode="auto">
          <a:xfrm>
            <a:off x="2857488" y="928670"/>
            <a:ext cx="3643338" cy="2571768"/>
          </a:xfrm>
          <a:prstGeom prst="rect">
            <a:avLst/>
          </a:prstGeom>
          <a:noFill/>
        </p:spPr>
      </p:pic>
      <p:pic>
        <p:nvPicPr>
          <p:cNvPr id="32769" name="Рисунок 1" descr="IMG_4755"/>
          <p:cNvPicPr>
            <a:picLocks noChangeAspect="1" noChangeArrowheads="1"/>
          </p:cNvPicPr>
          <p:nvPr/>
        </p:nvPicPr>
        <p:blipFill>
          <a:blip r:embed="rId3" cstate="print"/>
          <a:srcRect/>
          <a:stretch>
            <a:fillRect/>
          </a:stretch>
        </p:blipFill>
        <p:spPr bwMode="auto">
          <a:xfrm>
            <a:off x="2857488" y="3571876"/>
            <a:ext cx="3643338" cy="2678925"/>
          </a:xfrm>
          <a:prstGeom prst="rect">
            <a:avLst/>
          </a:prstGeom>
          <a:noFill/>
        </p:spPr>
      </p:pic>
      <p:sp>
        <p:nvSpPr>
          <p:cNvPr id="32771" name="Rectangle 3"/>
          <p:cNvSpPr>
            <a:spLocks noChangeArrowheads="1"/>
          </p:cNvSpPr>
          <p:nvPr/>
        </p:nvSpPr>
        <p:spPr bwMode="auto">
          <a:xfrm>
            <a:off x="3929058" y="357166"/>
            <a:ext cx="11430016"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ПРИЛОЖЕНИЕ</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Фотографии макета</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32772" name="Rectangle 4"/>
          <p:cNvSpPr>
            <a:spLocks noChangeArrowheads="1"/>
          </p:cNvSpPr>
          <p:nvPr/>
        </p:nvSpPr>
        <p:spPr bwMode="auto">
          <a:xfrm>
            <a:off x="0" y="3371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32773" name="Rectangle 5"/>
          <p:cNvSpPr>
            <a:spLocks noChangeArrowheads="1"/>
          </p:cNvSpPr>
          <p:nvPr/>
        </p:nvSpPr>
        <p:spPr bwMode="auto">
          <a:xfrm>
            <a:off x="0" y="63150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143108" y="642918"/>
            <a:ext cx="5072098"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Содержание</a:t>
            </a:r>
            <a:endParaRPr kumimoji="0" lang="ru-RU" sz="32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Историческая справка</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a:t>
            </a:r>
            <a:endParaRPr kumimoji="0" lang="ru-RU" sz="24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Последовательность выполнения работы</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Список использованной литературы</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Приложение</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.7</a:t>
            </a:r>
            <a:endParaRPr kumimoji="0" lang="ru-RU" sz="24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Другая 11">
      <a:dk1>
        <a:srgbClr val="007DEA"/>
      </a:dk1>
      <a:lt1>
        <a:srgbClr val="2F3B48"/>
      </a:lt1>
      <a:dk2>
        <a:srgbClr val="C58C00"/>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TotalTime>
  <Words>1051</Words>
  <Application>Microsoft Office PowerPoint</Application>
  <PresentationFormat>Экран (4:3)</PresentationFormat>
  <Paragraphs>51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Бумажная</vt:lpstr>
      <vt:lpstr>Слайд 1</vt:lpstr>
      <vt:lpstr>Слайд 2</vt:lpstr>
      <vt:lpstr>Слайд 3</vt:lpstr>
      <vt:lpstr>Слайд 4</vt:lpstr>
      <vt:lpstr>Слайд 5</vt:lpstr>
      <vt:lpstr>Слайд 6</vt:lpstr>
      <vt:lpstr>Слайд 7</vt:lpstr>
      <vt:lpstr>Слайд 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2</cp:revision>
  <dcterms:created xsi:type="dcterms:W3CDTF">2011-04-24T11:07:52Z</dcterms:created>
  <dcterms:modified xsi:type="dcterms:W3CDTF">2011-04-24T11:18:02Z</dcterms:modified>
</cp:coreProperties>
</file>