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3" r:id="rId6"/>
    <p:sldId id="264" r:id="rId7"/>
    <p:sldId id="268" r:id="rId8"/>
    <p:sldId id="269" r:id="rId9"/>
    <p:sldId id="270" r:id="rId10"/>
    <p:sldId id="274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28D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5" autoAdjust="0"/>
    <p:restoredTop sz="94560" autoAdjust="0"/>
  </p:normalViewPr>
  <p:slideViewPr>
    <p:cSldViewPr>
      <p:cViewPr varScale="1">
        <p:scale>
          <a:sx n="10" d="100"/>
          <a:sy n="10" d="100"/>
        </p:scale>
        <p:origin x="-168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142" y="-91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59E06-1734-485E-8DFA-41731851C7BB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12779-BA26-4705-82E2-E1491FD38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A3975-F300-40A7-94C1-77A4F0703614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F9CB6-8ABE-49A4-AE9A-DA835E7A03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F9CB6-8ABE-49A4-AE9A-DA835E7A037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Овал 4"/>
          <p:cNvSpPr/>
          <p:nvPr userDrawn="1"/>
        </p:nvSpPr>
        <p:spPr>
          <a:xfrm>
            <a:off x="4071934" y="2571744"/>
            <a:ext cx="1214446" cy="1200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Цестнноные</a:t>
            </a:r>
            <a:r>
              <a:rPr lang="ru-RU" dirty="0" smtClean="0"/>
              <a:t> ориентиры</a:t>
            </a:r>
            <a:endParaRPr lang="ru-RU" dirty="0"/>
          </a:p>
        </p:txBody>
      </p:sp>
      <p:sp>
        <p:nvSpPr>
          <p:cNvPr id="24" name="Стрелка вправо 23"/>
          <p:cNvSpPr/>
          <p:nvPr userDrawn="1"/>
        </p:nvSpPr>
        <p:spPr>
          <a:xfrm>
            <a:off x="5286380" y="2928934"/>
            <a:ext cx="1707965" cy="413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 userDrawn="1"/>
        </p:nvSpPr>
        <p:spPr>
          <a:xfrm rot="1382701">
            <a:off x="5098510" y="3602365"/>
            <a:ext cx="171451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 userDrawn="1"/>
        </p:nvSpPr>
        <p:spPr>
          <a:xfrm rot="20320449">
            <a:off x="5091694" y="3599379"/>
            <a:ext cx="484632" cy="1770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 userDrawn="1"/>
        </p:nvSpPr>
        <p:spPr>
          <a:xfrm>
            <a:off x="4357686" y="3786190"/>
            <a:ext cx="484632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 userDrawn="1"/>
        </p:nvSpPr>
        <p:spPr>
          <a:xfrm rot="1608767">
            <a:off x="3589601" y="3514916"/>
            <a:ext cx="484632" cy="2007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 userDrawn="1"/>
        </p:nvSpPr>
        <p:spPr>
          <a:xfrm rot="20208805">
            <a:off x="2079981" y="3476788"/>
            <a:ext cx="215657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 userDrawn="1"/>
        </p:nvSpPr>
        <p:spPr>
          <a:xfrm rot="3651507">
            <a:off x="5564829" y="1777984"/>
            <a:ext cx="484632" cy="14130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 userDrawn="1"/>
        </p:nvSpPr>
        <p:spPr>
          <a:xfrm rot="21040049">
            <a:off x="4229014" y="1217226"/>
            <a:ext cx="484632" cy="14521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лево 31"/>
          <p:cNvSpPr/>
          <p:nvPr userDrawn="1"/>
        </p:nvSpPr>
        <p:spPr>
          <a:xfrm rot="365473">
            <a:off x="2378360" y="2731563"/>
            <a:ext cx="1691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 userDrawn="1"/>
        </p:nvSpPr>
        <p:spPr>
          <a:xfrm rot="898107">
            <a:off x="4881943" y="1253981"/>
            <a:ext cx="484632" cy="13573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лево 33"/>
          <p:cNvSpPr/>
          <p:nvPr userDrawn="1"/>
        </p:nvSpPr>
        <p:spPr>
          <a:xfrm rot="2290813">
            <a:off x="2599974" y="2005954"/>
            <a:ext cx="180418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 userDrawn="1"/>
        </p:nvSpPr>
        <p:spPr>
          <a:xfrm>
            <a:off x="0" y="2500306"/>
            <a:ext cx="2428860" cy="84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Ц.человечества</a:t>
            </a:r>
            <a:endParaRPr lang="ru-RU" dirty="0"/>
          </a:p>
        </p:txBody>
      </p:sp>
      <p:sp>
        <p:nvSpPr>
          <p:cNvPr id="38" name="Овал 37"/>
          <p:cNvSpPr/>
          <p:nvPr userDrawn="1"/>
        </p:nvSpPr>
        <p:spPr>
          <a:xfrm>
            <a:off x="3500430" y="142852"/>
            <a:ext cx="1500198" cy="1128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Ц.жизни</a:t>
            </a:r>
            <a:endParaRPr lang="ru-RU" dirty="0"/>
          </a:p>
        </p:txBody>
      </p:sp>
      <p:sp>
        <p:nvSpPr>
          <p:cNvPr id="39" name="Овал 38"/>
          <p:cNvSpPr/>
          <p:nvPr userDrawn="1"/>
        </p:nvSpPr>
        <p:spPr>
          <a:xfrm>
            <a:off x="6286512" y="1357298"/>
            <a:ext cx="21431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Ц.человека</a:t>
            </a:r>
            <a:endParaRPr lang="ru-RU" dirty="0"/>
          </a:p>
        </p:txBody>
      </p:sp>
      <p:sp>
        <p:nvSpPr>
          <p:cNvPr id="43" name="Овал 42"/>
          <p:cNvSpPr/>
          <p:nvPr userDrawn="1"/>
        </p:nvSpPr>
        <p:spPr>
          <a:xfrm>
            <a:off x="6715140" y="3929066"/>
            <a:ext cx="2000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Ц.истины</a:t>
            </a:r>
            <a:endParaRPr lang="ru-RU" dirty="0"/>
          </a:p>
        </p:txBody>
      </p:sp>
      <p:sp>
        <p:nvSpPr>
          <p:cNvPr id="45" name="Овал 44"/>
          <p:cNvSpPr/>
          <p:nvPr userDrawn="1"/>
        </p:nvSpPr>
        <p:spPr>
          <a:xfrm>
            <a:off x="4000496" y="5500702"/>
            <a:ext cx="14287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Ц.семьи</a:t>
            </a:r>
            <a:endParaRPr lang="ru-RU" dirty="0"/>
          </a:p>
        </p:txBody>
      </p:sp>
      <p:sp>
        <p:nvSpPr>
          <p:cNvPr id="46" name="Овал 45"/>
          <p:cNvSpPr/>
          <p:nvPr userDrawn="1"/>
        </p:nvSpPr>
        <p:spPr>
          <a:xfrm>
            <a:off x="0" y="3857628"/>
            <a:ext cx="23574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Ц.патриотизма</a:t>
            </a:r>
            <a:endParaRPr lang="ru-RU" dirty="0"/>
          </a:p>
        </p:txBody>
      </p:sp>
      <p:sp>
        <p:nvSpPr>
          <p:cNvPr id="47" name="Овал 46"/>
          <p:cNvSpPr/>
          <p:nvPr userDrawn="1"/>
        </p:nvSpPr>
        <p:spPr>
          <a:xfrm>
            <a:off x="1928794" y="5357826"/>
            <a:ext cx="17859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Ц.свободы</a:t>
            </a:r>
            <a:endParaRPr lang="ru-RU" dirty="0"/>
          </a:p>
        </p:txBody>
      </p:sp>
      <p:sp>
        <p:nvSpPr>
          <p:cNvPr id="48" name="Овал 47"/>
          <p:cNvSpPr/>
          <p:nvPr userDrawn="1"/>
        </p:nvSpPr>
        <p:spPr>
          <a:xfrm>
            <a:off x="5572132" y="5072074"/>
            <a:ext cx="22860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Ц.труда </a:t>
            </a:r>
            <a:endParaRPr lang="ru-RU" dirty="0"/>
          </a:p>
        </p:txBody>
      </p:sp>
      <p:sp>
        <p:nvSpPr>
          <p:cNvPr id="49" name="Овал 48"/>
          <p:cNvSpPr/>
          <p:nvPr userDrawn="1"/>
        </p:nvSpPr>
        <p:spPr>
          <a:xfrm>
            <a:off x="1000100" y="857232"/>
            <a:ext cx="22002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 творчества</a:t>
            </a:r>
            <a:endParaRPr lang="ru-RU" dirty="0"/>
          </a:p>
        </p:txBody>
      </p:sp>
      <p:sp>
        <p:nvSpPr>
          <p:cNvPr id="50" name="Овал 49"/>
          <p:cNvSpPr/>
          <p:nvPr userDrawn="1"/>
        </p:nvSpPr>
        <p:spPr>
          <a:xfrm>
            <a:off x="5072066" y="500042"/>
            <a:ext cx="207170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Ц.природы</a:t>
            </a:r>
            <a:endParaRPr lang="ru-RU" dirty="0"/>
          </a:p>
        </p:txBody>
      </p:sp>
      <p:sp>
        <p:nvSpPr>
          <p:cNvPr id="51" name="Овал 50"/>
          <p:cNvSpPr/>
          <p:nvPr userDrawn="1"/>
        </p:nvSpPr>
        <p:spPr>
          <a:xfrm>
            <a:off x="7000892" y="2643182"/>
            <a:ext cx="157163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Ц.добра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Овал 4"/>
          <p:cNvSpPr/>
          <p:nvPr userDrawn="1"/>
        </p:nvSpPr>
        <p:spPr>
          <a:xfrm>
            <a:off x="4071934" y="2571744"/>
            <a:ext cx="1214446" cy="1200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Цестнноные</a:t>
            </a:r>
            <a:r>
              <a:rPr lang="ru-RU" dirty="0" smtClean="0"/>
              <a:t> ориентиры</a:t>
            </a:r>
            <a:endParaRPr lang="ru-RU" dirty="0"/>
          </a:p>
        </p:txBody>
      </p:sp>
      <p:sp>
        <p:nvSpPr>
          <p:cNvPr id="24" name="Стрелка вправо 23"/>
          <p:cNvSpPr/>
          <p:nvPr userDrawn="1"/>
        </p:nvSpPr>
        <p:spPr>
          <a:xfrm>
            <a:off x="5286380" y="2928934"/>
            <a:ext cx="1707965" cy="4131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 userDrawn="1"/>
        </p:nvSpPr>
        <p:spPr>
          <a:xfrm rot="1382701">
            <a:off x="5098510" y="3602365"/>
            <a:ext cx="171451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 userDrawn="1"/>
        </p:nvSpPr>
        <p:spPr>
          <a:xfrm rot="20320449">
            <a:off x="5091694" y="3599379"/>
            <a:ext cx="484632" cy="17706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 userDrawn="1"/>
        </p:nvSpPr>
        <p:spPr>
          <a:xfrm>
            <a:off x="4357686" y="3786190"/>
            <a:ext cx="484632" cy="17145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 userDrawn="1"/>
        </p:nvSpPr>
        <p:spPr>
          <a:xfrm rot="1608767">
            <a:off x="3589601" y="3514916"/>
            <a:ext cx="484632" cy="2007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лево 28"/>
          <p:cNvSpPr/>
          <p:nvPr userDrawn="1"/>
        </p:nvSpPr>
        <p:spPr>
          <a:xfrm rot="20208805">
            <a:off x="2079981" y="3476788"/>
            <a:ext cx="2156575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 userDrawn="1"/>
        </p:nvSpPr>
        <p:spPr>
          <a:xfrm rot="3651507">
            <a:off x="5564829" y="1777984"/>
            <a:ext cx="484632" cy="14130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 userDrawn="1"/>
        </p:nvSpPr>
        <p:spPr>
          <a:xfrm rot="21040049">
            <a:off x="4229014" y="1217226"/>
            <a:ext cx="484632" cy="14521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лево 31"/>
          <p:cNvSpPr/>
          <p:nvPr userDrawn="1"/>
        </p:nvSpPr>
        <p:spPr>
          <a:xfrm rot="365473">
            <a:off x="2378360" y="2731563"/>
            <a:ext cx="169159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 userDrawn="1"/>
        </p:nvSpPr>
        <p:spPr>
          <a:xfrm rot="898107">
            <a:off x="4881943" y="1253981"/>
            <a:ext cx="484632" cy="13573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лево 33"/>
          <p:cNvSpPr/>
          <p:nvPr userDrawn="1"/>
        </p:nvSpPr>
        <p:spPr>
          <a:xfrm rot="2290813">
            <a:off x="2599974" y="2005954"/>
            <a:ext cx="180418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 userDrawn="1"/>
        </p:nvSpPr>
        <p:spPr>
          <a:xfrm>
            <a:off x="0" y="2500306"/>
            <a:ext cx="2428860" cy="84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Ц.человечества</a:t>
            </a:r>
            <a:endParaRPr lang="ru-RU" dirty="0"/>
          </a:p>
        </p:txBody>
      </p:sp>
      <p:sp>
        <p:nvSpPr>
          <p:cNvPr id="38" name="Овал 37"/>
          <p:cNvSpPr/>
          <p:nvPr userDrawn="1"/>
        </p:nvSpPr>
        <p:spPr>
          <a:xfrm>
            <a:off x="3500430" y="142852"/>
            <a:ext cx="1500198" cy="1128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Ц.жизни</a:t>
            </a:r>
            <a:endParaRPr lang="ru-RU" dirty="0"/>
          </a:p>
        </p:txBody>
      </p:sp>
      <p:sp>
        <p:nvSpPr>
          <p:cNvPr id="39" name="Овал 38"/>
          <p:cNvSpPr/>
          <p:nvPr userDrawn="1"/>
        </p:nvSpPr>
        <p:spPr>
          <a:xfrm>
            <a:off x="6286512" y="1357298"/>
            <a:ext cx="21431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Ц.человека</a:t>
            </a:r>
            <a:endParaRPr lang="ru-RU" dirty="0"/>
          </a:p>
        </p:txBody>
      </p:sp>
      <p:sp>
        <p:nvSpPr>
          <p:cNvPr id="43" name="Овал 42"/>
          <p:cNvSpPr/>
          <p:nvPr userDrawn="1"/>
        </p:nvSpPr>
        <p:spPr>
          <a:xfrm>
            <a:off x="6715140" y="3929066"/>
            <a:ext cx="2000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Ц.истины</a:t>
            </a:r>
            <a:endParaRPr lang="ru-RU" dirty="0"/>
          </a:p>
        </p:txBody>
      </p:sp>
      <p:sp>
        <p:nvSpPr>
          <p:cNvPr id="45" name="Овал 44"/>
          <p:cNvSpPr/>
          <p:nvPr userDrawn="1"/>
        </p:nvSpPr>
        <p:spPr>
          <a:xfrm>
            <a:off x="4000496" y="5500702"/>
            <a:ext cx="142876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Ц.семьи</a:t>
            </a:r>
            <a:endParaRPr lang="ru-RU" dirty="0"/>
          </a:p>
        </p:txBody>
      </p:sp>
      <p:sp>
        <p:nvSpPr>
          <p:cNvPr id="46" name="Овал 45"/>
          <p:cNvSpPr/>
          <p:nvPr userDrawn="1"/>
        </p:nvSpPr>
        <p:spPr>
          <a:xfrm>
            <a:off x="0" y="3857628"/>
            <a:ext cx="235745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Ц.патриотизма</a:t>
            </a:r>
            <a:endParaRPr lang="ru-RU" dirty="0"/>
          </a:p>
        </p:txBody>
      </p:sp>
      <p:sp>
        <p:nvSpPr>
          <p:cNvPr id="47" name="Овал 46"/>
          <p:cNvSpPr/>
          <p:nvPr userDrawn="1"/>
        </p:nvSpPr>
        <p:spPr>
          <a:xfrm>
            <a:off x="1928794" y="5357826"/>
            <a:ext cx="17859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Ц.свободы</a:t>
            </a:r>
            <a:endParaRPr lang="ru-RU" dirty="0"/>
          </a:p>
        </p:txBody>
      </p:sp>
      <p:sp>
        <p:nvSpPr>
          <p:cNvPr id="48" name="Овал 47"/>
          <p:cNvSpPr/>
          <p:nvPr userDrawn="1"/>
        </p:nvSpPr>
        <p:spPr>
          <a:xfrm>
            <a:off x="5572132" y="5072074"/>
            <a:ext cx="22860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Ц.труда </a:t>
            </a:r>
            <a:endParaRPr lang="ru-RU" dirty="0"/>
          </a:p>
        </p:txBody>
      </p:sp>
      <p:sp>
        <p:nvSpPr>
          <p:cNvPr id="49" name="Овал 48"/>
          <p:cNvSpPr/>
          <p:nvPr userDrawn="1"/>
        </p:nvSpPr>
        <p:spPr>
          <a:xfrm>
            <a:off x="1000100" y="857232"/>
            <a:ext cx="22002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 творчества</a:t>
            </a:r>
            <a:endParaRPr lang="ru-RU" dirty="0"/>
          </a:p>
        </p:txBody>
      </p:sp>
      <p:sp>
        <p:nvSpPr>
          <p:cNvPr id="50" name="Овал 49"/>
          <p:cNvSpPr/>
          <p:nvPr userDrawn="1"/>
        </p:nvSpPr>
        <p:spPr>
          <a:xfrm>
            <a:off x="5072066" y="500042"/>
            <a:ext cx="207170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Ц.природы</a:t>
            </a:r>
            <a:endParaRPr lang="ru-RU" dirty="0"/>
          </a:p>
        </p:txBody>
      </p:sp>
      <p:sp>
        <p:nvSpPr>
          <p:cNvPr id="51" name="Овал 50"/>
          <p:cNvSpPr/>
          <p:nvPr userDrawn="1"/>
        </p:nvSpPr>
        <p:spPr>
          <a:xfrm>
            <a:off x="7000892" y="2643182"/>
            <a:ext cx="157163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Ц.добра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FFFF00"/>
          </a:solidFill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Ключевые особенности преподавания предмета «Окружающий мир» в соответствии ФГОС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>
            <a:off x="1371600" y="6812280"/>
            <a:ext cx="648654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Окружающий</a:t>
            </a:r>
            <a:br>
              <a:rPr lang="ru-RU" dirty="0" smtClean="0"/>
            </a:br>
            <a:r>
              <a:rPr lang="ru-RU" dirty="0" smtClean="0"/>
              <a:t>мир -1 класс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956370_Okruzhayushchij_mir_Uchebnik_1_klass_V_2-h_chastyah_CHast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00330" cy="3214710"/>
          </a:xfrm>
        </p:spPr>
      </p:pic>
      <p:sp>
        <p:nvSpPr>
          <p:cNvPr id="6" name="Прямоугольник 5"/>
          <p:cNvSpPr/>
          <p:nvPr/>
        </p:nvSpPr>
        <p:spPr>
          <a:xfrm>
            <a:off x="2500298" y="1142984"/>
            <a:ext cx="664370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чувства гордости за свою  Родину, сознание своей национальной принадлежности.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1857364"/>
            <a:ext cx="6643702" cy="64294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Формирование целостного взгляда на мир в его органичном единстве и разнообразии </a:t>
            </a:r>
            <a:r>
              <a:rPr lang="ru-RU" dirty="0" err="1" smtClean="0"/>
              <a:t>природы,народов</a:t>
            </a:r>
            <a:r>
              <a:rPr lang="ru-RU" dirty="0" smtClean="0"/>
              <a:t>, культур.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2500306"/>
            <a:ext cx="6643702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Формирование уважительного отношения к культуре других народов.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143248"/>
            <a:ext cx="9144000" cy="78581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Овладение начальными навыками адаптации в динамично изменяющемся и развивающемся  мире. Принятие и освоение социальной роли обучающегося.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0" y="3929066"/>
            <a:ext cx="9144000" cy="57150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личной ответственности за свои поступки на основе представлений о нравственных нормах.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500570"/>
            <a:ext cx="9144000" cy="71438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Формирование развития  доброжелательности , понимания  чувств других людей и сопереживания им.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214950"/>
            <a:ext cx="9358346" cy="71438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Развитие навыков сотрудничества со взрослыми и сверстниками. Формирование установки на безопасный , здоровый образ жизни.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Спасибо за внимани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70C0"/>
                </a:solidFill>
              </a:rPr>
              <a:t>Актуальность ведения предмета «Окружающий мир»</a:t>
            </a: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ЗАДАЧА ПЕДАГОГА – ПОСТРОИТЬ УРОК ТАКИМ ОБРАЗОМ ,ЧТОБЫ:</a:t>
            </a:r>
          </a:p>
          <a:p>
            <a:r>
              <a:rPr lang="ru-RU" sz="4000" i="1" dirty="0" smtClean="0">
                <a:solidFill>
                  <a:srgbClr val="00B0F0"/>
                </a:solidFill>
              </a:rPr>
              <a:t>-ответить на все вопросы ребят и удовлетворить любопытство учащихся;</a:t>
            </a:r>
          </a:p>
          <a:p>
            <a:r>
              <a:rPr lang="ru-RU" sz="4000" i="1" dirty="0" smtClean="0">
                <a:solidFill>
                  <a:srgbClr val="00B0F0"/>
                </a:solidFill>
              </a:rPr>
              <a:t>-обеспечить усвоение необходимых знаний.</a:t>
            </a:r>
          </a:p>
          <a:p>
            <a:endParaRPr lang="ru-RU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Цель предмета:</a:t>
            </a:r>
            <a:endParaRPr lang="ru-RU" sz="6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i="1" dirty="0" smtClean="0"/>
              <a:t>ВОСПИТАНИЕ ГУМАННОГО, ТВОРЧЕСКОГО, СОЦИАЛЬНО АКТИВНОГО ЧЕЛОВЕКА, УВАЖИТЕЛЬНО И БЕРЕЖНО ОТНОСЯЩЕГОСЯ К СРЕДЕ СВОЕГО ОБИТАНИЯ, К ПРИРОДНОМУ И КУЛЬТУРНОМУ ДОСТОЯНИЮ ЧЕЛОВЕЧЕСТВА.</a:t>
            </a:r>
            <a:endParaRPr lang="ru-RU" sz="36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cs typeface="Aparajita" pitchFamily="34" charset="0"/>
              </a:rPr>
              <a:t>Формирование у ребёнка целостной картины мира</a:t>
            </a:r>
            <a:endParaRPr lang="ru-RU" dirty="0">
              <a:solidFill>
                <a:schemeClr val="accent1">
                  <a:lumMod val="75000"/>
                </a:schemeClr>
              </a:solidFill>
              <a:cs typeface="Aparajit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Calibri (Основнчеой текст)"/>
            </a:endParaRPr>
          </a:p>
          <a:p>
            <a:pPr>
              <a:buNone/>
            </a:pPr>
            <a:r>
              <a:rPr lang="ru-RU" sz="2000" b="1" dirty="0" smtClean="0">
                <a:latin typeface="Calibri (Основнчеой текст)"/>
              </a:rPr>
              <a:t>                                            +</a:t>
            </a:r>
          </a:p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                                            </a:t>
            </a:r>
          </a:p>
          <a:p>
            <a:pPr>
              <a:buNone/>
            </a:pPr>
            <a:endParaRPr lang="ru-RU" sz="2000" dirty="0" smtClean="0">
              <a:latin typeface="Calibri (Основнчеой текст)"/>
            </a:endParaRPr>
          </a:p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</a:t>
            </a:r>
          </a:p>
          <a:p>
            <a:pPr>
              <a:buNone/>
            </a:pPr>
            <a:endParaRPr lang="ru-RU" sz="2000" dirty="0" smtClean="0">
              <a:latin typeface="Calibri (Основнчеой текст)"/>
            </a:endParaRPr>
          </a:p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 </a:t>
            </a:r>
          </a:p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                                            </a:t>
            </a:r>
          </a:p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                                          </a:t>
            </a:r>
          </a:p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                                           </a:t>
            </a:r>
            <a:endParaRPr lang="ru-RU" sz="2000" dirty="0">
              <a:latin typeface="Calibri (Основнчеой текст)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643050"/>
            <a:ext cx="1928826" cy="2286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atin typeface="Calibri (Основнчеой текст)"/>
              </a:rPr>
              <a:t>Человек должен научиться понимать цену и смысл своим поступкам и поступкам окружающих людей. </a:t>
            </a:r>
            <a:endParaRPr lang="ru-RU" dirty="0">
              <a:latin typeface="Calibri (Основнчеой текст)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714488"/>
            <a:ext cx="1928826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 (Основнчеой текст)"/>
              </a:rPr>
              <a:t> Регулярно объясняя свой опыт ,человек приучается понимать окружающий его мир.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786182" y="421481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люс 7"/>
          <p:cNvSpPr/>
          <p:nvPr/>
        </p:nvSpPr>
        <p:spPr>
          <a:xfrm>
            <a:off x="3214678" y="178592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5572140"/>
            <a:ext cx="7715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 smtClean="0">
                <a:latin typeface="Calibri (Основнчеой текст)"/>
              </a:rPr>
              <a:t>   НАВЫКИ ОБЪЯСНЕНИЯ И ОСМЫСЛЕНИЯ СВОЕГО ОПЫТА.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4"/>
                </a:solidFill>
              </a:rPr>
              <a:t>Ценностные ориентиры</a:t>
            </a:r>
            <a:endParaRPr lang="ru-RU" sz="6000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858312" cy="4929222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*  Ценность жизни        *   Ценность семьи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*  Ценность природы    *  Ценность труда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*  Ценность человека    *  Ценность свободы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*  Ценность добра          *  Ценность человечества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*  Ценность истины       *   Ценность творчества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*   Ценность патриотизма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Формы и методы обучения предмета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/>
              <a:t>практические работы и опыты;</a:t>
            </a:r>
          </a:p>
          <a:p>
            <a:r>
              <a:rPr lang="ru-RU" dirty="0" smtClean="0"/>
              <a:t>исследовательские работы;</a:t>
            </a:r>
          </a:p>
          <a:p>
            <a:r>
              <a:rPr lang="ru-RU" dirty="0" smtClean="0"/>
              <a:t>творческие задания;</a:t>
            </a:r>
          </a:p>
          <a:p>
            <a:r>
              <a:rPr lang="ru-RU" dirty="0" smtClean="0"/>
              <a:t>дидактические и ролевые игры;</a:t>
            </a:r>
          </a:p>
          <a:p>
            <a:r>
              <a:rPr lang="ru-RU" dirty="0" smtClean="0"/>
              <a:t>учебные диалоги;</a:t>
            </a:r>
          </a:p>
          <a:p>
            <a:r>
              <a:rPr lang="ru-RU" dirty="0" smtClean="0"/>
              <a:t>экскурсии и учебные прогулки;</a:t>
            </a:r>
          </a:p>
          <a:p>
            <a:r>
              <a:rPr lang="ru-RU" dirty="0" smtClean="0"/>
              <a:t>встречи с людьми разных профессий;</a:t>
            </a:r>
          </a:p>
          <a:p>
            <a:r>
              <a:rPr lang="ru-RU" dirty="0" smtClean="0"/>
              <a:t>организация посильной </a:t>
            </a:r>
            <a:r>
              <a:rPr lang="ru-RU" dirty="0" err="1" smtClean="0"/>
              <a:t>практическойдеятельности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моделирование объектов и явлений окружающего мира.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Современные принципы преподавания курса «Окружающий мир». Принцип интеграции предполагает объединение и трансформацию сведений из разных наук. Принцип научности. Научность—это преобладание на уроке теоретических (научных) знаний над информационными (фактологическими) и эмпирическими. Виды научных знаний: установление причинно-следственных связей; работа с понятиями, терминами; изучение закономернотей, законов, гипотез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 descr="Современные принципы преподавания курса «Окружающий мир». Принцип интеграции предполагает объединение и трансформацию сведений из разных наук. Принцип научности. Научность—это преобладание на уроке теоретических (научных) знаний над информационными (фактологическими) и эмпирическими. Виды научных знаний: установление причинно-следственных связей; работа с понятиями, терминами; изучение закономернотей, законов, гипотез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Принципы окружающего мира (продолж.). Регионально-краеведческий принцип Сущность его заключается в том, что в начальной школе ребёнок должен изучать окружающую его природную и социальную среду, что способствует более прочному усвоению знаний. Принцип экологической направленности обучения определяется требованиями времени, т.к. проблемы экологии носят глобальный характер. Принцип наглядности предпоагает широкое использование различных средств обучения в образовательном процесс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Принципы окружающего мира (продолж.). Принцип доступности. Его суть - разумное сочетание научности и доступности изучаемого материала. Принцип связи с жизнью. Принцип генерализации знаний. Реализация его требует решение проблемы преемственности между начальным и последующими этапами естественнонаучного образовани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240</TotalTime>
  <Words>309</Words>
  <Application>Microsoft Office PowerPoint</Application>
  <PresentationFormat>Экран (4:3)</PresentationFormat>
  <Paragraphs>48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Ключевые особенности преподавания предмета «Окружающий мир» в соответствии ФГОС</vt:lpstr>
      <vt:lpstr>Актуальность ведения предмета «Окружающий мир»</vt:lpstr>
      <vt:lpstr>Цель предмета:</vt:lpstr>
      <vt:lpstr>Формирование у ребёнка целостной картины мира</vt:lpstr>
      <vt:lpstr>Ценностные ориентиры</vt:lpstr>
      <vt:lpstr>Формы и методы обучения предмета</vt:lpstr>
      <vt:lpstr>Слайд 7</vt:lpstr>
      <vt:lpstr>Слайд 8</vt:lpstr>
      <vt:lpstr>Слайд 9</vt:lpstr>
      <vt:lpstr>Окружающий мир -1 класс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Ключевые особенности преподавания предмета «Окружающий мир» в соответствии ФГОС</dc:title>
  <dc:creator>Пользователь</dc:creator>
  <cp:lastModifiedBy>Пользователь</cp:lastModifiedBy>
  <cp:revision>43</cp:revision>
  <dcterms:created xsi:type="dcterms:W3CDTF">2012-10-11T10:41:17Z</dcterms:created>
  <dcterms:modified xsi:type="dcterms:W3CDTF">2012-11-21T17:12:49Z</dcterms:modified>
</cp:coreProperties>
</file>