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43"/>
  </p:notesMasterIdLst>
  <p:handoutMasterIdLst>
    <p:handoutMasterId r:id="rId44"/>
  </p:handoutMasterIdLst>
  <p:sldIdLst>
    <p:sldId id="296" r:id="rId2"/>
    <p:sldId id="298" r:id="rId3"/>
    <p:sldId id="264" r:id="rId4"/>
    <p:sldId id="265" r:id="rId5"/>
    <p:sldId id="256" r:id="rId6"/>
    <p:sldId id="262" r:id="rId7"/>
    <p:sldId id="266" r:id="rId8"/>
    <p:sldId id="257" r:id="rId9"/>
    <p:sldId id="267" r:id="rId10"/>
    <p:sldId id="297" r:id="rId11"/>
    <p:sldId id="308" r:id="rId12"/>
    <p:sldId id="312" r:id="rId13"/>
    <p:sldId id="318" r:id="rId14"/>
    <p:sldId id="317" r:id="rId15"/>
    <p:sldId id="316" r:id="rId16"/>
    <p:sldId id="315" r:id="rId17"/>
    <p:sldId id="314" r:id="rId18"/>
    <p:sldId id="320" r:id="rId19"/>
    <p:sldId id="321" r:id="rId20"/>
    <p:sldId id="322" r:id="rId21"/>
    <p:sldId id="310" r:id="rId22"/>
    <p:sldId id="311" r:id="rId23"/>
    <p:sldId id="329" r:id="rId24"/>
    <p:sldId id="330" r:id="rId25"/>
    <p:sldId id="331" r:id="rId26"/>
    <p:sldId id="332" r:id="rId27"/>
    <p:sldId id="309" r:id="rId28"/>
    <p:sldId id="270" r:id="rId29"/>
    <p:sldId id="271" r:id="rId30"/>
    <p:sldId id="285" r:id="rId31"/>
    <p:sldId id="282" r:id="rId32"/>
    <p:sldId id="302" r:id="rId33"/>
    <p:sldId id="303" r:id="rId34"/>
    <p:sldId id="304" r:id="rId35"/>
    <p:sldId id="305" r:id="rId36"/>
    <p:sldId id="269" r:id="rId37"/>
    <p:sldId id="273" r:id="rId38"/>
    <p:sldId id="275" r:id="rId39"/>
    <p:sldId id="277" r:id="rId40"/>
    <p:sldId id="338" r:id="rId41"/>
    <p:sldId id="261" r:id="rId42"/>
  </p:sldIdLst>
  <p:sldSz cx="9144000" cy="6858000" type="screen4x3"/>
  <p:notesSz cx="6856413" cy="97504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>
    <p:present/>
    <p:sldAll/>
    <p:penClr>
      <a:srgbClr val="FF6600"/>
    </p:penClr>
  </p:showPr>
  <p:clrMru>
    <a:srgbClr val="FF3300"/>
    <a:srgbClr val="FF9933"/>
    <a:srgbClr val="9966FF"/>
    <a:srgbClr val="FFFF00"/>
    <a:srgbClr val="0000FF"/>
    <a:srgbClr val="FF0066"/>
    <a:srgbClr val="6600FF"/>
    <a:srgbClr val="990000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707" autoAdjust="0"/>
    <p:restoredTop sz="96054" autoAdjust="0"/>
  </p:normalViewPr>
  <p:slideViewPr>
    <p:cSldViewPr>
      <p:cViewPr varScale="1">
        <p:scale>
          <a:sx n="46" d="100"/>
          <a:sy n="46" d="100"/>
        </p:scale>
        <p:origin x="-128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1475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61475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3A446B9-38A4-4C98-B780-3DAA848CA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31838"/>
            <a:ext cx="4872037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30738"/>
            <a:ext cx="5484813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1475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9261475"/>
            <a:ext cx="29718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26A5ED8-F7B6-434C-9A4C-EA2A097DD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CAD03-97E8-4D77-B406-DF0FE164F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BDD4D-1688-4D63-AD98-7FE03A499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39059-6A53-4741-B9AC-2E8E7C0C4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97FA2-A502-4A03-8B04-4BB780255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A461A-9CA2-4E9D-BAED-3BFF6E009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4C76B-57EC-43F0-8A27-EEAA747EE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A13DA-4309-45F3-AE69-A8736F9316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B83CB-283E-4E1C-9403-8E1FF5FA39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043A0-84A8-4D02-B752-DB312B801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E0304-02F5-441D-AEA1-29721BAB4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A9A29-2CA2-4E41-9DCD-867C7D66F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D05DF-97F8-49D4-8161-139D997F8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927C1-0CA0-4AC0-A93C-EC3324694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>
            <a:alpha val="3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7B25D482-B302-4D27-832F-A7EACC7B4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" Target="slide5.xml"/><Relationship Id="rId7" Type="http://schemas.openxmlformats.org/officeDocument/2006/relationships/slide" Target="slide3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slide" Target="slide28.xml"/><Relationship Id="rId10" Type="http://schemas.openxmlformats.org/officeDocument/2006/relationships/image" Target="../media/image14.pn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8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2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6" Type="http://schemas.openxmlformats.org/officeDocument/2006/relationships/slide" Target="slide27.xml"/><Relationship Id="rId5" Type="http://schemas.openxmlformats.org/officeDocument/2006/relationships/slide" Target="slide21.xml"/><Relationship Id="rId4" Type="http://schemas.openxmlformats.org/officeDocument/2006/relationships/slide" Target="slid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4" Type="http://schemas.openxmlformats.org/officeDocument/2006/relationships/slide" Target="slide3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slide" Target="slide37.xml"/><Relationship Id="rId7" Type="http://schemas.openxmlformats.org/officeDocument/2006/relationships/slide" Target="slide41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0.xml"/><Relationship Id="rId5" Type="http://schemas.openxmlformats.org/officeDocument/2006/relationships/slide" Target="slide39.xml"/><Relationship Id="rId4" Type="http://schemas.openxmlformats.org/officeDocument/2006/relationships/slide" Target="slide38.xml"/><Relationship Id="rId9" Type="http://schemas.openxmlformats.org/officeDocument/2006/relationships/slide" Target="slide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13" Type="http://schemas.openxmlformats.org/officeDocument/2006/relationships/image" Target="../media/image87.jpeg"/><Relationship Id="rId3" Type="http://schemas.openxmlformats.org/officeDocument/2006/relationships/image" Target="../media/image79.jpeg"/><Relationship Id="rId7" Type="http://schemas.openxmlformats.org/officeDocument/2006/relationships/image" Target="../media/image83.jpeg"/><Relationship Id="rId12" Type="http://schemas.openxmlformats.org/officeDocument/2006/relationships/slide" Target="slide31.xml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11" Type="http://schemas.openxmlformats.org/officeDocument/2006/relationships/image" Target="../media/image30.jpeg"/><Relationship Id="rId5" Type="http://schemas.openxmlformats.org/officeDocument/2006/relationships/image" Target="../media/image81.jpeg"/><Relationship Id="rId10" Type="http://schemas.openxmlformats.org/officeDocument/2006/relationships/image" Target="../media/image86.jpeg"/><Relationship Id="rId4" Type="http://schemas.openxmlformats.org/officeDocument/2006/relationships/image" Target="../media/image80.jpeg"/><Relationship Id="rId9" Type="http://schemas.openxmlformats.org/officeDocument/2006/relationships/image" Target="../media/image85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jpeg"/><Relationship Id="rId3" Type="http://schemas.openxmlformats.org/officeDocument/2006/relationships/image" Target="../media/image88.jpeg"/><Relationship Id="rId7" Type="http://schemas.openxmlformats.org/officeDocument/2006/relationships/image" Target="../media/image9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Relationship Id="rId9" Type="http://schemas.openxmlformats.org/officeDocument/2006/relationships/slide" Target="slide3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95.jpeg"/><Relationship Id="rId7" Type="http://schemas.openxmlformats.org/officeDocument/2006/relationships/image" Target="../media/image99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Relationship Id="rId9" Type="http://schemas.openxmlformats.org/officeDocument/2006/relationships/slide" Target="slide31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jpeg"/><Relationship Id="rId13" Type="http://schemas.openxmlformats.org/officeDocument/2006/relationships/image" Target="../media/image109.jpeg"/><Relationship Id="rId3" Type="http://schemas.openxmlformats.org/officeDocument/2006/relationships/image" Target="../media/image100.jpeg"/><Relationship Id="rId7" Type="http://schemas.openxmlformats.org/officeDocument/2006/relationships/image" Target="../media/image103.jpeg"/><Relationship Id="rId12" Type="http://schemas.openxmlformats.org/officeDocument/2006/relationships/image" Target="../media/image108.jpe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jpeg"/><Relationship Id="rId11" Type="http://schemas.openxmlformats.org/officeDocument/2006/relationships/image" Target="../media/image107.png"/><Relationship Id="rId5" Type="http://schemas.openxmlformats.org/officeDocument/2006/relationships/image" Target="../media/image30.jpeg"/><Relationship Id="rId10" Type="http://schemas.openxmlformats.org/officeDocument/2006/relationships/image" Target="../media/image106.jpeg"/><Relationship Id="rId4" Type="http://schemas.openxmlformats.org/officeDocument/2006/relationships/image" Target="../media/image101.jpeg"/><Relationship Id="rId9" Type="http://schemas.openxmlformats.org/officeDocument/2006/relationships/image" Target="../media/image10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8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jpeg"/><Relationship Id="rId13" Type="http://schemas.openxmlformats.org/officeDocument/2006/relationships/image" Target="../media/image119.jpeg"/><Relationship Id="rId3" Type="http://schemas.openxmlformats.org/officeDocument/2006/relationships/image" Target="../media/image110.jpeg"/><Relationship Id="rId7" Type="http://schemas.openxmlformats.org/officeDocument/2006/relationships/image" Target="../media/image113.jpeg"/><Relationship Id="rId12" Type="http://schemas.openxmlformats.org/officeDocument/2006/relationships/image" Target="../media/image118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11" Type="http://schemas.openxmlformats.org/officeDocument/2006/relationships/image" Target="../media/image117.jpeg"/><Relationship Id="rId5" Type="http://schemas.openxmlformats.org/officeDocument/2006/relationships/image" Target="../media/image112.jpeg"/><Relationship Id="rId10" Type="http://schemas.openxmlformats.org/officeDocument/2006/relationships/image" Target="../media/image116.jpeg"/><Relationship Id="rId4" Type="http://schemas.openxmlformats.org/officeDocument/2006/relationships/image" Target="../media/image111.jpeg"/><Relationship Id="rId9" Type="http://schemas.openxmlformats.org/officeDocument/2006/relationships/image" Target="../media/image115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jpeg"/><Relationship Id="rId13" Type="http://schemas.openxmlformats.org/officeDocument/2006/relationships/image" Target="../media/image130.jpeg"/><Relationship Id="rId3" Type="http://schemas.openxmlformats.org/officeDocument/2006/relationships/image" Target="../media/image121.jpeg"/><Relationship Id="rId7" Type="http://schemas.openxmlformats.org/officeDocument/2006/relationships/image" Target="../media/image125.jpeg"/><Relationship Id="rId12" Type="http://schemas.openxmlformats.org/officeDocument/2006/relationships/slide" Target="slide31.xml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jpeg"/><Relationship Id="rId11" Type="http://schemas.openxmlformats.org/officeDocument/2006/relationships/image" Target="../media/image129.jpeg"/><Relationship Id="rId5" Type="http://schemas.openxmlformats.org/officeDocument/2006/relationships/image" Target="../media/image123.jpeg"/><Relationship Id="rId10" Type="http://schemas.openxmlformats.org/officeDocument/2006/relationships/image" Target="../media/image128.jpeg"/><Relationship Id="rId4" Type="http://schemas.openxmlformats.org/officeDocument/2006/relationships/image" Target="../media/image122.jpeg"/><Relationship Id="rId9" Type="http://schemas.openxmlformats.org/officeDocument/2006/relationships/image" Target="../media/image127.jpeg"/><Relationship Id="rId14" Type="http://schemas.openxmlformats.org/officeDocument/2006/relationships/image" Target="../media/image13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30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30.jpeg"/><Relationship Id="rId4" Type="http://schemas.openxmlformats.org/officeDocument/2006/relationships/image" Target="../media/image4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8.jpeg"/><Relationship Id="rId7" Type="http://schemas.openxmlformats.org/officeDocument/2006/relationships/image" Target="../media/image51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30.jpeg"/><Relationship Id="rId4" Type="http://schemas.openxmlformats.org/officeDocument/2006/relationships/image" Target="../media/image49.jpeg"/><Relationship Id="rId9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A99C42-F9F0-4953-984D-74FA5EE06CA6}" type="slidenum">
              <a:rPr lang="ru-RU"/>
              <a:pPr/>
              <a:t>1</a:t>
            </a:fld>
            <a:endParaRPr lang="ru-RU"/>
          </a:p>
        </p:txBody>
      </p:sp>
      <p:pic>
        <p:nvPicPr>
          <p:cNvPr id="2051" name="Picture 6" descr="reg04ger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571612"/>
            <a:ext cx="6651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714620"/>
            <a:ext cx="7777162" cy="2357454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Презентация музея истории </a:t>
            </a:r>
            <a:br>
              <a:rPr lang="ru-RU" sz="4000" b="1" i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</a:br>
            <a:r>
              <a:rPr lang="ru-RU" sz="4000" b="1" i="1" dirty="0" err="1" smtClean="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Курумканской</a:t>
            </a:r>
            <a:r>
              <a:rPr lang="ru-RU" sz="4000" b="1" i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br>
              <a:rPr lang="ru-RU" sz="4000" b="1" i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</a:br>
            <a:r>
              <a:rPr lang="ru-RU" sz="4000" b="1" i="1" dirty="0" smtClean="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средней школы №2</a:t>
            </a: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571480"/>
            <a:ext cx="8143932" cy="123665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Министерство образование и науки РБ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b="1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Курумканское</a:t>
            </a:r>
            <a:r>
              <a:rPr lang="ru-RU" sz="1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районное управление образования 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sz="1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МБОУ «Курумканская средняя общеобразовательная школа №2»  </a:t>
            </a:r>
          </a:p>
        </p:txBody>
      </p:sp>
      <p:pic>
        <p:nvPicPr>
          <p:cNvPr id="2054" name="Picture 7" descr="gerbkurumkan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571612"/>
            <a:ext cx="606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40650" y="55895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6" name="Picture 9" descr="орнамент_для_музе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57563"/>
            <a:ext cx="5397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0" descr="орнамент_для_музея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53975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1" descr="орнамент_для_музея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675688" y="3357563"/>
            <a:ext cx="46831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2" descr="орнамент_для_музея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675688" y="0"/>
            <a:ext cx="468312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3" descr="орнамент_для_музея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27538" y="0"/>
            <a:ext cx="42481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4" descr="орнамент_для_музея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9750" y="0"/>
            <a:ext cx="38877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5" descr="орнамент_для_музея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27538" y="6308725"/>
            <a:ext cx="42481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6" descr="орнамент_для_музея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9750" y="6308725"/>
            <a:ext cx="38877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54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2D967A-9215-471B-BB80-336FE11E96EE}" type="slidenum">
              <a:rPr lang="ru-RU"/>
              <a:pPr/>
              <a:t>10</a:t>
            </a:fld>
            <a:endParaRPr lang="ru-RU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16013" y="1341438"/>
            <a:ext cx="7797800" cy="4464050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Поисковая работа</a:t>
            </a:r>
          </a:p>
          <a:p>
            <a:pPr eaLnBrk="1" hangingPunct="1"/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Встречи с ветеранами войны, тружениками тыла, вдовами.</a:t>
            </a:r>
          </a:p>
          <a:p>
            <a:pPr eaLnBrk="1" hangingPunct="1"/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Операция «Тимуровская забота».</a:t>
            </a:r>
          </a:p>
          <a:p>
            <a:pPr eaLnBrk="1" hangingPunct="1"/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Экскурсии в музей, уроки мужества, встречи с ветеранами.</a:t>
            </a:r>
          </a:p>
          <a:p>
            <a:pPr eaLnBrk="1" hangingPunct="1"/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Продолжим «Книгу памяти».</a:t>
            </a:r>
          </a:p>
          <a:p>
            <a:pPr eaLnBrk="1" hangingPunct="1"/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Связь с редакцией газеты «Огни Курумкана».</a:t>
            </a:r>
          </a:p>
          <a:p>
            <a:pPr eaLnBrk="1" hangingPunct="1"/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Работа с учащимися.</a:t>
            </a:r>
          </a:p>
          <a:p>
            <a:pPr eaLnBrk="1" hangingPunct="1"/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Конкурсы сочинений, рисунков, фотографий, художественного, технического творчества.</a:t>
            </a:r>
          </a:p>
          <a:p>
            <a:pPr eaLnBrk="1" hangingPunct="1"/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Конкурсы «боевых листков». </a:t>
            </a:r>
          </a:p>
          <a:p>
            <a:pPr eaLnBrk="1" hangingPunct="1">
              <a:buFontTx/>
              <a:buNone/>
            </a:pPr>
            <a:endParaRPr lang="ru-RU" sz="2000" b="1" smtClean="0">
              <a:solidFill>
                <a:srgbClr val="990000"/>
              </a:solidFill>
              <a:latin typeface="Bookman Old Style" pitchFamily="18" charset="0"/>
            </a:endParaRPr>
          </a:p>
        </p:txBody>
      </p:sp>
      <p:pic>
        <p:nvPicPr>
          <p:cNvPr id="11268" name="Picture 3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>
          <a:xfrm>
            <a:off x="1728788" y="287338"/>
            <a:ext cx="6408737" cy="433387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6600FF"/>
                </a:solidFill>
                <a:latin typeface="Bookman Old Style" pitchFamily="18" charset="0"/>
              </a:rPr>
              <a:t>Формы работы музея</a:t>
            </a:r>
          </a:p>
        </p:txBody>
      </p:sp>
      <p:sp>
        <p:nvSpPr>
          <p:cNvPr id="11270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1" name="AutoShape 1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2" name="AutoShape 1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1221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EE9FCE-7235-49BC-9DC6-46042AEF4E1A}" type="slidenum">
              <a:rPr lang="ru-RU"/>
              <a:pPr/>
              <a:t>11</a:t>
            </a:fld>
            <a:endParaRPr lang="ru-RU"/>
          </a:p>
        </p:txBody>
      </p:sp>
      <p:pic>
        <p:nvPicPr>
          <p:cNvPr id="12291" name="Picture 14" descr="E9D922A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68875" y="1052513"/>
            <a:ext cx="4175125" cy="45212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788" y="287338"/>
            <a:ext cx="5759450" cy="720725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  <a:t>Награды музея</a:t>
            </a:r>
            <a:r>
              <a:rPr lang="ru-RU" smtClean="0"/>
              <a:t> 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3933825"/>
            <a:ext cx="6624637" cy="2663825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AutoNum type="arabicPeriod"/>
            </a:pPr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Участие 10-ти музееведов в российской краеведческой конференции за большую поисковую работу в школьном музее г. Москва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	1989 г.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2. Грамота  районной администрации за I место в районе за создание «Зала боевой славы».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	с. Курумкан 2005 г. </a:t>
            </a:r>
          </a:p>
        </p:txBody>
      </p:sp>
      <p:pic>
        <p:nvPicPr>
          <p:cNvPr id="12294" name="Picture 4" descr="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AutoShape 1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1779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DCAF3B-6757-4AAB-9FB4-2C1E1E011326}" type="slidenum">
              <a:rPr lang="ru-RU"/>
              <a:pPr/>
              <a:t>12</a:t>
            </a:fld>
            <a:endParaRPr lang="ru-RU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692150"/>
            <a:ext cx="3024188" cy="5113338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  <a:t>Присвоение звания «Школьный музей» историко-краеведческому музею Курумканской средней школы (Свидетельство № 5780)</a:t>
            </a:r>
            <a:b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  <a:t>1988-2006</a:t>
            </a:r>
            <a:b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</a:br>
            <a:endParaRPr lang="ru-RU" sz="2400" b="1" smtClean="0">
              <a:solidFill>
                <a:srgbClr val="6600FF"/>
              </a:solidFill>
              <a:latin typeface="Bookman Old Style" pitchFamily="18" charset="0"/>
            </a:endParaRPr>
          </a:p>
        </p:txBody>
      </p:sp>
      <p:pic>
        <p:nvPicPr>
          <p:cNvPr id="13316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P41000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05300" y="260350"/>
            <a:ext cx="4514850" cy="63373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3318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568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EFCAA3-7BD7-42DF-AE7F-0A8890B2DBF6}" type="slidenum">
              <a:rPr lang="ru-RU"/>
              <a:pPr/>
              <a:t>13</a:t>
            </a:fld>
            <a:endParaRPr lang="ru-RU"/>
          </a:p>
        </p:txBody>
      </p:sp>
      <p:pic>
        <p:nvPicPr>
          <p:cNvPr id="14339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PICT01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8400" y="260350"/>
            <a:ext cx="5233988" cy="61214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4341" name="Rectangle 7"/>
          <p:cNvSpPr>
            <a:spLocks noGrp="1" noChangeArrowheads="1"/>
          </p:cNvSpPr>
          <p:nvPr>
            <p:ph type="title"/>
          </p:nvPr>
        </p:nvSpPr>
        <p:spPr>
          <a:xfrm>
            <a:off x="1042988" y="1557338"/>
            <a:ext cx="3384550" cy="3816350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  <a:t>Диплом I степени республиканского смотра-конкурса военно-патриотических музеев 55 лет Победы</a:t>
            </a:r>
            <a:b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  <a:t>2000 г.</a:t>
            </a:r>
            <a:b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  <a:t>г. Улан-Удэ</a:t>
            </a:r>
          </a:p>
        </p:txBody>
      </p:sp>
      <p:sp>
        <p:nvSpPr>
          <p:cNvPr id="14342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AutoShape 1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726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9EB42D-7D00-4549-8421-54F10EDF8A9C}" type="slidenum">
              <a:rPr lang="ru-RU"/>
              <a:pPr/>
              <a:t>14</a:t>
            </a:fld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14" y="1071546"/>
            <a:ext cx="3095625" cy="4537075"/>
          </a:xfrm>
          <a:solidFill>
            <a:srgbClr val="CCFFCC"/>
          </a:solidFill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  <a:t>Грамота за активное участие в районной наделе «Музей и дети»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  <a:t>с. Курумкан 1999 г. </a:t>
            </a:r>
          </a:p>
          <a:p>
            <a:pPr marL="0" indent="0" algn="ctr" eaLnBrk="1" hangingPunct="1">
              <a:lnSpc>
                <a:spcPct val="90000"/>
              </a:lnSpc>
            </a:pPr>
            <a:endParaRPr lang="ru-RU" sz="2800" b="1" smtClean="0">
              <a:solidFill>
                <a:srgbClr val="6600FF"/>
              </a:solidFill>
            </a:endParaRPr>
          </a:p>
        </p:txBody>
      </p:sp>
      <p:pic>
        <p:nvPicPr>
          <p:cNvPr id="15364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районМузей идет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3" y="260350"/>
            <a:ext cx="4289425" cy="62023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5366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8" name="AutoShape 1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476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D592A1-BE13-46CF-B35F-C63DF3573236}" type="slidenum">
              <a:rPr lang="ru-RU"/>
              <a:pPr/>
              <a:t>15</a:t>
            </a:fld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125538"/>
            <a:ext cx="3024187" cy="4781550"/>
          </a:xfrm>
          <a:solidFill>
            <a:srgbClr val="CCFFCC"/>
          </a:solidFill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  <a:t>Диплом лауреата республиканс--кого фестиваля, посвященного к 55-летию Победы в ВОВ «Салют Победы»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  <a:t>г. Улан-Удэ 2000 г.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sz="2800" b="1" smtClean="0">
              <a:solidFill>
                <a:srgbClr val="6600FF"/>
              </a:solidFill>
              <a:latin typeface="Bookman Old Style" pitchFamily="18" charset="0"/>
            </a:endParaRPr>
          </a:p>
          <a:p>
            <a:pPr marL="0" indent="0" algn="ctr" eaLnBrk="1" hangingPunct="1">
              <a:lnSpc>
                <a:spcPct val="80000"/>
              </a:lnSpc>
            </a:pPr>
            <a:endParaRPr lang="ru-RU" sz="2400" b="1" smtClean="0">
              <a:solidFill>
                <a:srgbClr val="6600FF"/>
              </a:solidFill>
            </a:endParaRPr>
          </a:p>
        </p:txBody>
      </p:sp>
      <p:pic>
        <p:nvPicPr>
          <p:cNvPr id="16388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3" y="476250"/>
            <a:ext cx="3990975" cy="58324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6390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2" name="AutoShape 1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6703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212773-EF25-4BBF-B359-2F16403E7A85}" type="slidenum">
              <a:rPr lang="ru-RU"/>
              <a:pPr/>
              <a:t>16</a:t>
            </a:fld>
            <a:endParaRPr lang="ru-RU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412875"/>
            <a:ext cx="3384550" cy="3889375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  <a:t>Диплом лауреата всероссийского смотра</a:t>
            </a:r>
            <a:b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  <a:t>г. Москва</a:t>
            </a:r>
            <a:b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  <a:t>2000 г. </a:t>
            </a:r>
            <a:b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</a:br>
            <a:endParaRPr lang="ru-RU" sz="2800" b="1" smtClean="0">
              <a:solidFill>
                <a:srgbClr val="6600FF"/>
              </a:solidFill>
              <a:latin typeface="Bookman Old Style" pitchFamily="18" charset="0"/>
            </a:endParaRPr>
          </a:p>
        </p:txBody>
      </p:sp>
      <p:pic>
        <p:nvPicPr>
          <p:cNvPr id="17412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PICT01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6100" y="296863"/>
            <a:ext cx="4541838" cy="60213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7414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AutoShape 1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906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BB3F44-E914-4517-AFAA-29662F635B76}" type="slidenum">
              <a:rPr lang="ru-RU"/>
              <a:pPr/>
              <a:t>17</a:t>
            </a:fld>
            <a:endParaRPr lang="ru-RU"/>
          </a:p>
        </p:txBody>
      </p:sp>
      <p:pic>
        <p:nvPicPr>
          <p:cNvPr id="18435" name="Picture 8" descr="Почетная грамота Вахта Памяти 58 годовщин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6100" y="260350"/>
            <a:ext cx="4514850" cy="63817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412875"/>
            <a:ext cx="3743325" cy="4465638"/>
          </a:xfrm>
          <a:solidFill>
            <a:srgbClr val="CCFFCC"/>
          </a:solidFill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  <a:t>Грамота </a:t>
            </a:r>
            <a:b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  <a:t>за  I место в республиканск--ом заочном туре «Вахта Памяти» </a:t>
            </a:r>
            <a:b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  <a:t>г. Улан-Удэ 2003 г. </a:t>
            </a:r>
          </a:p>
          <a:p>
            <a:pPr marL="0" indent="0" algn="ctr" eaLnBrk="1" hangingPunct="1">
              <a:buFontTx/>
              <a:buNone/>
            </a:pPr>
            <a:endParaRPr lang="ru-RU" b="1" smtClean="0">
              <a:solidFill>
                <a:srgbClr val="6600FF"/>
              </a:solidFill>
              <a:latin typeface="Bookman Old Style" pitchFamily="18" charset="0"/>
            </a:endParaRPr>
          </a:p>
          <a:p>
            <a:pPr marL="0" indent="0" algn="ctr" eaLnBrk="1" hangingPunct="1"/>
            <a:endParaRPr lang="ru-RU" sz="2800" b="1" smtClean="0">
              <a:solidFill>
                <a:srgbClr val="6600FF"/>
              </a:solidFill>
            </a:endParaRPr>
          </a:p>
        </p:txBody>
      </p:sp>
      <p:pic>
        <p:nvPicPr>
          <p:cNvPr id="18437" name="Picture 4" descr="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AutoShape 1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AutoShape 1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656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6FFABC-191D-446B-85C5-4B02FDD56487}" type="slidenum">
              <a:rPr lang="ru-RU"/>
              <a:pPr/>
              <a:t>18</a:t>
            </a:fld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628775"/>
            <a:ext cx="2881312" cy="4321175"/>
          </a:xfrm>
          <a:solidFill>
            <a:srgbClr val="CCFFCC"/>
          </a:solidFill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  <a:t>Почетная грамота районного конкурса «Живи Земля» за </a:t>
            </a:r>
            <a:b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  <a:t>II место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  <a:t>с. Курумкан 2005 г.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ru-RU" sz="2800" b="1" smtClean="0">
              <a:solidFill>
                <a:srgbClr val="6600FF"/>
              </a:solidFill>
              <a:latin typeface="Bookman Old Style" pitchFamily="18" charset="0"/>
            </a:endParaRPr>
          </a:p>
          <a:p>
            <a:pPr marL="0" indent="0" algn="ctr" eaLnBrk="1" hangingPunct="1">
              <a:lnSpc>
                <a:spcPct val="90000"/>
              </a:lnSpc>
            </a:pPr>
            <a:endParaRPr lang="ru-RU" sz="2400" b="1" smtClean="0">
              <a:solidFill>
                <a:srgbClr val="6600FF"/>
              </a:solidFill>
            </a:endParaRPr>
          </a:p>
        </p:txBody>
      </p:sp>
      <p:pic>
        <p:nvPicPr>
          <p:cNvPr id="19460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Живи Земл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4663" y="188913"/>
            <a:ext cx="4548187" cy="64087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9462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AutoShape 1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418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8FBBEB-077B-4383-9EEA-B86E8F760B2E}" type="slidenum">
              <a:rPr lang="ru-RU"/>
              <a:pPr/>
              <a:t>19</a:t>
            </a:fld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836613"/>
            <a:ext cx="3097212" cy="5184775"/>
          </a:xfrm>
          <a:solidFill>
            <a:srgbClr val="CCFFCC"/>
          </a:solidFill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  <a:t>Грамота на районном Слете-фестивале «Равнение на Победу». I место среди школ района. </a:t>
            </a:r>
            <a:b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  <a:t>с. Курумкан 2005 г. 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ru-RU" b="1" smtClean="0">
              <a:solidFill>
                <a:srgbClr val="6600FF"/>
              </a:solidFill>
              <a:latin typeface="Bookman Old Style" pitchFamily="18" charset="0"/>
            </a:endParaRPr>
          </a:p>
          <a:p>
            <a:pPr marL="0" indent="0" algn="ctr" eaLnBrk="1" hangingPunct="1">
              <a:lnSpc>
                <a:spcPct val="90000"/>
              </a:lnSpc>
            </a:pPr>
            <a:endParaRPr lang="ru-RU" sz="2800" b="1" smtClean="0">
              <a:solidFill>
                <a:srgbClr val="6600FF"/>
              </a:solidFill>
            </a:endParaRPr>
          </a:p>
        </p:txBody>
      </p:sp>
      <p:pic>
        <p:nvPicPr>
          <p:cNvPr id="20484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равнениенапобеду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27530">
            <a:off x="4211638" y="404813"/>
            <a:ext cx="4392612" cy="61055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0486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7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8" name="AutoShape 1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531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E04BD7-A424-4521-9A80-DDB9232968FD}" type="slidenum">
              <a:rPr lang="ru-RU"/>
              <a:pPr/>
              <a:t>2</a:t>
            </a:fld>
            <a:endParaRPr lang="ru-RU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2305050" y="287338"/>
            <a:ext cx="4824413" cy="576262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6600FF"/>
                </a:solidFill>
                <a:latin typeface="Bookman Old Style" pitchFamily="18" charset="0"/>
              </a:rPr>
              <a:t>Схема проекта 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150" y="2493963"/>
            <a:ext cx="1944688" cy="50323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990000"/>
                </a:solidFill>
                <a:latin typeface="Bookman Old Style" pitchFamily="18" charset="0"/>
              </a:rPr>
              <a:t>О музее</a:t>
            </a:r>
          </a:p>
        </p:txBody>
      </p:sp>
      <p:pic>
        <p:nvPicPr>
          <p:cNvPr id="3077" name="Picture 5" descr="орнамент_для_музе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6">
            <a:hlinkClick r:id="rId3" action="ppaction://hlinksldjump" tooltip="переход на слайд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150" y="981075"/>
            <a:ext cx="2016125" cy="1501775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3079" name="Picture 17">
            <a:hlinkClick r:id="rId5" action="ppaction://hlinksldjump" tooltip="переход на слайд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32363" y="981075"/>
            <a:ext cx="2016125" cy="1493838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3080" name="Rectangle 18"/>
          <p:cNvSpPr>
            <a:spLocks noChangeArrowheads="1"/>
          </p:cNvSpPr>
          <p:nvPr/>
        </p:nvSpPr>
        <p:spPr bwMode="auto">
          <a:xfrm>
            <a:off x="4859338" y="2492375"/>
            <a:ext cx="23050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sz="2800" b="1">
                <a:solidFill>
                  <a:srgbClr val="990000"/>
                </a:solidFill>
                <a:latin typeface="Bookman Old Style" pitchFamily="18" charset="0"/>
              </a:rPr>
              <a:t>Паспорт проекта </a:t>
            </a:r>
          </a:p>
        </p:txBody>
      </p:sp>
      <p:pic>
        <p:nvPicPr>
          <p:cNvPr id="3081" name="Picture 19">
            <a:hlinkClick r:id="rId7" action="ppaction://hlinksldjump" tooltip="переход на слайд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142976" y="3500438"/>
            <a:ext cx="2016125" cy="15113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3082" name="Rectangle 21"/>
          <p:cNvSpPr>
            <a:spLocks noChangeArrowheads="1"/>
          </p:cNvSpPr>
          <p:nvPr/>
        </p:nvSpPr>
        <p:spPr bwMode="auto">
          <a:xfrm>
            <a:off x="1042988" y="5084763"/>
            <a:ext cx="2303462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sz="2800" b="1">
                <a:solidFill>
                  <a:srgbClr val="990000"/>
                </a:solidFill>
                <a:latin typeface="Bookman Old Style" pitchFamily="18" charset="0"/>
              </a:rPr>
              <a:t>Основной зал </a:t>
            </a:r>
          </a:p>
        </p:txBody>
      </p:sp>
      <p:pic>
        <p:nvPicPr>
          <p:cNvPr id="3083" name="Picture 2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643306" y="3571876"/>
            <a:ext cx="2016125" cy="1490663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3084" name="Rectangle 23"/>
          <p:cNvSpPr>
            <a:spLocks noChangeArrowheads="1"/>
          </p:cNvSpPr>
          <p:nvPr/>
        </p:nvSpPr>
        <p:spPr bwMode="auto">
          <a:xfrm>
            <a:off x="3563938" y="5157788"/>
            <a:ext cx="1873250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7313" indent="-87313"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sz="2800" b="1">
                <a:solidFill>
                  <a:srgbClr val="990000"/>
                </a:solidFill>
                <a:latin typeface="Bookman Old Style" pitchFamily="18" charset="0"/>
              </a:rPr>
              <a:t>Зал боевой славы</a:t>
            </a:r>
          </a:p>
        </p:txBody>
      </p:sp>
      <p:pic>
        <p:nvPicPr>
          <p:cNvPr id="3085" name="Picture 24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372225" y="3500438"/>
            <a:ext cx="2016125" cy="1512887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</p:spPr>
      </p:pic>
      <p:sp>
        <p:nvSpPr>
          <p:cNvPr id="3086" name="Rectangle 25"/>
          <p:cNvSpPr>
            <a:spLocks noChangeArrowheads="1"/>
          </p:cNvSpPr>
          <p:nvPr/>
        </p:nvSpPr>
        <p:spPr bwMode="auto">
          <a:xfrm>
            <a:off x="6156325" y="5013325"/>
            <a:ext cx="230505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7313" indent="-87313"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sz="2800" b="1">
                <a:solidFill>
                  <a:srgbClr val="990000"/>
                </a:solidFill>
                <a:latin typeface="Bookman Old Style" pitchFamily="18" charset="0"/>
              </a:rPr>
              <a:t>Метод.</a:t>
            </a:r>
          </a:p>
          <a:p>
            <a:pPr marL="87313" indent="-87313"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sz="2800" b="1">
                <a:solidFill>
                  <a:srgbClr val="990000"/>
                </a:solidFill>
                <a:latin typeface="Bookman Old Style" pitchFamily="18" charset="0"/>
              </a:rPr>
              <a:t>кабинет</a:t>
            </a:r>
          </a:p>
        </p:txBody>
      </p:sp>
      <p:sp>
        <p:nvSpPr>
          <p:cNvPr id="3087" name="AutoShape 3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8" name="AutoShape 3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9" name="AutoShape 3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203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21BA5E-DF04-48E9-8FB0-2463F8F38645}" type="slidenum">
              <a:rPr lang="ru-RU"/>
              <a:pPr/>
              <a:t>20</a:t>
            </a:fld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341438"/>
            <a:ext cx="3455987" cy="4751387"/>
          </a:xfrm>
          <a:solidFill>
            <a:srgbClr val="CCFFCC"/>
          </a:solidFill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  <a:t>Грамота 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  <a:t>за I место в республиканском слете-фестивале поисковых отрядов «Равнение на Победу», посвященному 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  <a:t>60-летию Победы ВОВ.</a:t>
            </a:r>
            <a:b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  <a:t> г. Улан-Удэ </a:t>
            </a:r>
            <a:b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  <a:t>2005 г.</a:t>
            </a:r>
          </a:p>
          <a:p>
            <a:pPr marL="0" indent="0" algn="ctr" eaLnBrk="1" hangingPunct="1">
              <a:lnSpc>
                <a:spcPct val="90000"/>
              </a:lnSpc>
              <a:buFontTx/>
              <a:buNone/>
            </a:pPr>
            <a:endParaRPr lang="ru-RU" sz="2400" b="1" smtClean="0">
              <a:solidFill>
                <a:srgbClr val="6600FF"/>
              </a:solidFill>
              <a:latin typeface="Bookman Old Style" pitchFamily="18" charset="0"/>
            </a:endParaRPr>
          </a:p>
          <a:p>
            <a:pPr marL="0" indent="0" algn="ctr" eaLnBrk="1" hangingPunct="1">
              <a:lnSpc>
                <a:spcPct val="90000"/>
              </a:lnSpc>
            </a:pPr>
            <a:endParaRPr lang="ru-RU" sz="2000" b="1" smtClean="0">
              <a:solidFill>
                <a:srgbClr val="6600FF"/>
              </a:solidFill>
            </a:endParaRPr>
          </a:p>
        </p:txBody>
      </p:sp>
      <p:pic>
        <p:nvPicPr>
          <p:cNvPr id="21508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грамот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57166"/>
            <a:ext cx="4185537" cy="6169046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1510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1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2" name="AutoShape 1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6015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141516-2E19-42C5-96FA-26E638040EF2}" type="slidenum">
              <a:rPr lang="ru-RU"/>
              <a:pPr/>
              <a:t>21</a:t>
            </a:fld>
            <a:endParaRPr lang="ru-RU"/>
          </a:p>
        </p:txBody>
      </p:sp>
      <p:pic>
        <p:nvPicPr>
          <p:cNvPr id="22531" name="Picture 12" descr="письмо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5600" y="1268413"/>
            <a:ext cx="3462338" cy="44640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2532" name="Picture 13" descr="приказ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738" y="2276475"/>
            <a:ext cx="3124200" cy="43656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7162" cy="1268413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6600FF"/>
                </a:solidFill>
                <a:latin typeface="Bookman Old Style" pitchFamily="18" charset="0"/>
              </a:rPr>
              <a:t/>
            </a:r>
            <a:br>
              <a:rPr lang="ru-RU" sz="3200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sz="3200" b="1" smtClean="0">
                <a:solidFill>
                  <a:srgbClr val="6600FF"/>
                </a:solidFill>
                <a:latin typeface="Bookman Old Style" pitchFamily="18" charset="0"/>
              </a:rPr>
              <a:t>Награды Балдановой Э.Ч-Ц. </a:t>
            </a:r>
            <a:br>
              <a:rPr lang="ru-RU" sz="3200" b="1" smtClean="0">
                <a:solidFill>
                  <a:srgbClr val="6600FF"/>
                </a:solidFill>
                <a:latin typeface="Bookman Old Style" pitchFamily="18" charset="0"/>
              </a:rPr>
            </a:br>
            <a:r>
              <a:rPr lang="ru-RU" sz="3200" b="1" smtClean="0">
                <a:solidFill>
                  <a:srgbClr val="6600FF"/>
                </a:solidFill>
                <a:latin typeface="Bookman Old Style" pitchFamily="18" charset="0"/>
              </a:rPr>
              <a:t>- заведующей Музеем КСОШ №2</a:t>
            </a:r>
            <a:br>
              <a:rPr lang="ru-RU" sz="3200" b="1" smtClean="0">
                <a:solidFill>
                  <a:srgbClr val="6600FF"/>
                </a:solidFill>
                <a:latin typeface="Bookman Old Style" pitchFamily="18" charset="0"/>
              </a:rPr>
            </a:br>
            <a:endParaRPr lang="ru-RU" sz="3200" b="1" smtClean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843088"/>
            <a:ext cx="2592387" cy="3673475"/>
          </a:xfrm>
          <a:solidFill>
            <a:srgbClr val="CCFFCC"/>
          </a:solidFill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3100" b="1" smtClean="0">
                <a:solidFill>
                  <a:srgbClr val="6600FF"/>
                </a:solidFill>
                <a:latin typeface="Bookman Old Style" pitchFamily="18" charset="0"/>
              </a:rPr>
              <a:t>Диплом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3100" b="1" smtClean="0">
                <a:solidFill>
                  <a:srgbClr val="6600FF"/>
                </a:solidFill>
                <a:latin typeface="Bookman Old Style" pitchFamily="18" charset="0"/>
              </a:rPr>
              <a:t> </a:t>
            </a:r>
            <a:r>
              <a:rPr lang="en-US" sz="3100" b="1" smtClean="0">
                <a:solidFill>
                  <a:srgbClr val="6600FF"/>
                </a:solidFill>
                <a:latin typeface="Bookman Old Style" pitchFamily="18" charset="0"/>
              </a:rPr>
              <a:t>I</a:t>
            </a:r>
            <a:r>
              <a:rPr lang="ru-RU" sz="3100" b="1" smtClean="0">
                <a:solidFill>
                  <a:srgbClr val="6600FF"/>
                </a:solidFill>
                <a:latin typeface="Bookman Old Style" pitchFamily="18" charset="0"/>
              </a:rPr>
              <a:t> степени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sz="3100" b="1" smtClean="0">
                <a:solidFill>
                  <a:srgbClr val="6600FF"/>
                </a:solidFill>
                <a:latin typeface="Bookman Old Style" pitchFamily="18" charset="0"/>
              </a:rPr>
              <a:t>за заочное участие в «Вахте Памяти» (Улан-Удэ-2003).</a:t>
            </a:r>
          </a:p>
        </p:txBody>
      </p:sp>
      <p:pic>
        <p:nvPicPr>
          <p:cNvPr id="22535" name="Picture 4" descr="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7" name="AutoShape 1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8" name="AutoShape 1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7235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2E67E8-5E9F-499C-AC64-47E3F272E09E}" type="slidenum">
              <a:rPr lang="ru-RU"/>
              <a:pPr/>
              <a:t>22</a:t>
            </a:fld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698625"/>
            <a:ext cx="3744912" cy="3097213"/>
          </a:xfrm>
          <a:solidFill>
            <a:srgbClr val="CCFFCC"/>
          </a:solidFill>
          <a:ln>
            <a:solidFill>
              <a:srgbClr val="FFFF00"/>
            </a:solidFill>
          </a:ln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3100" b="1" smtClean="0">
                <a:solidFill>
                  <a:srgbClr val="6600FF"/>
                </a:solidFill>
                <a:latin typeface="Bookman Old Style" pitchFamily="18" charset="0"/>
              </a:rPr>
              <a:t>Лауреат всероссийского смотра военно-исторических музеев Москва</a:t>
            </a:r>
          </a:p>
          <a:p>
            <a:pPr marL="0" indent="0" algn="ctr" eaLnBrk="1" hangingPunct="1">
              <a:buFontTx/>
              <a:buNone/>
            </a:pPr>
            <a:r>
              <a:rPr lang="ru-RU" sz="3100" b="1" smtClean="0">
                <a:solidFill>
                  <a:srgbClr val="6600FF"/>
                </a:solidFill>
                <a:latin typeface="Bookman Old Style" pitchFamily="18" charset="0"/>
              </a:rPr>
              <a:t>-2000 г.</a:t>
            </a:r>
            <a:endParaRPr lang="ru-RU" sz="2800" b="1" smtClean="0">
              <a:solidFill>
                <a:srgbClr val="6600FF"/>
              </a:solidFill>
            </a:endParaRPr>
          </a:p>
        </p:txBody>
      </p:sp>
      <p:pic>
        <p:nvPicPr>
          <p:cNvPr id="23556" name="Picture 5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диплом ЭЧЦроссийски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7900" y="260350"/>
            <a:ext cx="4129088" cy="60483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3558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9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0" name="AutoShape 1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4688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F85E4E-F7EF-4171-AF23-5D11B409C37A}" type="slidenum">
              <a:rPr lang="ru-RU"/>
              <a:pPr/>
              <a:t>23</a:t>
            </a:fld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628775"/>
            <a:ext cx="4248150" cy="3168650"/>
          </a:xfrm>
          <a:solidFill>
            <a:srgbClr val="CCFFCC"/>
          </a:solidFill>
          <a:ln>
            <a:solidFill>
              <a:srgbClr val="FFFF00"/>
            </a:solidFill>
          </a:ln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  <a:t>Диплом республиканского смотра музеев, посвященного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  <a:t>55-летию Победы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b="1" smtClean="0">
                <a:solidFill>
                  <a:srgbClr val="6600FF"/>
                </a:solidFill>
                <a:latin typeface="Bookman Old Style" pitchFamily="18" charset="0"/>
              </a:rPr>
              <a:t>(Улан-Удэ-2000).</a:t>
            </a:r>
          </a:p>
          <a:p>
            <a:pPr algn="ctr" eaLnBrk="1" hangingPunct="1">
              <a:lnSpc>
                <a:spcPct val="80000"/>
              </a:lnSpc>
            </a:pPr>
            <a:endParaRPr lang="ru-RU" sz="2800" b="1" smtClean="0">
              <a:solidFill>
                <a:srgbClr val="6600FF"/>
              </a:solidFill>
            </a:endParaRPr>
          </a:p>
        </p:txBody>
      </p:sp>
      <p:pic>
        <p:nvPicPr>
          <p:cNvPr id="24580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диплом ЭЧЦроссийский 0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9338" y="549275"/>
            <a:ext cx="4003675" cy="58324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4582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3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4" name="AutoShape 1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3203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A2CDC4-DE79-4567-BE02-4C2EBCC44F6C}" type="slidenum">
              <a:rPr lang="ru-RU"/>
              <a:pPr/>
              <a:t>24</a:t>
            </a:fld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052513"/>
            <a:ext cx="3313112" cy="4176712"/>
          </a:xfrm>
          <a:solidFill>
            <a:srgbClr val="CCFFCC"/>
          </a:solidFill>
          <a:ln>
            <a:solidFill>
              <a:srgbClr val="FFFF00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100" b="1" smtClean="0">
                <a:solidFill>
                  <a:srgbClr val="6600FF"/>
                </a:solidFill>
                <a:latin typeface="Bookman Old Style" pitchFamily="18" charset="0"/>
              </a:rPr>
              <a:t>Диплом за лучшую поисковую работу с краеведами с 1995-2000 годы (Курумкан-2000).</a:t>
            </a:r>
            <a:endParaRPr lang="ru-RU" sz="2800" b="1" smtClean="0">
              <a:solidFill>
                <a:srgbClr val="6600FF"/>
              </a:solidFill>
            </a:endParaRPr>
          </a:p>
        </p:txBody>
      </p:sp>
      <p:pic>
        <p:nvPicPr>
          <p:cNvPr id="25604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ЭЧЦграмот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3" y="260350"/>
            <a:ext cx="4413250" cy="63817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5606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7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8" name="AutoShape 1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461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3E274E-CB40-432A-AF77-A95FDB9F0E8A}" type="slidenum">
              <a:rPr lang="ru-RU"/>
              <a:pPr/>
              <a:t>25</a:t>
            </a:fld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628775"/>
            <a:ext cx="3681412" cy="3529013"/>
          </a:xfrm>
          <a:solidFill>
            <a:srgbClr val="CCFFCC"/>
          </a:solidFill>
          <a:ln>
            <a:solidFill>
              <a:srgbClr val="FFFF00"/>
            </a:solidFill>
          </a:ln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100" b="1" smtClean="0">
                <a:solidFill>
                  <a:srgbClr val="6600FF"/>
                </a:solidFill>
                <a:latin typeface="Bookman Old Style" pitchFamily="18" charset="0"/>
              </a:rPr>
              <a:t>Почетная грамота Министерства образования и науки РБ.</a:t>
            </a:r>
          </a:p>
          <a:p>
            <a:pPr algn="ctr" eaLnBrk="1" hangingPunct="1">
              <a:buFontTx/>
              <a:buNone/>
            </a:pPr>
            <a:r>
              <a:rPr lang="ru-RU" sz="3100" b="1" smtClean="0">
                <a:solidFill>
                  <a:srgbClr val="6600FF"/>
                </a:solidFill>
                <a:latin typeface="Bookman Old Style" pitchFamily="18" charset="0"/>
              </a:rPr>
              <a:t>2000 г.</a:t>
            </a:r>
          </a:p>
        </p:txBody>
      </p:sp>
      <p:pic>
        <p:nvPicPr>
          <p:cNvPr id="26628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 descr="почетная грамота ЭЧЦ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04813"/>
            <a:ext cx="4314825" cy="591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2" name="AutoShape 1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2781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687A61-FEA9-43FF-862E-69E38600619D}" type="slidenum">
              <a:rPr lang="ru-RU"/>
              <a:pPr/>
              <a:t>26</a:t>
            </a:fld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412875"/>
            <a:ext cx="3241675" cy="3887788"/>
          </a:xfrm>
          <a:solidFill>
            <a:srgbClr val="CCFFCC"/>
          </a:solidFill>
          <a:ln>
            <a:solidFill>
              <a:srgbClr val="FFFF00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200" b="1" smtClean="0">
                <a:solidFill>
                  <a:srgbClr val="6600FF"/>
                </a:solidFill>
                <a:latin typeface="Bookman Old Style" pitchFamily="18" charset="0"/>
              </a:rPr>
              <a:t>Диплом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200" b="1" smtClean="0">
                <a:solidFill>
                  <a:srgbClr val="6600FF"/>
                </a:solidFill>
                <a:latin typeface="Bookman Old Style" pitchFamily="18" charset="0"/>
              </a:rPr>
              <a:t>за большую творческую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200" b="1" smtClean="0">
                <a:solidFill>
                  <a:srgbClr val="6600FF"/>
                </a:solidFill>
                <a:latin typeface="Bookman Old Style" pitchFamily="18" charset="0"/>
              </a:rPr>
              <a:t> работу по республиканской программе туристко-краеведческого движения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200" b="1" smtClean="0">
                <a:solidFill>
                  <a:srgbClr val="6600FF"/>
                </a:solidFill>
                <a:latin typeface="Bookman Old Style" pitchFamily="18" charset="0"/>
              </a:rPr>
              <a:t> «Тоонто нютаг»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200" b="1" smtClean="0">
                <a:solidFill>
                  <a:srgbClr val="6600FF"/>
                </a:solidFill>
                <a:latin typeface="Bookman Old Style" pitchFamily="18" charset="0"/>
              </a:rPr>
              <a:t> (Улан-Удэ-2003).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2000" b="1" smtClean="0">
              <a:solidFill>
                <a:srgbClr val="6600FF"/>
              </a:solidFill>
            </a:endParaRPr>
          </a:p>
        </p:txBody>
      </p:sp>
      <p:pic>
        <p:nvPicPr>
          <p:cNvPr id="27652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538" y="188913"/>
            <a:ext cx="4594225" cy="648176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7654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5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6" name="AutoShape 1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5235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809363-2A3C-4693-BC9F-7D3D21DC40DD}" type="slidenum">
              <a:rPr lang="ru-RU"/>
              <a:pPr/>
              <a:t>27</a:t>
            </a:fld>
            <a:endParaRPr lang="ru-RU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0"/>
            <a:ext cx="6491288" cy="706438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6600FF"/>
                </a:solidFill>
                <a:latin typeface="Bookman Old Style" pitchFamily="18" charset="0"/>
              </a:rPr>
              <a:t>Совет музея.</a:t>
            </a:r>
            <a:endParaRPr lang="ru-RU" sz="4000" smtClean="0">
              <a:solidFill>
                <a:srgbClr val="6600FF"/>
              </a:solidFill>
              <a:latin typeface="Bookman Old Style" pitchFamily="18" charset="0"/>
            </a:endParaRP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692150"/>
            <a:ext cx="8243887" cy="61658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Балданова Эльвира </a:t>
            </a: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Чимит-Цыреновна</a:t>
            </a:r>
            <a:r>
              <a:rPr lang="ru-RU" sz="1700" dirty="0" smtClean="0">
                <a:solidFill>
                  <a:srgbClr val="990000"/>
                </a:solidFill>
                <a:latin typeface="Bookman Old Style" pitchFamily="18" charset="0"/>
              </a:rPr>
              <a:t> – заведующая музеем Истории школы.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Балдакова</a:t>
            </a: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 Тамара </a:t>
            </a: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Шатовна</a:t>
            </a: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 –</a:t>
            </a:r>
            <a:r>
              <a:rPr lang="ru-RU" sz="1700" dirty="0" smtClean="0">
                <a:solidFill>
                  <a:srgbClr val="990000"/>
                </a:solidFill>
                <a:latin typeface="Bookman Old Style" pitchFamily="18" charset="0"/>
              </a:rPr>
              <a:t> директор школы, Заслуженный учитель РБ, член совета музея.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Ширеторова Надежда </a:t>
            </a: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Дугаровна</a:t>
            </a:r>
            <a:r>
              <a:rPr lang="ru-RU" sz="1700" dirty="0" smtClean="0">
                <a:solidFill>
                  <a:srgbClr val="990000"/>
                </a:solidFill>
                <a:latin typeface="Bookman Old Style" pitchFamily="18" charset="0"/>
              </a:rPr>
              <a:t> – преподаватель английского языка, Почетный работник общего образования РФ, член отдела краеведения совета музея.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Леликова Людмила Ивановна</a:t>
            </a:r>
            <a:r>
              <a:rPr lang="ru-RU" sz="1700" dirty="0" smtClean="0">
                <a:solidFill>
                  <a:srgbClr val="990000"/>
                </a:solidFill>
                <a:latin typeface="Bookman Old Style" pitchFamily="18" charset="0"/>
              </a:rPr>
              <a:t> – преподаватель русского языка,  Почетный работник общего образования РФ, член отдела краеведения совета музея.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Цыденова</a:t>
            </a: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 Галина </a:t>
            </a: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Дамбаевна</a:t>
            </a:r>
            <a:r>
              <a:rPr lang="ru-RU" sz="1700" dirty="0" smtClean="0">
                <a:solidFill>
                  <a:srgbClr val="990000"/>
                </a:solidFill>
                <a:latin typeface="Bookman Old Style" pitchFamily="18" charset="0"/>
              </a:rPr>
              <a:t> – библиотекарь школы, член отдела краеведения совета музея. 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Реховская</a:t>
            </a: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 Надежда Ивановна</a:t>
            </a:r>
            <a:r>
              <a:rPr lang="ru-RU" sz="1700" dirty="0" smtClean="0">
                <a:solidFill>
                  <a:srgbClr val="990000"/>
                </a:solidFill>
                <a:latin typeface="Bookman Old Style" pitchFamily="18" charset="0"/>
              </a:rPr>
              <a:t> – зам.директора по воспитательной работе, член отдела краеведения совета музея, руководитель клуба «Поиск». 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Кожанова Лариса Павловна</a:t>
            </a:r>
            <a:r>
              <a:rPr lang="ru-RU" sz="1700" dirty="0" smtClean="0">
                <a:solidFill>
                  <a:srgbClr val="990000"/>
                </a:solidFill>
                <a:latin typeface="Bookman Old Style" pitchFamily="18" charset="0"/>
              </a:rPr>
              <a:t> - зам.директора по воспитательной работе, член отдела краеведения совета музея, руководитель клуба «Мастер».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Очирова </a:t>
            </a: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Туяна</a:t>
            </a: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 Валерьевна</a:t>
            </a:r>
            <a:r>
              <a:rPr lang="ru-RU" sz="1700" dirty="0" smtClean="0">
                <a:solidFill>
                  <a:srgbClr val="990000"/>
                </a:solidFill>
                <a:latin typeface="Bookman Old Style" pitchFamily="18" charset="0"/>
              </a:rPr>
              <a:t> - преподаватель русского языка,  член отдела краеведения совета музея.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Дугаров</a:t>
            </a: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 </a:t>
            </a: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Баир</a:t>
            </a: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 </a:t>
            </a: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Зугдырович</a:t>
            </a:r>
            <a:r>
              <a:rPr lang="ru-RU" sz="1700" dirty="0" smtClean="0">
                <a:solidFill>
                  <a:srgbClr val="990000"/>
                </a:solidFill>
                <a:latin typeface="Bookman Old Style" pitchFamily="18" charset="0"/>
              </a:rPr>
              <a:t> – преподаватель технологии, руководитель клуба «Мастер».</a:t>
            </a:r>
          </a:p>
          <a:p>
            <a:pPr eaLnBrk="1" hangingPunct="1">
              <a:lnSpc>
                <a:spcPct val="80000"/>
              </a:lnSpc>
            </a:pP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Шагдарон</a:t>
            </a:r>
            <a:r>
              <a:rPr lang="ru-RU" sz="1700" b="1" dirty="0" smtClean="0">
                <a:solidFill>
                  <a:srgbClr val="990000"/>
                </a:solidFill>
                <a:latin typeface="Bookman Old Style" pitchFamily="18" charset="0"/>
              </a:rPr>
              <a:t> Владимир </a:t>
            </a:r>
            <a:r>
              <a:rPr lang="ru-RU" sz="1700" b="1" dirty="0" err="1" smtClean="0">
                <a:solidFill>
                  <a:srgbClr val="990000"/>
                </a:solidFill>
                <a:latin typeface="Bookman Old Style" pitchFamily="18" charset="0"/>
              </a:rPr>
              <a:t>Дондупович</a:t>
            </a:r>
            <a:r>
              <a:rPr lang="ru-RU" sz="1700" dirty="0" smtClean="0">
                <a:solidFill>
                  <a:srgbClr val="990000"/>
                </a:solidFill>
                <a:latin typeface="Bookman Old Style" pitchFamily="18" charset="0"/>
              </a:rPr>
              <a:t> –преподаватель изобразительного искусства, художник –оформитель. </a:t>
            </a:r>
          </a:p>
        </p:txBody>
      </p:sp>
      <p:pic>
        <p:nvPicPr>
          <p:cNvPr id="28677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9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0" name="AutoShape 1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95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706177-59E4-4923-B4CA-358CC3AAB402}" type="slidenum">
              <a:rPr lang="ru-RU"/>
              <a:pPr/>
              <a:t>28</a:t>
            </a:fld>
            <a:endParaRPr lang="ru-RU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0"/>
            <a:ext cx="4114800" cy="620713"/>
          </a:xfrm>
          <a:solidFill>
            <a:srgbClr val="CCFFCC"/>
          </a:solidFill>
        </p:spPr>
        <p:txBody>
          <a:bodyPr/>
          <a:lstStyle/>
          <a:p>
            <a:pPr algn="l" eaLnBrk="1" hangingPunct="1">
              <a:defRPr/>
            </a:pPr>
            <a:r>
              <a:rPr lang="ru-RU" sz="3200" b="1" smtClean="0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Паспорт проекта</a:t>
            </a:r>
            <a:r>
              <a:rPr lang="ru-RU" sz="3200" b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 </a:t>
            </a:r>
          </a:p>
        </p:txBody>
      </p:sp>
      <p:pic>
        <p:nvPicPr>
          <p:cNvPr id="29700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561" name="Group 153"/>
          <p:cNvGraphicFramePr>
            <a:graphicFrameLocks noGrp="1"/>
          </p:cNvGraphicFramePr>
          <p:nvPr>
            <p:ph idx="1"/>
          </p:nvPr>
        </p:nvGraphicFramePr>
        <p:xfrm>
          <a:off x="1042988" y="620713"/>
          <a:ext cx="7850187" cy="5752149"/>
        </p:xfrm>
        <a:graphic>
          <a:graphicData uri="http://schemas.openxmlformats.org/drawingml/2006/table">
            <a:tbl>
              <a:tblPr/>
              <a:tblGrid>
                <a:gridCol w="3457575"/>
                <a:gridCol w="4392612"/>
              </a:tblGrid>
              <a:tr h="935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Наименование образовательного учреждения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Курумканская средняя общеобразовательная школа №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Наименование музея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Музей истории КСОШ №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Профиль музея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Историко-краеведческий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Свидетельство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  <a:hlinkClick r:id="rId3" action="ppaction://hlinksldjump"/>
                        </a:rPr>
                        <a:t>№ 5780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Дата основания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  <a:hlinkClick r:id="rId4" action="ppaction://hlinksldjump"/>
                        </a:rPr>
                        <a:t>1984 г.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Руководитель музея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  <a:hlinkClick r:id="rId5" action="ppaction://hlinksldjump"/>
                        </a:rPr>
                        <a:t>Балданова Э. Ч.-Ц.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Количество членов объединения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  <a:hlinkClick r:id="rId6" action="ppaction://hlinksldjump"/>
                        </a:rPr>
                        <a:t>20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Характеристика помещения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Деревянное одноэтажное здание. Занимает 3 зала, отопление центральное.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Площадь школьного музея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81 м </a:t>
                      </a:r>
                      <a:r>
                        <a:rPr kumimoji="0" lang="ru-RU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33" name="AutoShape 16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34" name="AutoShape 16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35" name="AutoShape 164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9781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F2E419-855F-4D0E-B505-02E290DF8A37}" type="slidenum">
              <a:rPr lang="ru-RU"/>
              <a:pPr/>
              <a:t>29</a:t>
            </a:fld>
            <a:endParaRPr lang="ru-RU"/>
          </a:p>
        </p:txBody>
      </p:sp>
      <p:pic>
        <p:nvPicPr>
          <p:cNvPr id="30723" name="Picture 3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580" name="Group 124"/>
          <p:cNvGraphicFramePr>
            <a:graphicFrameLocks noGrp="1"/>
          </p:cNvGraphicFramePr>
          <p:nvPr>
            <p:ph idx="1"/>
          </p:nvPr>
        </p:nvGraphicFramePr>
        <p:xfrm>
          <a:off x="1116013" y="260350"/>
          <a:ext cx="7777162" cy="6036311"/>
        </p:xfrm>
        <a:graphic>
          <a:graphicData uri="http://schemas.openxmlformats.org/drawingml/2006/table">
            <a:tbl>
              <a:tblPr/>
              <a:tblGrid>
                <a:gridCol w="3595687"/>
                <a:gridCol w="4181475"/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План –схема с обозначением разделов экспозиции и маршрута экскурсии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  <a:hlinkClick r:id="rId3" action="ppaction://hlinksldjump"/>
                        </a:rPr>
                        <a:t>См. слайд с схемой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Наименование разделов экспозиции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  <a:hlinkClick r:id="rId4" action="ppaction://hlinksldjump"/>
                        </a:rPr>
                        <a:t>См. слайд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Тематика экскурсий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  <a:hlinkClick r:id="" action="ppaction://noaction"/>
                        </a:rPr>
                        <a:t>См. слайд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80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Фонды музея 4000 шт.                           Основной фонд 800 шт.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Вспомогательный фонд 3000                 Обменный фонд 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Массовые мероприятия с героями экспозиций, ветеранами, выпускниками.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  <a:hlinkClick r:id="" action="ppaction://noaction"/>
                        </a:rPr>
                        <a:t>См. слайд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Ф.И. учащихся – лауреаты республиканских и Всероссийских конкурсов; в чьих исследовательских работах используются музейные коллекции  с указанием года.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  <a:hlinkClick r:id="" action="ppaction://noaction"/>
                        </a:rPr>
                        <a:t>См. слайд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</a:rPr>
                        <a:t>Публикации в СМИ о деятельности школьного музея.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Bookman Old Style" pitchFamily="18" charset="0"/>
                          <a:hlinkClick r:id="" action="ppaction://noaction"/>
                        </a:rPr>
                        <a:t>См. слайд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50" name="AutoShape 1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1" name="AutoShape 11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2" name="AutoShape 11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1073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b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836613"/>
            <a:ext cx="3708400" cy="289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25btemp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836613"/>
            <a:ext cx="381635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байкал"/>
          <p:cNvPicPr>
            <a:picLocks noChangeAspect="1" noChangeArrowheads="1"/>
          </p:cNvPicPr>
          <p:nvPr/>
        </p:nvPicPr>
        <p:blipFill>
          <a:blip r:embed="rId5"/>
          <a:srcRect t="3676"/>
          <a:stretch>
            <a:fillRect/>
          </a:stretch>
        </p:blipFill>
        <p:spPr bwMode="auto">
          <a:xfrm>
            <a:off x="827088" y="3403600"/>
            <a:ext cx="40322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1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3357563"/>
            <a:ext cx="3744912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1" descr="reg04ma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11413" y="1628775"/>
            <a:ext cx="4392612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9" descr="00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836613"/>
            <a:ext cx="827088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20" descr="00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50250" y="836613"/>
            <a:ext cx="79375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6" name="Group 22"/>
          <p:cNvGrpSpPr>
            <a:grpSpLocks/>
          </p:cNvGrpSpPr>
          <p:nvPr/>
        </p:nvGrpSpPr>
        <p:grpSpPr bwMode="auto">
          <a:xfrm>
            <a:off x="0" y="0"/>
            <a:ext cx="9144000" cy="836613"/>
            <a:chOff x="0" y="2069"/>
            <a:chExt cx="5624" cy="407"/>
          </a:xfrm>
        </p:grpSpPr>
        <p:pic>
          <p:nvPicPr>
            <p:cNvPr id="4113" name="Picture 23" descr="00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0" y="2069"/>
              <a:ext cx="283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4" name="Picture 24" descr="00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flipH="1">
              <a:off x="2835" y="2069"/>
              <a:ext cx="2789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107" name="Group 25"/>
          <p:cNvGrpSpPr>
            <a:grpSpLocks/>
          </p:cNvGrpSpPr>
          <p:nvPr/>
        </p:nvGrpSpPr>
        <p:grpSpPr bwMode="auto">
          <a:xfrm>
            <a:off x="0" y="6092825"/>
            <a:ext cx="9144000" cy="765175"/>
            <a:chOff x="0" y="2069"/>
            <a:chExt cx="5624" cy="407"/>
          </a:xfrm>
        </p:grpSpPr>
        <p:pic>
          <p:nvPicPr>
            <p:cNvPr id="4111" name="Picture 26" descr="00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0" y="2069"/>
              <a:ext cx="283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2" name="Picture 27" descr="00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flipH="1">
              <a:off x="2835" y="2069"/>
              <a:ext cx="2789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08" name="AutoShape 3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AutoShape 3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10" name="AutoShape 3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33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 mute="1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C818C7-E506-43DB-B965-9067C296A7AB}" type="slidenum">
              <a:rPr lang="ru-RU"/>
              <a:pPr/>
              <a:t>30</a:t>
            </a:fld>
            <a:endParaRPr lang="ru-RU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0"/>
            <a:ext cx="7488238" cy="1052513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6600FF"/>
                </a:solidFill>
                <a:latin typeface="Bookman Old Style" pitchFamily="18" charset="0"/>
              </a:rPr>
              <a:t>План –схема с обозначением разделов экспозиции и маршрута экскурсии </a:t>
            </a:r>
          </a:p>
        </p:txBody>
      </p:sp>
      <p:pic>
        <p:nvPicPr>
          <p:cNvPr id="31748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 Box 10"/>
          <p:cNvSpPr txBox="1">
            <a:spLocks noChangeArrowheads="1"/>
          </p:cNvSpPr>
          <p:nvPr/>
        </p:nvSpPr>
        <p:spPr bwMode="auto">
          <a:xfrm>
            <a:off x="1258888" y="4868863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  <a:latin typeface="Bookman Old Style" pitchFamily="18" charset="0"/>
              </a:rPr>
              <a:t>Основной зал</a:t>
            </a:r>
          </a:p>
        </p:txBody>
      </p:sp>
      <p:pic>
        <p:nvPicPr>
          <p:cNvPr id="31750" name="Picture 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1196975"/>
            <a:ext cx="2743200" cy="34559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1751" name="Picture 3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738" y="1341438"/>
            <a:ext cx="2149475" cy="294481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1752" name="Text Box 40"/>
          <p:cNvSpPr txBox="1">
            <a:spLocks noChangeArrowheads="1"/>
          </p:cNvSpPr>
          <p:nvPr/>
        </p:nvSpPr>
        <p:spPr bwMode="auto">
          <a:xfrm>
            <a:off x="3851275" y="4437063"/>
            <a:ext cx="244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  <a:latin typeface="Bookman Old Style" pitchFamily="18" charset="0"/>
              </a:rPr>
              <a:t>Зал боевой и трудовой славы</a:t>
            </a:r>
          </a:p>
        </p:txBody>
      </p:sp>
      <p:sp>
        <p:nvSpPr>
          <p:cNvPr id="31753" name="Text Box 42"/>
          <p:cNvSpPr txBox="1">
            <a:spLocks noChangeArrowheads="1"/>
          </p:cNvSpPr>
          <p:nvPr/>
        </p:nvSpPr>
        <p:spPr bwMode="auto">
          <a:xfrm>
            <a:off x="6443663" y="4581525"/>
            <a:ext cx="2447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  <a:latin typeface="Bookman Old Style" pitchFamily="18" charset="0"/>
              </a:rPr>
              <a:t>Методкабинет</a:t>
            </a:r>
          </a:p>
        </p:txBody>
      </p:sp>
      <p:pic>
        <p:nvPicPr>
          <p:cNvPr id="31754" name="Picture 4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88125" y="1341438"/>
            <a:ext cx="2192338" cy="295116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1755" name="AutoShape 4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6" name="AutoShape 4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7" name="AutoShape 4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5547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FCD2F7-8608-405E-8BEF-D8E149664C9B}" type="slidenum">
              <a:rPr lang="ru-RU"/>
              <a:pPr/>
              <a:t>31</a:t>
            </a:fld>
            <a:endParaRPr lang="ru-RU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7848600" cy="692150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  <a:t>Наименование разделов экспозиции</a:t>
            </a:r>
            <a:r>
              <a:rPr lang="ru-RU" sz="3200" b="1" smtClean="0">
                <a:solidFill>
                  <a:srgbClr val="6600FF"/>
                </a:solidFill>
                <a:latin typeface="Bookman Old Style" pitchFamily="18" charset="0"/>
              </a:rPr>
              <a:t> 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908050"/>
            <a:ext cx="7129462" cy="5761038"/>
          </a:xfrm>
        </p:spPr>
        <p:txBody>
          <a:bodyPr/>
          <a:lstStyle/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История образования школы.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  <a:hlinkClick r:id="rId2" action="ppaction://hlinksldjump"/>
              </a:rPr>
              <a:t>Церковно-приходская школа.</a:t>
            </a:r>
            <a:endParaRPr lang="ru-RU" sz="1800" b="1" smtClean="0">
              <a:solidFill>
                <a:srgbClr val="990000"/>
              </a:solidFill>
              <a:latin typeface="Bookman Old Style" pitchFamily="18" charset="0"/>
            </a:endParaRP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  <a:hlinkClick r:id="rId3" action="ppaction://hlinksldjump"/>
              </a:rPr>
              <a:t>Школа в 20-е годы.</a:t>
            </a:r>
            <a:endParaRPr lang="ru-RU" sz="1800" b="1" smtClean="0">
              <a:solidFill>
                <a:srgbClr val="990000"/>
              </a:solidFill>
              <a:latin typeface="Bookman Old Style" pitchFamily="18" charset="0"/>
            </a:endParaRP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Школа в 30-е годы.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Школа в 40-е годы.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  <a:hlinkClick r:id="rId4" action="ppaction://hlinksldjump"/>
              </a:rPr>
              <a:t>Первые выпускники, 1941 год.</a:t>
            </a:r>
            <a:endParaRPr lang="ru-RU" sz="1800" b="1" smtClean="0">
              <a:solidFill>
                <a:srgbClr val="990000"/>
              </a:solidFill>
              <a:latin typeface="Bookman Old Style" pitchFamily="18" charset="0"/>
            </a:endParaRP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Школа в годы войны.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Участники ВОВ.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  <a:hlinkClick r:id="rId5" action="ppaction://hlinksldjump"/>
              </a:rPr>
              <a:t>Отличники народного просвещения.</a:t>
            </a:r>
            <a:endParaRPr lang="ru-RU" sz="1800" b="1" smtClean="0">
              <a:solidFill>
                <a:srgbClr val="990000"/>
              </a:solidFill>
              <a:latin typeface="Bookman Old Style" pitchFamily="18" charset="0"/>
            </a:endParaRP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Выдающиеся выпускники.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  <a:hlinkClick r:id="rId6" action="ppaction://hlinksldjump"/>
              </a:rPr>
              <a:t>Заслуженные учителя.</a:t>
            </a:r>
            <a:endParaRPr lang="ru-RU" sz="1800" b="1" smtClean="0">
              <a:solidFill>
                <a:srgbClr val="990000"/>
              </a:solidFill>
              <a:latin typeface="Bookman Old Style" pitchFamily="18" charset="0"/>
            </a:endParaRP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Л.В. Потапов. Президент, Председатель правительства Республики Бурятия.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Выдающиеся выпускники.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  <a:hlinkClick r:id="rId7" action="ppaction://hlinksldjump"/>
              </a:rPr>
              <a:t>Деятели культуры и искусства</a:t>
            </a:r>
            <a:endParaRPr lang="ru-RU" sz="1800" b="1" smtClean="0">
              <a:solidFill>
                <a:srgbClr val="990000"/>
              </a:solidFill>
              <a:latin typeface="Bookman Old Style" pitchFamily="18" charset="0"/>
            </a:endParaRP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Директора школы.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Пионерская и комсомольская организации.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Трудовые традиции.</a:t>
            </a: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  <a:hlinkClick r:id="" action="ppaction://noaction"/>
              </a:rPr>
              <a:t>Выпускники школы - медалисты.</a:t>
            </a:r>
            <a:endParaRPr lang="ru-RU" sz="1800" b="1" smtClean="0">
              <a:solidFill>
                <a:srgbClr val="990000"/>
              </a:solidFill>
              <a:latin typeface="Bookman Old Style" pitchFamily="18" charset="0"/>
            </a:endParaRPr>
          </a:p>
          <a:p>
            <a:pPr marL="812800" indent="-812800"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  <a:hlinkClick r:id="" action="ppaction://noaction"/>
              </a:rPr>
              <a:t>Экспонаты представленные в музее. </a:t>
            </a:r>
            <a:endParaRPr lang="ru-RU" sz="1800" b="1" smtClean="0">
              <a:solidFill>
                <a:srgbClr val="990000"/>
              </a:solidFill>
              <a:latin typeface="Bookman Old Style" pitchFamily="18" charset="0"/>
            </a:endParaRPr>
          </a:p>
        </p:txBody>
      </p:sp>
      <p:pic>
        <p:nvPicPr>
          <p:cNvPr id="32773" name="Picture 4" descr="00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5508625" y="1268413"/>
            <a:ext cx="3389313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800" b="1"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Основной зал </a:t>
            </a:r>
          </a:p>
        </p:txBody>
      </p:sp>
      <p:sp>
        <p:nvSpPr>
          <p:cNvPr id="32775" name="AutoShape 1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6" name="AutoShape 1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7" name="AutoShape 18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1507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89FE75-A0A4-4C28-BD3A-CB3CC444E054}" type="slidenum">
              <a:rPr lang="ru-RU"/>
              <a:pPr/>
              <a:t>32</a:t>
            </a:fld>
            <a:endParaRPr lang="ru-RU"/>
          </a:p>
        </p:txBody>
      </p:sp>
      <p:pic>
        <p:nvPicPr>
          <p:cNvPr id="33795" name="Picture 16" descr="DSCN00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2988" y="2420938"/>
            <a:ext cx="5041900" cy="37798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60350"/>
            <a:ext cx="8229600" cy="2305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В зале стол - подиум (200х100), вокруг 12 застекленных стеллажей (50х50) с материалами (подарки, личные вещи, фотографии, грамоты, книги, тетради, дипломы, мандаты, рисунки, газеты, статьи, научные труды, телеграммы, письма, ордена, фронтовые письма, удостоверения) учителей 20, 30, 40, 50, 60-х годов.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b="1" smtClean="0">
                <a:solidFill>
                  <a:srgbClr val="990000"/>
                </a:solidFill>
                <a:latin typeface="Bookman Old Style" pitchFamily="18" charset="0"/>
              </a:rPr>
              <a:t>На столе - подарки к 100-летию школы: бюсты, макеты, вазы, спортивные кубки.</a:t>
            </a:r>
          </a:p>
          <a:p>
            <a:pPr eaLnBrk="1" hangingPunct="1">
              <a:lnSpc>
                <a:spcPct val="90000"/>
              </a:lnSpc>
            </a:pPr>
            <a:endParaRPr lang="ru-RU" sz="1800" b="1" smtClean="0"/>
          </a:p>
        </p:txBody>
      </p:sp>
      <p:pic>
        <p:nvPicPr>
          <p:cNvPr id="33797" name="Picture 5" descr="F5E8C4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538" y="4508500"/>
            <a:ext cx="4452937" cy="2028825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33798" name="Picture 6" descr="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0" name="AutoShape 1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1" name="AutoShape 1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4734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23C767-2D20-4DFD-B626-DF5A4C96BB20}" type="slidenum">
              <a:rPr lang="ru-RU"/>
              <a:pPr/>
              <a:t>33</a:t>
            </a:fld>
            <a:endParaRPr lang="ru-RU"/>
          </a:p>
        </p:txBody>
      </p:sp>
      <p:pic>
        <p:nvPicPr>
          <p:cNvPr id="34819" name="Picture 4" descr="DSCN010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8888" y="1412875"/>
            <a:ext cx="6937375" cy="5202238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0"/>
            <a:ext cx="7797800" cy="12684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В основном зале имеются книги-стенды: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smtClean="0">
                <a:solidFill>
                  <a:srgbClr val="990000"/>
                </a:solidFill>
                <a:latin typeface="Bookman Old Style" pitchFamily="18" charset="0"/>
              </a:rPr>
              <a:t>Очиров Гуржап Ванюшкеевич - 8 страниц (100х80) - командир партизанского отряда на Смоленщине, кавалер 4-х орденов.</a:t>
            </a:r>
          </a:p>
          <a:p>
            <a:pPr eaLnBrk="1" hangingPunct="1">
              <a:lnSpc>
                <a:spcPct val="90000"/>
              </a:lnSpc>
            </a:pPr>
            <a:endParaRPr lang="ru-RU" sz="2000" b="1" smtClean="0"/>
          </a:p>
        </p:txBody>
      </p:sp>
      <p:pic>
        <p:nvPicPr>
          <p:cNvPr id="34821" name="Picture 5" descr="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3" name="AutoShape 1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4" name="AutoShape 1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6235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B49ABA-276C-437A-AEBD-92237C614C5B}" type="slidenum">
              <a:rPr lang="ru-RU"/>
              <a:pPr/>
              <a:t>34</a:t>
            </a:fld>
            <a:endParaRPr lang="ru-RU"/>
          </a:p>
        </p:txBody>
      </p:sp>
      <p:pic>
        <p:nvPicPr>
          <p:cNvPr id="35843" name="Picture 5" descr="DSCN010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050" y="1844675"/>
            <a:ext cx="6264275" cy="46990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88913"/>
            <a:ext cx="7354888" cy="18002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600" b="1" smtClean="0">
                <a:solidFill>
                  <a:srgbClr val="990000"/>
                </a:solidFill>
                <a:latin typeface="Bookman Old Style" pitchFamily="18" charset="0"/>
              </a:rPr>
              <a:t>Республиканская вахта памяти (120х80) 6 страниц: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600" b="1" smtClean="0">
                <a:solidFill>
                  <a:srgbClr val="990000"/>
                </a:solidFill>
                <a:latin typeface="Bookman Old Style" pitchFamily="18" charset="0"/>
              </a:rPr>
              <a:t>Вклад Курумканского района в Победу.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600" b="1" smtClean="0">
                <a:solidFill>
                  <a:srgbClr val="990000"/>
                </a:solidFill>
                <a:latin typeface="Bookman Old Style" pitchFamily="18" charset="0"/>
              </a:rPr>
              <a:t>Моя малая Родина в годы ВОВ.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600" b="1" smtClean="0">
                <a:solidFill>
                  <a:srgbClr val="990000"/>
                </a:solidFill>
                <a:latin typeface="Bookman Old Style" pitchFamily="18" charset="0"/>
              </a:rPr>
              <a:t>Памяти павших будем достойны!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600" b="1" smtClean="0">
                <a:solidFill>
                  <a:srgbClr val="990000"/>
                </a:solidFill>
                <a:latin typeface="Bookman Old Style" pitchFamily="18" charset="0"/>
              </a:rPr>
              <a:t>Продолжим «Книгу Памяти».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1600" b="1" smtClean="0">
                <a:solidFill>
                  <a:srgbClr val="990000"/>
                </a:solidFill>
                <a:latin typeface="Bookman Old Style" pitchFamily="18" charset="0"/>
              </a:rPr>
              <a:t>Как живешь, ветеран?</a:t>
            </a:r>
            <a:endParaRPr lang="ru-RU" sz="2000" b="1" smtClean="0"/>
          </a:p>
        </p:txBody>
      </p:sp>
      <p:pic>
        <p:nvPicPr>
          <p:cNvPr id="35845" name="Picture 4" descr="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AutoShape 1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7" name="AutoShape 1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8" name="AutoShape 1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7375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564181-6470-415E-9E04-47C39F5C6ADC}" type="slidenum">
              <a:rPr lang="ru-RU"/>
              <a:pPr/>
              <a:t>35</a:t>
            </a:fld>
            <a:endParaRPr 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260350"/>
            <a:ext cx="7210425" cy="13239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rgbClr val="990000"/>
                </a:solidFill>
                <a:latin typeface="Bookman Old Style" pitchFamily="18" charset="0"/>
              </a:rPr>
              <a:t>Планшеты: «Потапов Л.В. - выпускник КСШ 1954 г.»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990000"/>
                </a:solidFill>
                <a:latin typeface="Bookman Old Style" pitchFamily="18" charset="0"/>
              </a:rPr>
              <a:t>«Курумканская средняя школа»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>
                <a:solidFill>
                  <a:srgbClr val="990000"/>
                </a:solidFill>
                <a:latin typeface="Bookman Old Style" pitchFamily="18" charset="0"/>
              </a:rPr>
              <a:t>«Дамдинов Н.Г. - выпускник школы, народный поэт Бурятии»</a:t>
            </a:r>
          </a:p>
          <a:p>
            <a:pPr eaLnBrk="1" hangingPunct="1">
              <a:lnSpc>
                <a:spcPct val="90000"/>
              </a:lnSpc>
            </a:pPr>
            <a:endParaRPr lang="ru-RU" sz="2800" smtClean="0"/>
          </a:p>
        </p:txBody>
      </p:sp>
      <p:pic>
        <p:nvPicPr>
          <p:cNvPr id="36868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DSCN010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450" y="1916113"/>
            <a:ext cx="7513638" cy="439261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6870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1" name="AutoShape 1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2" name="AutoShape 1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11875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E7B7DA-8698-4E25-AA02-50459F726999}" type="slidenum">
              <a:rPr lang="ru-RU"/>
              <a:pPr/>
              <a:t>36</a:t>
            </a:fld>
            <a:endParaRPr lang="ru-RU"/>
          </a:p>
        </p:txBody>
      </p:sp>
      <p:pic>
        <p:nvPicPr>
          <p:cNvPr id="37891" name="Picture 20" descr="P408002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525" y="5013325"/>
            <a:ext cx="3276600" cy="15827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7892" name="Picture 16" descr="P408000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550" y="4221163"/>
            <a:ext cx="1725613" cy="230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10" descr="P408001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550" y="908050"/>
            <a:ext cx="327660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8101012" cy="784225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  <a:t>Истоки… церковно-приходская школа</a:t>
            </a:r>
          </a:p>
        </p:txBody>
      </p:sp>
      <p:pic>
        <p:nvPicPr>
          <p:cNvPr id="37895" name="Picture 9" descr="P408001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688" y="981075"/>
            <a:ext cx="2447925" cy="18351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7896" name="Picture 12" descr="P408000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042988" y="2133600"/>
            <a:ext cx="1419225" cy="165735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37897" name="Picture 13" descr="P408000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71775" y="2349500"/>
            <a:ext cx="1439863" cy="1655763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37898" name="Picture 14" descr="P408000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16463" y="3213100"/>
            <a:ext cx="1431925" cy="165735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37899" name="Picture 15" descr="P408001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43438" y="1125538"/>
            <a:ext cx="1441450" cy="1655762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37900" name="Picture 18" descr="P4080018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203575" y="4581525"/>
            <a:ext cx="1295400" cy="1655763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37901" name="Picture 21" descr="00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2" name="Text Box 28"/>
          <p:cNvSpPr txBox="1">
            <a:spLocks noChangeArrowheads="1"/>
          </p:cNvSpPr>
          <p:nvPr/>
        </p:nvSpPr>
        <p:spPr bwMode="auto">
          <a:xfrm>
            <a:off x="2987675" y="6216650"/>
            <a:ext cx="1655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b="1" i="1">
                <a:solidFill>
                  <a:srgbClr val="990000"/>
                </a:solidFill>
                <a:latin typeface="Bookman Old Style" pitchFamily="18" charset="0"/>
              </a:rPr>
              <a:t>Щербаков Мифодий</a:t>
            </a:r>
          </a:p>
        </p:txBody>
      </p:sp>
      <p:sp>
        <p:nvSpPr>
          <p:cNvPr id="37903" name="Text Box 29"/>
          <p:cNvSpPr txBox="1">
            <a:spLocks noChangeArrowheads="1"/>
          </p:cNvSpPr>
          <p:nvPr/>
        </p:nvSpPr>
        <p:spPr bwMode="auto">
          <a:xfrm>
            <a:off x="2555875" y="4005263"/>
            <a:ext cx="19431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600" b="1" i="1">
                <a:solidFill>
                  <a:srgbClr val="990000"/>
                </a:solidFill>
                <a:latin typeface="Bookman Old Style" pitchFamily="18" charset="0"/>
              </a:rPr>
              <a:t>Балдаков Шато</a:t>
            </a:r>
          </a:p>
        </p:txBody>
      </p:sp>
      <p:sp>
        <p:nvSpPr>
          <p:cNvPr id="37904" name="Text Box 30"/>
          <p:cNvSpPr txBox="1">
            <a:spLocks noChangeArrowheads="1"/>
          </p:cNvSpPr>
          <p:nvPr/>
        </p:nvSpPr>
        <p:spPr bwMode="auto">
          <a:xfrm>
            <a:off x="4572000" y="2708275"/>
            <a:ext cx="1655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b="1" i="1">
                <a:solidFill>
                  <a:srgbClr val="990000"/>
                </a:solidFill>
                <a:latin typeface="Bookman Old Style" pitchFamily="18" charset="0"/>
              </a:rPr>
              <a:t>Будаков Степан</a:t>
            </a:r>
          </a:p>
        </p:txBody>
      </p:sp>
      <p:sp>
        <p:nvSpPr>
          <p:cNvPr id="37905" name="Text Box 31"/>
          <p:cNvSpPr txBox="1">
            <a:spLocks noChangeArrowheads="1"/>
          </p:cNvSpPr>
          <p:nvPr/>
        </p:nvSpPr>
        <p:spPr bwMode="auto">
          <a:xfrm>
            <a:off x="971550" y="3789363"/>
            <a:ext cx="16557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600" b="1" i="1">
                <a:solidFill>
                  <a:srgbClr val="990000"/>
                </a:solidFill>
                <a:latin typeface="Bookman Old Style" pitchFamily="18" charset="0"/>
              </a:rPr>
              <a:t>Нечкин Александр</a:t>
            </a:r>
            <a:endParaRPr lang="ru-RU" sz="2000" b="1" i="1">
              <a:solidFill>
                <a:srgbClr val="990000"/>
              </a:solidFill>
              <a:latin typeface="Bookman Old Style" pitchFamily="18" charset="0"/>
            </a:endParaRPr>
          </a:p>
        </p:txBody>
      </p:sp>
      <p:sp>
        <p:nvSpPr>
          <p:cNvPr id="37906" name="Text Box 32"/>
          <p:cNvSpPr txBox="1">
            <a:spLocks noChangeArrowheads="1"/>
          </p:cNvSpPr>
          <p:nvPr/>
        </p:nvSpPr>
        <p:spPr bwMode="auto">
          <a:xfrm>
            <a:off x="4500563" y="4868863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b="1" i="1">
                <a:solidFill>
                  <a:srgbClr val="990000"/>
                </a:solidFill>
                <a:latin typeface="Bookman Old Style" pitchFamily="18" charset="0"/>
              </a:rPr>
              <a:t>Липин</a:t>
            </a:r>
            <a:r>
              <a:rPr lang="en-US" b="1" i="1">
                <a:solidFill>
                  <a:srgbClr val="990000"/>
                </a:solidFill>
                <a:latin typeface="Bookman Old Style" pitchFamily="18" charset="0"/>
              </a:rPr>
              <a:t/>
            </a:r>
            <a:br>
              <a:rPr lang="en-US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b="1" i="1">
                <a:solidFill>
                  <a:srgbClr val="990000"/>
                </a:solidFill>
                <a:latin typeface="Bookman Old Style" pitchFamily="18" charset="0"/>
              </a:rPr>
              <a:t> Павел</a:t>
            </a:r>
          </a:p>
        </p:txBody>
      </p:sp>
      <p:sp>
        <p:nvSpPr>
          <p:cNvPr id="37907" name="Text Box 33"/>
          <p:cNvSpPr txBox="1">
            <a:spLocks noChangeArrowheads="1"/>
          </p:cNvSpPr>
          <p:nvPr/>
        </p:nvSpPr>
        <p:spPr bwMode="auto">
          <a:xfrm>
            <a:off x="971550" y="6308725"/>
            <a:ext cx="1655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b="1" i="1">
                <a:solidFill>
                  <a:srgbClr val="990000"/>
                </a:solidFill>
                <a:latin typeface="Bookman Old Style" pitchFamily="18" charset="0"/>
              </a:rPr>
              <a:t>Евангелие </a:t>
            </a:r>
          </a:p>
        </p:txBody>
      </p:sp>
      <p:sp>
        <p:nvSpPr>
          <p:cNvPr id="37908" name="Text Box 34"/>
          <p:cNvSpPr txBox="1">
            <a:spLocks noChangeArrowheads="1"/>
          </p:cNvSpPr>
          <p:nvPr/>
        </p:nvSpPr>
        <p:spPr bwMode="auto">
          <a:xfrm>
            <a:off x="6877050" y="2781300"/>
            <a:ext cx="16573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b="1" i="1">
                <a:solidFill>
                  <a:srgbClr val="990000"/>
                </a:solidFill>
                <a:latin typeface="Bookman Old Style" pitchFamily="18" charset="0"/>
              </a:rPr>
              <a:t>План-схема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b="1" i="1">
                <a:solidFill>
                  <a:srgbClr val="990000"/>
                </a:solidFill>
                <a:latin typeface="Bookman Old Style" pitchFamily="18" charset="0"/>
              </a:rPr>
              <a:t>села</a:t>
            </a:r>
          </a:p>
        </p:txBody>
      </p:sp>
      <p:sp>
        <p:nvSpPr>
          <p:cNvPr id="37909" name="AutoShape 3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910" name="AutoShape 3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911" name="AutoShape 37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7912" name="Picture 38" descr="P4080019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300788" y="3357563"/>
            <a:ext cx="1163637" cy="17986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7913" name="Text Box 39"/>
          <p:cNvSpPr txBox="1">
            <a:spLocks noChangeArrowheads="1"/>
          </p:cNvSpPr>
          <p:nvPr/>
        </p:nvSpPr>
        <p:spPr bwMode="auto">
          <a:xfrm>
            <a:off x="7164388" y="4149725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b="1" i="1">
                <a:solidFill>
                  <a:srgbClr val="990000"/>
                </a:solidFill>
                <a:latin typeface="Bookman Old Style" pitchFamily="18" charset="0"/>
              </a:rPr>
              <a:t>Гергенов </a:t>
            </a:r>
            <a:br>
              <a:rPr lang="ru-RU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b="1" i="1">
                <a:solidFill>
                  <a:srgbClr val="990000"/>
                </a:solidFill>
                <a:latin typeface="Bookman Old Style" pitchFamily="18" charset="0"/>
              </a:rPr>
              <a:t>Дмитрий</a:t>
            </a:r>
          </a:p>
        </p:txBody>
      </p:sp>
    </p:spTree>
  </p:cSld>
  <p:clrMapOvr>
    <a:masterClrMapping/>
  </p:clrMapOvr>
  <p:transition advTm="760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CA2C49-1228-4BCA-B64F-56F9DE4CE1C8}" type="slidenum">
              <a:rPr lang="ru-RU"/>
              <a:pPr/>
              <a:t>37</a:t>
            </a:fld>
            <a:endParaRPr lang="ru-RU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22338"/>
          </a:xfrm>
          <a:solidFill>
            <a:srgbClr val="CCFFCC"/>
          </a:solidFill>
          <a:ln>
            <a:solidFill>
              <a:srgbClr val="990000"/>
            </a:solidFill>
          </a:ln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6600FF"/>
                </a:solidFill>
                <a:latin typeface="Bookman Old Style" pitchFamily="18" charset="0"/>
              </a:rPr>
              <a:t>Школа в 20-е годы.</a:t>
            </a:r>
          </a:p>
        </p:txBody>
      </p:sp>
      <p:pic>
        <p:nvPicPr>
          <p:cNvPr id="38916" name="Picture 28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20" descr="P408002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6013" y="4292600"/>
            <a:ext cx="2879725" cy="23177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8918" name="Picture 18" descr="P408002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5963" y="4221163"/>
            <a:ext cx="1655762" cy="2447925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38919" name="Picture 16" descr="PICT001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58888" y="981075"/>
            <a:ext cx="1785937" cy="2447925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38920" name="Picture 14" descr="P408002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8038" y="1052513"/>
            <a:ext cx="1597025" cy="2322512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38921" name="Picture 12" descr="P408002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19700" y="1052513"/>
            <a:ext cx="1576388" cy="230505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38922" name="Picture 10" descr="P408002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19925" y="1052513"/>
            <a:ext cx="1603375" cy="23495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6877050" y="3357563"/>
            <a:ext cx="19081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600" b="1">
                <a:solidFill>
                  <a:srgbClr val="990000"/>
                </a:solidFill>
                <a:latin typeface="Bookman Old Style" pitchFamily="18" charset="0"/>
              </a:rPr>
              <a:t>Говорина Суссана Владимировна Учитель 20-х г.г.</a:t>
            </a:r>
          </a:p>
        </p:txBody>
      </p:sp>
      <p:sp>
        <p:nvSpPr>
          <p:cNvPr id="38924" name="Text Box 13"/>
          <p:cNvSpPr txBox="1">
            <a:spLocks noChangeArrowheads="1"/>
          </p:cNvSpPr>
          <p:nvPr/>
        </p:nvSpPr>
        <p:spPr bwMode="auto">
          <a:xfrm>
            <a:off x="5076825" y="3357563"/>
            <a:ext cx="17287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600" b="1">
                <a:solidFill>
                  <a:srgbClr val="990000"/>
                </a:solidFill>
                <a:latin typeface="Bookman Old Style" pitchFamily="18" charset="0"/>
              </a:rPr>
              <a:t>Куцеева Анна </a:t>
            </a:r>
            <a:r>
              <a:rPr lang="ru-RU" sz="1200" b="1">
                <a:solidFill>
                  <a:srgbClr val="990000"/>
                </a:solidFill>
                <a:latin typeface="Bookman Old Style" pitchFamily="18" charset="0"/>
              </a:rPr>
              <a:t>секретарь школьной комсомольской организации</a:t>
            </a:r>
          </a:p>
        </p:txBody>
      </p:sp>
      <p:sp>
        <p:nvSpPr>
          <p:cNvPr id="38925" name="Text Box 15"/>
          <p:cNvSpPr txBox="1">
            <a:spLocks noChangeArrowheads="1"/>
          </p:cNvSpPr>
          <p:nvPr/>
        </p:nvSpPr>
        <p:spPr bwMode="auto">
          <a:xfrm>
            <a:off x="3203575" y="3284538"/>
            <a:ext cx="18002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>
                <a:solidFill>
                  <a:srgbClr val="990000"/>
                </a:solidFill>
                <a:latin typeface="Bookman Old Style" pitchFamily="18" charset="0"/>
              </a:rPr>
              <a:t>Аюшеев </a:t>
            </a:r>
            <a:br>
              <a:rPr lang="ru-RU" sz="1400" b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>
                <a:solidFill>
                  <a:srgbClr val="990000"/>
                </a:solidFill>
                <a:latin typeface="Bookman Old Style" pitchFamily="18" charset="0"/>
              </a:rPr>
              <a:t>Эрдыни Аюшеевич Учитель 20-х г.</a:t>
            </a:r>
          </a:p>
        </p:txBody>
      </p:sp>
      <p:sp>
        <p:nvSpPr>
          <p:cNvPr id="38926" name="Text Box 17"/>
          <p:cNvSpPr txBox="1">
            <a:spLocks noChangeArrowheads="1"/>
          </p:cNvSpPr>
          <p:nvPr/>
        </p:nvSpPr>
        <p:spPr bwMode="auto">
          <a:xfrm>
            <a:off x="1116013" y="3357563"/>
            <a:ext cx="19431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>
                <a:solidFill>
                  <a:srgbClr val="990000"/>
                </a:solidFill>
                <a:latin typeface="Bookman Old Style" pitchFamily="18" charset="0"/>
              </a:rPr>
              <a:t>Харпухаев Радна Хайдапович </a:t>
            </a:r>
            <a:br>
              <a:rPr lang="ru-RU" sz="1400" b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>
                <a:solidFill>
                  <a:srgbClr val="990000"/>
                </a:solidFill>
                <a:latin typeface="Bookman Old Style" pitchFamily="18" charset="0"/>
              </a:rPr>
              <a:t>директор школы</a:t>
            </a:r>
          </a:p>
        </p:txBody>
      </p:sp>
      <p:sp>
        <p:nvSpPr>
          <p:cNvPr id="38927" name="Text Box 19"/>
          <p:cNvSpPr txBox="1">
            <a:spLocks noChangeArrowheads="1"/>
          </p:cNvSpPr>
          <p:nvPr/>
        </p:nvSpPr>
        <p:spPr bwMode="auto">
          <a:xfrm>
            <a:off x="7345363" y="4941888"/>
            <a:ext cx="1798637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>
                <a:solidFill>
                  <a:srgbClr val="990000"/>
                </a:solidFill>
                <a:latin typeface="Bookman Old Style" pitchFamily="18" charset="0"/>
              </a:rPr>
              <a:t>Дамбаев Гарма Эрдениевич </a:t>
            </a:r>
            <a:br>
              <a:rPr lang="ru-RU" sz="1400" b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>
                <a:solidFill>
                  <a:srgbClr val="990000"/>
                </a:solidFill>
                <a:latin typeface="Bookman Old Style" pitchFamily="18" charset="0"/>
              </a:rPr>
              <a:t>в 1925 г. Красный избач</a:t>
            </a:r>
          </a:p>
        </p:txBody>
      </p:sp>
      <p:sp>
        <p:nvSpPr>
          <p:cNvPr id="38928" name="Text Box 27"/>
          <p:cNvSpPr txBox="1">
            <a:spLocks noChangeArrowheads="1"/>
          </p:cNvSpPr>
          <p:nvPr/>
        </p:nvSpPr>
        <p:spPr bwMode="auto">
          <a:xfrm>
            <a:off x="3203575" y="4724400"/>
            <a:ext cx="26638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b="1" i="1">
                <a:solidFill>
                  <a:srgbClr val="990000"/>
                </a:solidFill>
                <a:latin typeface="Bookman Old Style" pitchFamily="18" charset="0"/>
              </a:rPr>
              <a:t>Монтоев Митап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b="1" i="1">
                <a:solidFill>
                  <a:srgbClr val="990000"/>
                </a:solidFill>
                <a:latin typeface="Bookman Old Style" pitchFamily="18" charset="0"/>
              </a:rPr>
              <a:t>Тэлин Рабжан ученики школы. </a:t>
            </a:r>
          </a:p>
        </p:txBody>
      </p:sp>
      <p:sp>
        <p:nvSpPr>
          <p:cNvPr id="38929" name="AutoShape 2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30" name="AutoShape 3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31" name="AutoShape 31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1382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BDA20B-2FD1-4DAC-9672-D3A047C54365}" type="slidenum">
              <a:rPr lang="ru-RU"/>
              <a:pPr/>
              <a:t>38</a:t>
            </a:fld>
            <a:endParaRPr lang="ru-RU"/>
          </a:p>
        </p:txBody>
      </p:sp>
      <p:pic>
        <p:nvPicPr>
          <p:cNvPr id="39939" name="Picture 9" descr="газета косте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163" y="3716338"/>
            <a:ext cx="3563937" cy="24796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6600FF"/>
                </a:solidFill>
                <a:latin typeface="Bookman Old Style" pitchFamily="18" charset="0"/>
              </a:rPr>
              <a:t>Первый выпуск 1941 года.</a:t>
            </a:r>
          </a:p>
        </p:txBody>
      </p:sp>
      <p:pic>
        <p:nvPicPr>
          <p:cNvPr id="39941" name="Picture 8" descr="1_выпус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550" y="3644900"/>
            <a:ext cx="3959225" cy="260191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9942" name="Picture 10" descr="гатапов мунк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981075"/>
            <a:ext cx="1720850" cy="20875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9943" name="Picture 11" descr="дондупов обхор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650" y="908050"/>
            <a:ext cx="1676400" cy="20875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9944" name="Picture 12" descr="в степи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43663" y="981075"/>
            <a:ext cx="2484437" cy="14144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9945" name="Picture 13" descr="девочка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356100" y="1052513"/>
            <a:ext cx="1800225" cy="16462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9946" name="Text Box 14"/>
          <p:cNvSpPr txBox="1">
            <a:spLocks noChangeArrowheads="1"/>
          </p:cNvSpPr>
          <p:nvPr/>
        </p:nvSpPr>
        <p:spPr bwMode="auto">
          <a:xfrm>
            <a:off x="5364163" y="6308725"/>
            <a:ext cx="33131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600" b="1">
                <a:solidFill>
                  <a:srgbClr val="990000"/>
                </a:solidFill>
                <a:latin typeface="Bookman Old Style" pitchFamily="18" charset="0"/>
              </a:rPr>
              <a:t>Газета «Костер1941 года»</a:t>
            </a:r>
          </a:p>
        </p:txBody>
      </p:sp>
      <p:sp>
        <p:nvSpPr>
          <p:cNvPr id="39947" name="Text Box 15"/>
          <p:cNvSpPr txBox="1">
            <a:spLocks noChangeArrowheads="1"/>
          </p:cNvSpPr>
          <p:nvPr/>
        </p:nvSpPr>
        <p:spPr bwMode="auto">
          <a:xfrm>
            <a:off x="900113" y="2708275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  <a:latin typeface="Bookman Old Style" pitchFamily="18" charset="0"/>
              </a:rPr>
              <a:t>Дондупов Обхор</a:t>
            </a:r>
          </a:p>
        </p:txBody>
      </p:sp>
      <p:sp>
        <p:nvSpPr>
          <p:cNvPr id="39948" name="Text Box 16"/>
          <p:cNvSpPr txBox="1">
            <a:spLocks noChangeArrowheads="1"/>
          </p:cNvSpPr>
          <p:nvPr/>
        </p:nvSpPr>
        <p:spPr bwMode="auto">
          <a:xfrm>
            <a:off x="2627313" y="2708275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  <a:latin typeface="Bookman Old Style" pitchFamily="18" charset="0"/>
              </a:rPr>
              <a:t>Гатапов Мунко</a:t>
            </a:r>
          </a:p>
        </p:txBody>
      </p:sp>
      <p:sp>
        <p:nvSpPr>
          <p:cNvPr id="39949" name="Text Box 23"/>
          <p:cNvSpPr txBox="1">
            <a:spLocks noChangeArrowheads="1"/>
          </p:cNvSpPr>
          <p:nvPr/>
        </p:nvSpPr>
        <p:spPr bwMode="auto">
          <a:xfrm>
            <a:off x="3851275" y="2636838"/>
            <a:ext cx="28797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>
                <a:solidFill>
                  <a:srgbClr val="990000"/>
                </a:solidFill>
                <a:latin typeface="Bookman Old Style" pitchFamily="18" charset="0"/>
              </a:rPr>
              <a:t>«Девочка-пастушка» Репродукция с картины ученика Зугдыра Нолиева</a:t>
            </a:r>
          </a:p>
        </p:txBody>
      </p:sp>
      <p:sp>
        <p:nvSpPr>
          <p:cNvPr id="39950" name="Text Box 24"/>
          <p:cNvSpPr txBox="1">
            <a:spLocks noChangeArrowheads="1"/>
          </p:cNvSpPr>
          <p:nvPr/>
        </p:nvSpPr>
        <p:spPr bwMode="auto">
          <a:xfrm>
            <a:off x="6372225" y="2276475"/>
            <a:ext cx="262731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>
                <a:solidFill>
                  <a:srgbClr val="990000"/>
                </a:solidFill>
                <a:latin typeface="Bookman Old Style" pitchFamily="18" charset="0"/>
              </a:rPr>
              <a:t>«В степи Баргузина» Репродукция с картины ученика Жалсана Ринчино</a:t>
            </a:r>
          </a:p>
        </p:txBody>
      </p:sp>
      <p:sp>
        <p:nvSpPr>
          <p:cNvPr id="39951" name="Text Box 25"/>
          <p:cNvSpPr txBox="1">
            <a:spLocks noChangeArrowheads="1"/>
          </p:cNvSpPr>
          <p:nvPr/>
        </p:nvSpPr>
        <p:spPr bwMode="auto">
          <a:xfrm>
            <a:off x="755650" y="6237288"/>
            <a:ext cx="3816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600" b="1">
                <a:solidFill>
                  <a:srgbClr val="990000"/>
                </a:solidFill>
                <a:latin typeface="Bookman Old Style" pitchFamily="18" charset="0"/>
              </a:rPr>
              <a:t>Первый выпуск.  1941 года.</a:t>
            </a:r>
          </a:p>
        </p:txBody>
      </p:sp>
      <p:pic>
        <p:nvPicPr>
          <p:cNvPr id="39952" name="Picture 26" descr="00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3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61375" y="58054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54" name="AutoShape 2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021513" y="58054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55" name="AutoShape 29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8054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11563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4561B9-3984-47B8-ADB2-FAE88F32F38A}" type="slidenum">
              <a:rPr lang="ru-RU"/>
              <a:pPr/>
              <a:t>39</a:t>
            </a:fld>
            <a:endParaRPr lang="ru-RU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0"/>
            <a:ext cx="7715250" cy="692150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6600FF"/>
                </a:solidFill>
                <a:latin typeface="Bookman Old Style" pitchFamily="18" charset="0"/>
              </a:rPr>
              <a:t>Отличники народного просвещения</a:t>
            </a:r>
          </a:p>
        </p:txBody>
      </p:sp>
      <p:sp>
        <p:nvSpPr>
          <p:cNvPr id="40964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65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66" name="AutoShape 1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0967" name="Picture 15" descr="PICT003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6013" y="908050"/>
            <a:ext cx="1362075" cy="18716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0968" name="Text Box 16"/>
          <p:cNvSpPr txBox="1">
            <a:spLocks noChangeArrowheads="1"/>
          </p:cNvSpPr>
          <p:nvPr/>
        </p:nvSpPr>
        <p:spPr bwMode="auto">
          <a:xfrm>
            <a:off x="755650" y="2781300"/>
            <a:ext cx="1800225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Танганова Дунсан Цыреновна 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endParaRPr lang="ru-RU" sz="1200" b="1" i="1">
              <a:solidFill>
                <a:srgbClr val="990000"/>
              </a:solidFill>
              <a:latin typeface="Bookman Old Style" pitchFamily="18" charset="0"/>
            </a:endParaRPr>
          </a:p>
        </p:txBody>
      </p:sp>
      <p:pic>
        <p:nvPicPr>
          <p:cNvPr id="40969" name="Picture 21" descr="PICT003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638" y="908050"/>
            <a:ext cx="1296987" cy="187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0970" name="Text Box 22"/>
          <p:cNvSpPr txBox="1">
            <a:spLocks noChangeArrowheads="1"/>
          </p:cNvSpPr>
          <p:nvPr/>
        </p:nvSpPr>
        <p:spPr bwMode="auto">
          <a:xfrm>
            <a:off x="3995738" y="2781300"/>
            <a:ext cx="16573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Аюшеева Дариханда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Эрдыниевна</a:t>
            </a:r>
            <a:endParaRPr lang="ru-RU" sz="1200" b="1" i="1">
              <a:solidFill>
                <a:srgbClr val="990000"/>
              </a:solidFill>
              <a:latin typeface="Bookman Old Style" pitchFamily="18" charset="0"/>
            </a:endParaRPr>
          </a:p>
        </p:txBody>
      </p:sp>
      <p:pic>
        <p:nvPicPr>
          <p:cNvPr id="40971" name="Picture 25" descr="0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28" descr="PICT004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7400" y="908050"/>
            <a:ext cx="1276350" cy="187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0973" name="Text Box 29"/>
          <p:cNvSpPr txBox="1">
            <a:spLocks noChangeArrowheads="1"/>
          </p:cNvSpPr>
          <p:nvPr/>
        </p:nvSpPr>
        <p:spPr bwMode="auto">
          <a:xfrm>
            <a:off x="5651500" y="2781300"/>
            <a:ext cx="16573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Будаева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Любовь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Эрдыниевна</a:t>
            </a:r>
            <a:endParaRPr lang="ru-RU" sz="1200" b="1" i="1">
              <a:solidFill>
                <a:srgbClr val="990000"/>
              </a:solidFill>
              <a:latin typeface="Bookman Old Style" pitchFamily="18" charset="0"/>
            </a:endParaRPr>
          </a:p>
        </p:txBody>
      </p:sp>
      <p:pic>
        <p:nvPicPr>
          <p:cNvPr id="40974" name="Picture 30" descr="PICT012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96188" y="908050"/>
            <a:ext cx="1285875" cy="187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0975" name="Text Box 31"/>
          <p:cNvSpPr txBox="1">
            <a:spLocks noChangeArrowheads="1"/>
          </p:cNvSpPr>
          <p:nvPr/>
        </p:nvSpPr>
        <p:spPr bwMode="auto">
          <a:xfrm>
            <a:off x="7308850" y="2781300"/>
            <a:ext cx="16573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Цыбиков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Ханхай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Тыхеевич</a:t>
            </a:r>
            <a:endParaRPr lang="ru-RU" sz="1200" b="1" i="1">
              <a:solidFill>
                <a:srgbClr val="990000"/>
              </a:solidFill>
              <a:latin typeface="Bookman Old Style" pitchFamily="18" charset="0"/>
            </a:endParaRPr>
          </a:p>
        </p:txBody>
      </p:sp>
      <p:pic>
        <p:nvPicPr>
          <p:cNvPr id="40976" name="Picture 32" descr="PICT008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27313" y="908050"/>
            <a:ext cx="1295400" cy="187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0977" name="Text Box 33"/>
          <p:cNvSpPr txBox="1">
            <a:spLocks noChangeArrowheads="1"/>
          </p:cNvSpPr>
          <p:nvPr/>
        </p:nvSpPr>
        <p:spPr bwMode="auto">
          <a:xfrm>
            <a:off x="2411413" y="2781300"/>
            <a:ext cx="16573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Санжиева Вера 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Санжиевна</a:t>
            </a:r>
          </a:p>
        </p:txBody>
      </p:sp>
      <p:pic>
        <p:nvPicPr>
          <p:cNvPr id="40978" name="Picture 34" descr="PICT004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042988" y="3716338"/>
            <a:ext cx="1395412" cy="187166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0979" name="Text Box 35"/>
          <p:cNvSpPr txBox="1">
            <a:spLocks noChangeArrowheads="1"/>
          </p:cNvSpPr>
          <p:nvPr/>
        </p:nvSpPr>
        <p:spPr bwMode="auto">
          <a:xfrm>
            <a:off x="900113" y="5589588"/>
            <a:ext cx="16573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Цыренова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Мария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Анандуевна</a:t>
            </a:r>
          </a:p>
        </p:txBody>
      </p:sp>
      <p:pic>
        <p:nvPicPr>
          <p:cNvPr id="40980" name="Picture 37" descr="Александра Захаровна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771775" y="3716338"/>
            <a:ext cx="1304925" cy="187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0981" name="Text Box 38"/>
          <p:cNvSpPr txBox="1">
            <a:spLocks noChangeArrowheads="1"/>
          </p:cNvSpPr>
          <p:nvPr/>
        </p:nvSpPr>
        <p:spPr bwMode="auto">
          <a:xfrm>
            <a:off x="2484438" y="5589588"/>
            <a:ext cx="16573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Кожевина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Александра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Захаровна</a:t>
            </a:r>
          </a:p>
        </p:txBody>
      </p:sp>
      <p:pic>
        <p:nvPicPr>
          <p:cNvPr id="40982" name="Picture 39"/>
          <p:cNvPicPr>
            <a:picLocks noChangeAspect="1" noChangeArrowheads="1"/>
          </p:cNvPicPr>
          <p:nvPr/>
        </p:nvPicPr>
        <p:blipFill>
          <a:blip r:embed="rId11" cstate="email">
            <a:grayscl/>
          </a:blip>
          <a:srcRect/>
          <a:stretch>
            <a:fillRect/>
          </a:stretch>
        </p:blipFill>
        <p:spPr bwMode="auto">
          <a:xfrm>
            <a:off x="4356100" y="3716338"/>
            <a:ext cx="1223963" cy="187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0983" name="Text Box 40"/>
          <p:cNvSpPr txBox="1">
            <a:spLocks noChangeArrowheads="1"/>
          </p:cNvSpPr>
          <p:nvPr/>
        </p:nvSpPr>
        <p:spPr bwMode="auto">
          <a:xfrm>
            <a:off x="4067175" y="5589588"/>
            <a:ext cx="17287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Нечкина 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Роза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 Михайловна </a:t>
            </a:r>
          </a:p>
        </p:txBody>
      </p:sp>
      <p:pic>
        <p:nvPicPr>
          <p:cNvPr id="40984" name="Picture 41" descr="DSCN0184"/>
          <p:cNvPicPr>
            <a:picLocks noChangeAspect="1" noChangeArrowheads="1"/>
          </p:cNvPicPr>
          <p:nvPr/>
        </p:nvPicPr>
        <p:blipFill>
          <a:blip r:embed="rId12" cstate="email">
            <a:grayscl/>
          </a:blip>
          <a:srcRect/>
          <a:stretch>
            <a:fillRect/>
          </a:stretch>
        </p:blipFill>
        <p:spPr bwMode="auto">
          <a:xfrm>
            <a:off x="5940425" y="3716338"/>
            <a:ext cx="1406525" cy="187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0985" name="Text Box 42"/>
          <p:cNvSpPr txBox="1">
            <a:spLocks noChangeArrowheads="1"/>
          </p:cNvSpPr>
          <p:nvPr/>
        </p:nvSpPr>
        <p:spPr bwMode="auto">
          <a:xfrm>
            <a:off x="5651500" y="5589588"/>
            <a:ext cx="17287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Леликова Людмила Ивановна </a:t>
            </a:r>
          </a:p>
        </p:txBody>
      </p:sp>
      <p:pic>
        <p:nvPicPr>
          <p:cNvPr id="40986" name="Picture 43" descr="PICT0036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702550" y="3716338"/>
            <a:ext cx="1192213" cy="187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0987" name="Text Box 44"/>
          <p:cNvSpPr txBox="1">
            <a:spLocks noChangeArrowheads="1"/>
          </p:cNvSpPr>
          <p:nvPr/>
        </p:nvSpPr>
        <p:spPr bwMode="auto">
          <a:xfrm>
            <a:off x="7486650" y="5516563"/>
            <a:ext cx="1657350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Любовникова 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Нелли 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Владимировна 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endParaRPr lang="ru-RU" sz="1200" b="1" i="1">
              <a:solidFill>
                <a:srgbClr val="99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advTm="1307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7B78CA-1793-495C-832F-54238C9017AF}" type="slidenum">
              <a:rPr lang="ru-RU"/>
              <a:pPr/>
              <a:t>4</a:t>
            </a:fld>
            <a:endParaRPr lang="ru-RU"/>
          </a:p>
        </p:txBody>
      </p:sp>
      <p:pic>
        <p:nvPicPr>
          <p:cNvPr id="5123" name="Picture 8" descr="Балан-Таму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3" y="3678238"/>
            <a:ext cx="4643437" cy="317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9" descr="Въезд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643438" cy="329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0" descr="KurumKahn 14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481388"/>
            <a:ext cx="4500563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3" descr="Водопад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0"/>
            <a:ext cx="4500562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7" name="Group 17"/>
          <p:cNvGrpSpPr>
            <a:grpSpLocks/>
          </p:cNvGrpSpPr>
          <p:nvPr/>
        </p:nvGrpSpPr>
        <p:grpSpPr bwMode="auto">
          <a:xfrm>
            <a:off x="4356100" y="0"/>
            <a:ext cx="628650" cy="6858000"/>
            <a:chOff x="2744" y="0"/>
            <a:chExt cx="396" cy="4320"/>
          </a:xfrm>
        </p:grpSpPr>
        <p:pic>
          <p:nvPicPr>
            <p:cNvPr id="5135" name="Picture 14" descr="002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744" y="0"/>
              <a:ext cx="396" cy="2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6" name="Picture 15" descr="002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744" y="2205"/>
              <a:ext cx="396" cy="2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128" name="Group 18"/>
          <p:cNvGrpSpPr>
            <a:grpSpLocks/>
          </p:cNvGrpSpPr>
          <p:nvPr/>
        </p:nvGrpSpPr>
        <p:grpSpPr bwMode="auto">
          <a:xfrm>
            <a:off x="0" y="3213100"/>
            <a:ext cx="9144000" cy="646113"/>
            <a:chOff x="0" y="2069"/>
            <a:chExt cx="5624" cy="407"/>
          </a:xfrm>
        </p:grpSpPr>
        <p:pic>
          <p:nvPicPr>
            <p:cNvPr id="5133" name="Picture 19" descr="00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2069"/>
              <a:ext cx="283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4" name="Picture 20" descr="00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flipH="1">
              <a:off x="2835" y="2069"/>
              <a:ext cx="2789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270" name="Picture 6" descr="Центральная улица Курумкан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51050" y="1341438"/>
            <a:ext cx="5254625" cy="4198937"/>
          </a:xfrm>
          <a:prstGeom prst="rect">
            <a:avLst/>
          </a:prstGeom>
          <a:noFill/>
          <a:ln w="38100" cmpd="dbl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5130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AutoShape 2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AutoShape 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95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3B5951-E94A-437C-AB9D-13968B50FFE2}" type="slidenum">
              <a:rPr lang="ru-RU"/>
              <a:pPr/>
              <a:t>40</a:t>
            </a:fld>
            <a:endParaRPr lang="ru-RU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15888"/>
            <a:ext cx="8229600" cy="836612"/>
          </a:xfrm>
          <a:solidFill>
            <a:srgbClr val="CCFFCC"/>
          </a:solidFill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6600FF"/>
                </a:solidFill>
                <a:latin typeface="Bookman Old Style" pitchFamily="18" charset="0"/>
              </a:rPr>
              <a:t>Заслуженные учителя</a:t>
            </a:r>
          </a:p>
        </p:txBody>
      </p:sp>
      <p:pic>
        <p:nvPicPr>
          <p:cNvPr id="41988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7"/>
          <p:cNvSpPr txBox="1">
            <a:spLocks noChangeArrowheads="1"/>
          </p:cNvSpPr>
          <p:nvPr/>
        </p:nvSpPr>
        <p:spPr bwMode="auto">
          <a:xfrm>
            <a:off x="2339975" y="2997200"/>
            <a:ext cx="194468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Терентьева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Евгения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Николаевна</a:t>
            </a:r>
          </a:p>
        </p:txBody>
      </p:sp>
      <p:pic>
        <p:nvPicPr>
          <p:cNvPr id="41990" name="Picture 8" descr="PICT003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875" y="1196975"/>
            <a:ext cx="1381125" cy="187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1991" name="Picture 9" descr="PICT004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4663" y="1196975"/>
            <a:ext cx="1150937" cy="187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1992" name="Text Box 10"/>
          <p:cNvSpPr txBox="1">
            <a:spLocks noChangeArrowheads="1"/>
          </p:cNvSpPr>
          <p:nvPr/>
        </p:nvSpPr>
        <p:spPr bwMode="auto">
          <a:xfrm>
            <a:off x="4067175" y="5373688"/>
            <a:ext cx="16573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Аюрзанаин Анандо Аюрзанович </a:t>
            </a:r>
          </a:p>
        </p:txBody>
      </p:sp>
      <p:pic>
        <p:nvPicPr>
          <p:cNvPr id="41993" name="Picture 11" descr="PICT003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2988" y="1196975"/>
            <a:ext cx="1252537" cy="1873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1994" name="Text Box 12"/>
          <p:cNvSpPr txBox="1">
            <a:spLocks noChangeArrowheads="1"/>
          </p:cNvSpPr>
          <p:nvPr/>
        </p:nvSpPr>
        <p:spPr bwMode="auto">
          <a:xfrm>
            <a:off x="900113" y="2997200"/>
            <a:ext cx="16573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Терентьева 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Фаина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Ивановна</a:t>
            </a:r>
          </a:p>
        </p:txBody>
      </p:sp>
      <p:sp>
        <p:nvSpPr>
          <p:cNvPr id="41995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6" name="AutoShape 1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7" name="AutoShape 1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8" name="Text Box 17"/>
          <p:cNvSpPr txBox="1">
            <a:spLocks noChangeArrowheads="1"/>
          </p:cNvSpPr>
          <p:nvPr/>
        </p:nvSpPr>
        <p:spPr bwMode="auto">
          <a:xfrm>
            <a:off x="5580063" y="3068638"/>
            <a:ext cx="16573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Будаин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Аюрзан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Будаевич</a:t>
            </a:r>
          </a:p>
        </p:txBody>
      </p:sp>
      <p:pic>
        <p:nvPicPr>
          <p:cNvPr id="41999" name="Picture 18" descr="Аюрзанайн Анандо Аюрзанаевич директор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40200" y="3860800"/>
            <a:ext cx="1511300" cy="14763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2000" name="Text Box 19"/>
          <p:cNvSpPr txBox="1">
            <a:spLocks noChangeArrowheads="1"/>
          </p:cNvSpPr>
          <p:nvPr/>
        </p:nvSpPr>
        <p:spPr bwMode="auto">
          <a:xfrm>
            <a:off x="3995738" y="3068638"/>
            <a:ext cx="16573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Санданов Шойнхор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Чойбонович </a:t>
            </a:r>
          </a:p>
        </p:txBody>
      </p:sp>
      <p:pic>
        <p:nvPicPr>
          <p:cNvPr id="42001" name="Picture 20" descr="Нимаев Буда Нимаевич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596188" y="1196975"/>
            <a:ext cx="1177925" cy="18716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2002" name="Text Box 21"/>
          <p:cNvSpPr txBox="1">
            <a:spLocks noChangeArrowheads="1"/>
          </p:cNvSpPr>
          <p:nvPr/>
        </p:nvSpPr>
        <p:spPr bwMode="auto">
          <a:xfrm>
            <a:off x="7235825" y="3068638"/>
            <a:ext cx="16573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Нимаев 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Даба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Нимаевич </a:t>
            </a:r>
          </a:p>
        </p:txBody>
      </p:sp>
      <p:pic>
        <p:nvPicPr>
          <p:cNvPr id="42003" name="Picture 22" descr="Сажинов Занабазар Сажинович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116013" y="3860800"/>
            <a:ext cx="1257300" cy="18716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2004" name="Text Box 23"/>
          <p:cNvSpPr txBox="1">
            <a:spLocks noChangeArrowheads="1"/>
          </p:cNvSpPr>
          <p:nvPr/>
        </p:nvSpPr>
        <p:spPr bwMode="auto">
          <a:xfrm>
            <a:off x="900113" y="5876925"/>
            <a:ext cx="15843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Сажинов 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Занабазар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Сажинович </a:t>
            </a:r>
          </a:p>
        </p:txBody>
      </p:sp>
      <p:pic>
        <p:nvPicPr>
          <p:cNvPr id="42005" name="Picture 24" descr="Хышектуев Нима директор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627313" y="3860800"/>
            <a:ext cx="1176337" cy="18716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2006" name="Text Box 25"/>
          <p:cNvSpPr txBox="1">
            <a:spLocks noChangeArrowheads="1"/>
          </p:cNvSpPr>
          <p:nvPr/>
        </p:nvSpPr>
        <p:spPr bwMode="auto">
          <a:xfrm>
            <a:off x="2411413" y="5876925"/>
            <a:ext cx="15843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Хышиктуев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Нима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Буянтуевич </a:t>
            </a:r>
          </a:p>
        </p:txBody>
      </p:sp>
      <p:pic>
        <p:nvPicPr>
          <p:cNvPr id="42007" name="Picture 26" descr="PICT0056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011863" y="3860800"/>
            <a:ext cx="1152525" cy="19446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2008" name="Text Box 27"/>
          <p:cNvSpPr txBox="1">
            <a:spLocks noChangeArrowheads="1"/>
          </p:cNvSpPr>
          <p:nvPr/>
        </p:nvSpPr>
        <p:spPr bwMode="auto">
          <a:xfrm>
            <a:off x="5724525" y="5949950"/>
            <a:ext cx="15843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Дандаров 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Абидо 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Аюшеевич </a:t>
            </a:r>
          </a:p>
        </p:txBody>
      </p:sp>
      <p:pic>
        <p:nvPicPr>
          <p:cNvPr id="42009" name="Picture 28" descr="PICT0053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667625" y="3860800"/>
            <a:ext cx="1255713" cy="18002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2010" name="Text Box 29"/>
          <p:cNvSpPr txBox="1">
            <a:spLocks noChangeArrowheads="1"/>
          </p:cNvSpPr>
          <p:nvPr/>
        </p:nvSpPr>
        <p:spPr bwMode="auto">
          <a:xfrm>
            <a:off x="7559675" y="5445125"/>
            <a:ext cx="15843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Цоктоева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Александра</a:t>
            </a:r>
            <a:b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Бадмаевна  </a:t>
            </a:r>
          </a:p>
        </p:txBody>
      </p:sp>
      <p:pic>
        <p:nvPicPr>
          <p:cNvPr id="42011" name="Picture 30" descr="Будаин Аюрзан Будаевич 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5795963" y="1196975"/>
            <a:ext cx="1296987" cy="18716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2485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1EA3E5-7FDE-40C8-AC83-4073F1A38B29}" type="slidenum">
              <a:rPr lang="ru-RU"/>
              <a:pPr/>
              <a:t>41</a:t>
            </a:fld>
            <a:endParaRPr lang="ru-RU"/>
          </a:p>
        </p:txBody>
      </p:sp>
      <p:pic>
        <p:nvPicPr>
          <p:cNvPr id="43011" name="Picture 21" descr="Аюшее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80288" y="765175"/>
            <a:ext cx="1398587" cy="2016125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grpSp>
        <p:nvGrpSpPr>
          <p:cNvPr id="43012" name="Group 28"/>
          <p:cNvGrpSpPr>
            <a:grpSpLocks/>
          </p:cNvGrpSpPr>
          <p:nvPr/>
        </p:nvGrpSpPr>
        <p:grpSpPr bwMode="auto">
          <a:xfrm>
            <a:off x="3563938" y="765175"/>
            <a:ext cx="1995487" cy="2208213"/>
            <a:chOff x="2336" y="618"/>
            <a:chExt cx="1257" cy="1391"/>
          </a:xfrm>
        </p:grpSpPr>
        <p:sp>
          <p:nvSpPr>
            <p:cNvPr id="43038" name="Rectangle 10"/>
            <p:cNvSpPr>
              <a:spLocks noChangeArrowheads="1"/>
            </p:cNvSpPr>
            <p:nvPr/>
          </p:nvSpPr>
          <p:spPr bwMode="auto">
            <a:xfrm>
              <a:off x="2336" y="1797"/>
              <a:ext cx="12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20000"/>
                </a:spcBef>
              </a:pPr>
              <a:r>
                <a:rPr lang="ru-RU" sz="1600" b="1" i="1">
                  <a:solidFill>
                    <a:srgbClr val="990000"/>
                  </a:solidFill>
                  <a:latin typeface="Bookman Old Style" pitchFamily="18" charset="0"/>
                </a:rPr>
                <a:t>С. Д. Ангабаев</a:t>
              </a:r>
            </a:p>
          </p:txBody>
        </p:sp>
        <p:pic>
          <p:nvPicPr>
            <p:cNvPr id="43039" name="Picture 19" descr="Ангабаев Солбон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517" y="618"/>
              <a:ext cx="922" cy="1089"/>
            </a:xfrm>
            <a:prstGeom prst="rect">
              <a:avLst/>
            </a:prstGeom>
            <a:noFill/>
            <a:ln w="9525">
              <a:solidFill>
                <a:srgbClr val="FFCC00"/>
              </a:solidFill>
              <a:miter lim="800000"/>
              <a:headEnd/>
              <a:tailEnd/>
            </a:ln>
          </p:spPr>
        </p:pic>
      </p:grpSp>
      <p:sp>
        <p:nvSpPr>
          <p:cNvPr id="43013" name="Rectangle 7"/>
          <p:cNvSpPr>
            <a:spLocks noChangeArrowheads="1"/>
          </p:cNvSpPr>
          <p:nvPr/>
        </p:nvSpPr>
        <p:spPr bwMode="auto">
          <a:xfrm>
            <a:off x="1835150" y="2868613"/>
            <a:ext cx="1806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ru-RU" sz="1600" b="1" i="1">
                <a:solidFill>
                  <a:srgbClr val="990000"/>
                </a:solidFill>
                <a:latin typeface="Bookman Old Style" pitchFamily="18" charset="0"/>
              </a:rPr>
              <a:t>Н.Г. Дамдинов</a:t>
            </a:r>
          </a:p>
        </p:txBody>
      </p:sp>
      <p:pic>
        <p:nvPicPr>
          <p:cNvPr id="43014" name="Picture 8" descr="PICT008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1050" y="765175"/>
            <a:ext cx="1312863" cy="2087563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43015" name="Rectangle 4"/>
          <p:cNvSpPr>
            <a:spLocks noChangeArrowheads="1"/>
          </p:cNvSpPr>
          <p:nvPr/>
        </p:nvSpPr>
        <p:spPr bwMode="auto">
          <a:xfrm>
            <a:off x="0" y="2852738"/>
            <a:ext cx="1944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1600" b="1" i="1">
                <a:solidFill>
                  <a:srgbClr val="990000"/>
                </a:solidFill>
                <a:latin typeface="Bookman Old Style" pitchFamily="18" charset="0"/>
              </a:rPr>
              <a:t>Б. М. Балдаков</a:t>
            </a:r>
          </a:p>
        </p:txBody>
      </p:sp>
      <p:pic>
        <p:nvPicPr>
          <p:cNvPr id="43016" name="Picture 5" descr="балдоков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288" y="836613"/>
            <a:ext cx="122396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20" descr="PICT008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7400" y="692150"/>
            <a:ext cx="1133475" cy="1944688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43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  <a:solidFill>
            <a:srgbClr val="CCFFCC"/>
          </a:solidFill>
          <a:ln>
            <a:solidFill>
              <a:srgbClr val="FFCC00"/>
            </a:solidFill>
          </a:ln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6600FF"/>
                </a:solidFill>
                <a:latin typeface="Bookman Old Style" pitchFamily="18" charset="0"/>
              </a:rPr>
              <a:t>Деятели культуры и искусства</a:t>
            </a:r>
          </a:p>
        </p:txBody>
      </p:sp>
      <p:sp>
        <p:nvSpPr>
          <p:cNvPr id="43019" name="Rectangle 12"/>
          <p:cNvSpPr>
            <a:spLocks noChangeArrowheads="1"/>
          </p:cNvSpPr>
          <p:nvPr/>
        </p:nvSpPr>
        <p:spPr bwMode="auto">
          <a:xfrm>
            <a:off x="5688013" y="2868613"/>
            <a:ext cx="14874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1600" b="1" i="1">
                <a:solidFill>
                  <a:srgbClr val="990000"/>
                </a:solidFill>
                <a:latin typeface="Bookman Old Style" pitchFamily="18" charset="0"/>
              </a:rPr>
              <a:t>Б.Г. Аюшин</a:t>
            </a:r>
          </a:p>
        </p:txBody>
      </p:sp>
      <p:sp>
        <p:nvSpPr>
          <p:cNvPr id="43020" name="Rectangle 15"/>
          <p:cNvSpPr>
            <a:spLocks noChangeArrowheads="1"/>
          </p:cNvSpPr>
          <p:nvPr/>
        </p:nvSpPr>
        <p:spPr bwMode="auto">
          <a:xfrm>
            <a:off x="7359650" y="2868613"/>
            <a:ext cx="1587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1600" b="1" i="1">
                <a:solidFill>
                  <a:srgbClr val="990000"/>
                </a:solidFill>
                <a:latin typeface="Bookman Old Style" pitchFamily="18" charset="0"/>
              </a:rPr>
              <a:t>Э.Э. Аюшиев</a:t>
            </a:r>
          </a:p>
        </p:txBody>
      </p:sp>
      <p:sp>
        <p:nvSpPr>
          <p:cNvPr id="43021" name="Rectangle 16"/>
          <p:cNvSpPr>
            <a:spLocks noChangeArrowheads="1"/>
          </p:cNvSpPr>
          <p:nvPr/>
        </p:nvSpPr>
        <p:spPr bwMode="auto">
          <a:xfrm>
            <a:off x="3629025" y="6251575"/>
            <a:ext cx="1652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1600" b="1" i="1">
                <a:solidFill>
                  <a:srgbClr val="990000"/>
                </a:solidFill>
                <a:latin typeface="Bookman Old Style" pitchFamily="18" charset="0"/>
              </a:rPr>
              <a:t>В.А.Шагжиев</a:t>
            </a:r>
          </a:p>
        </p:txBody>
      </p:sp>
      <p:pic>
        <p:nvPicPr>
          <p:cNvPr id="43022" name="Picture 22" descr="PICT009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06813" y="4076700"/>
            <a:ext cx="1519237" cy="1728788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43023" name="Rectangle 13"/>
          <p:cNvSpPr>
            <a:spLocks noChangeArrowheads="1"/>
          </p:cNvSpPr>
          <p:nvPr/>
        </p:nvSpPr>
        <p:spPr bwMode="auto">
          <a:xfrm>
            <a:off x="1744663" y="6324600"/>
            <a:ext cx="1858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1600" b="1" i="1">
                <a:solidFill>
                  <a:srgbClr val="990000"/>
                </a:solidFill>
                <a:latin typeface="Bookman Old Style" pitchFamily="18" charset="0"/>
              </a:rPr>
              <a:t>Н.Н. Манжеева</a:t>
            </a:r>
          </a:p>
        </p:txBody>
      </p:sp>
      <p:pic>
        <p:nvPicPr>
          <p:cNvPr id="43024" name="Picture 23" descr="PICT008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979613" y="4005263"/>
            <a:ext cx="1530350" cy="21590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43025" name="Rectangle 14"/>
          <p:cNvSpPr>
            <a:spLocks noChangeArrowheads="1"/>
          </p:cNvSpPr>
          <p:nvPr/>
        </p:nvSpPr>
        <p:spPr bwMode="auto">
          <a:xfrm>
            <a:off x="5238750" y="6324600"/>
            <a:ext cx="2209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1600" b="1" i="1">
                <a:solidFill>
                  <a:srgbClr val="990000"/>
                </a:solidFill>
                <a:latin typeface="Bookman Old Style" pitchFamily="18" charset="0"/>
              </a:rPr>
              <a:t>Ч. Г. Шанюшкина</a:t>
            </a:r>
          </a:p>
        </p:txBody>
      </p:sp>
      <p:pic>
        <p:nvPicPr>
          <p:cNvPr id="43026" name="Picture 24" descr="Шанюшкина Чимита Григорьевна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581650" y="4005263"/>
            <a:ext cx="1524000" cy="2160587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43027" name="Rectangle 26"/>
          <p:cNvSpPr>
            <a:spLocks noChangeArrowheads="1"/>
          </p:cNvSpPr>
          <p:nvPr/>
        </p:nvSpPr>
        <p:spPr bwMode="auto">
          <a:xfrm>
            <a:off x="7380288" y="6324600"/>
            <a:ext cx="14811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1600" b="1" i="1">
                <a:solidFill>
                  <a:srgbClr val="990000"/>
                </a:solidFill>
                <a:latin typeface="Bookman Old Style" pitchFamily="18" charset="0"/>
              </a:rPr>
              <a:t>В.М. Бухаев</a:t>
            </a:r>
          </a:p>
        </p:txBody>
      </p:sp>
      <p:pic>
        <p:nvPicPr>
          <p:cNvPr id="43028" name="Picture 27" descr="8BFF93C4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386638" y="4005263"/>
            <a:ext cx="1482725" cy="208915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grpSp>
        <p:nvGrpSpPr>
          <p:cNvPr id="43029" name="Group 35"/>
          <p:cNvGrpSpPr>
            <a:grpSpLocks/>
          </p:cNvGrpSpPr>
          <p:nvPr/>
        </p:nvGrpSpPr>
        <p:grpSpPr bwMode="auto">
          <a:xfrm>
            <a:off x="157163" y="4005263"/>
            <a:ext cx="1579562" cy="2655887"/>
            <a:chOff x="2186" y="2523"/>
            <a:chExt cx="995" cy="1673"/>
          </a:xfrm>
        </p:grpSpPr>
        <p:sp>
          <p:nvSpPr>
            <p:cNvPr id="43036" name="Rectangle 11"/>
            <p:cNvSpPr>
              <a:spLocks noChangeArrowheads="1"/>
            </p:cNvSpPr>
            <p:nvPr/>
          </p:nvSpPr>
          <p:spPr bwMode="auto">
            <a:xfrm>
              <a:off x="2186" y="3984"/>
              <a:ext cx="95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ru-RU" sz="1600" b="1" i="1">
                  <a:solidFill>
                    <a:srgbClr val="990000"/>
                  </a:solidFill>
                  <a:latin typeface="Bookman Old Style" pitchFamily="18" charset="0"/>
                </a:rPr>
                <a:t>Р.Е. Ешонов</a:t>
              </a:r>
            </a:p>
          </p:txBody>
        </p:sp>
        <p:pic>
          <p:nvPicPr>
            <p:cNvPr id="43037" name="Picture 34" descr="Ешонов Р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2245" y="2523"/>
              <a:ext cx="936" cy="1298"/>
            </a:xfrm>
            <a:prstGeom prst="rect">
              <a:avLst/>
            </a:prstGeom>
            <a:noFill/>
            <a:ln w="9525">
              <a:solidFill>
                <a:srgbClr val="FFCC00"/>
              </a:solidFill>
              <a:miter lim="800000"/>
              <a:headEnd/>
              <a:tailEnd/>
            </a:ln>
          </p:spPr>
        </p:pic>
      </p:grpSp>
      <p:sp>
        <p:nvSpPr>
          <p:cNvPr id="43030" name="AutoShape 4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58054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31" name="AutoShape 4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58054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32" name="AutoShape 47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8054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3033" name="Group 50"/>
          <p:cNvGrpSpPr>
            <a:grpSpLocks/>
          </p:cNvGrpSpPr>
          <p:nvPr/>
        </p:nvGrpSpPr>
        <p:grpSpPr bwMode="auto">
          <a:xfrm>
            <a:off x="0" y="3213100"/>
            <a:ext cx="9144000" cy="738188"/>
            <a:chOff x="0" y="2024"/>
            <a:chExt cx="5760" cy="465"/>
          </a:xfrm>
        </p:grpSpPr>
        <p:pic>
          <p:nvPicPr>
            <p:cNvPr id="43034" name="Picture 48" descr="002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0" y="2024"/>
              <a:ext cx="283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35" name="Picture 49" descr="002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 flipH="1">
              <a:off x="2835" y="2024"/>
              <a:ext cx="292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Tm="898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школ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363" y="2636838"/>
            <a:ext cx="3671887" cy="1754187"/>
          </a:xfrm>
          <a:prstGeom prst="rect">
            <a:avLst/>
          </a:prstGeom>
          <a:noFill/>
          <a:ln w="5715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188913"/>
            <a:ext cx="7777162" cy="2520950"/>
          </a:xfrm>
          <a:solidFill>
            <a:srgbClr val="CCFFCC"/>
          </a:solidFill>
          <a:ln w="76200">
            <a:solidFill>
              <a:srgbClr val="FFCC00"/>
            </a:solidFill>
          </a:ln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6600FF"/>
                </a:solidFill>
                <a:latin typeface="Book Antiqua" pitchFamily="18" charset="0"/>
              </a:rPr>
              <a:t>Музей истории </a:t>
            </a:r>
            <a:br>
              <a:rPr lang="ru-RU" sz="4000" b="1" i="1" smtClean="0">
                <a:solidFill>
                  <a:srgbClr val="6600FF"/>
                </a:solidFill>
                <a:latin typeface="Book Antiqua" pitchFamily="18" charset="0"/>
              </a:rPr>
            </a:br>
            <a:r>
              <a:rPr lang="ru-RU" sz="4000" b="1" i="1" smtClean="0">
                <a:solidFill>
                  <a:srgbClr val="6600FF"/>
                </a:solidFill>
                <a:latin typeface="Book Antiqua" pitchFamily="18" charset="0"/>
              </a:rPr>
              <a:t>Курумканской средней общеобразовательной </a:t>
            </a:r>
            <a:br>
              <a:rPr lang="ru-RU" sz="4000" b="1" i="1" smtClean="0">
                <a:solidFill>
                  <a:srgbClr val="6600FF"/>
                </a:solidFill>
                <a:latin typeface="Book Antiqua" pitchFamily="18" charset="0"/>
              </a:rPr>
            </a:br>
            <a:r>
              <a:rPr lang="ru-RU" sz="4000" b="1" i="1" smtClean="0">
                <a:solidFill>
                  <a:srgbClr val="6600FF"/>
                </a:solidFill>
                <a:latin typeface="Book Antiqua" pitchFamily="18" charset="0"/>
              </a:rPr>
              <a:t>школы № 2</a:t>
            </a:r>
          </a:p>
        </p:txBody>
      </p:sp>
      <p:pic>
        <p:nvPicPr>
          <p:cNvPr id="6148" name="Picture 15" descr="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49" name="Group 23"/>
          <p:cNvGrpSpPr>
            <a:grpSpLocks/>
          </p:cNvGrpSpPr>
          <p:nvPr/>
        </p:nvGrpSpPr>
        <p:grpSpPr bwMode="auto">
          <a:xfrm>
            <a:off x="1187450" y="2924175"/>
            <a:ext cx="2039938" cy="3194050"/>
            <a:chOff x="703" y="1842"/>
            <a:chExt cx="1285" cy="2012"/>
          </a:xfrm>
        </p:grpSpPr>
        <p:pic>
          <p:nvPicPr>
            <p:cNvPr id="6161" name="Picture 18" descr="zdanie_cerkvi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03" y="1842"/>
              <a:ext cx="1285" cy="1782"/>
            </a:xfrm>
            <a:prstGeom prst="rect">
              <a:avLst/>
            </a:prstGeom>
            <a:noFill/>
            <a:ln w="57150">
              <a:solidFill>
                <a:srgbClr val="FFCC00"/>
              </a:solidFill>
              <a:miter lim="800000"/>
              <a:headEnd/>
              <a:tailEnd/>
            </a:ln>
          </p:spPr>
        </p:pic>
        <p:sp>
          <p:nvSpPr>
            <p:cNvPr id="2067" name="Text Box 19"/>
            <p:cNvSpPr txBox="1">
              <a:spLocks noChangeArrowheads="1"/>
            </p:cNvSpPr>
            <p:nvPr/>
          </p:nvSpPr>
          <p:spPr bwMode="auto">
            <a:xfrm>
              <a:off x="839" y="3566"/>
              <a:ext cx="9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man Old Style" pitchFamily="18" charset="0"/>
                </a:rPr>
                <a:t>1884 г.</a:t>
              </a:r>
            </a:p>
          </p:txBody>
        </p:sp>
      </p:grpSp>
      <p:grpSp>
        <p:nvGrpSpPr>
          <p:cNvPr id="6150" name="Group 22"/>
          <p:cNvGrpSpPr>
            <a:grpSpLocks/>
          </p:cNvGrpSpPr>
          <p:nvPr/>
        </p:nvGrpSpPr>
        <p:grpSpPr bwMode="auto">
          <a:xfrm>
            <a:off x="3492500" y="2924175"/>
            <a:ext cx="1584325" cy="1609725"/>
            <a:chOff x="2562" y="1842"/>
            <a:chExt cx="998" cy="1014"/>
          </a:xfrm>
        </p:grpSpPr>
        <p:pic>
          <p:nvPicPr>
            <p:cNvPr id="6159" name="Picture 4" descr="P4080054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562" y="1842"/>
              <a:ext cx="998" cy="998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miter lim="800000"/>
              <a:headEnd/>
              <a:tailEnd/>
            </a:ln>
          </p:spPr>
        </p:pic>
        <p:sp>
          <p:nvSpPr>
            <p:cNvPr id="2068" name="Text Box 20"/>
            <p:cNvSpPr txBox="1">
              <a:spLocks noChangeArrowheads="1"/>
            </p:cNvSpPr>
            <p:nvPr/>
          </p:nvSpPr>
          <p:spPr bwMode="auto">
            <a:xfrm>
              <a:off x="2653" y="2568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man Old Style" pitchFamily="18" charset="0"/>
                </a:rPr>
                <a:t>1984 г.</a:t>
              </a:r>
            </a:p>
          </p:txBody>
        </p:sp>
      </p:grpSp>
      <p:grpSp>
        <p:nvGrpSpPr>
          <p:cNvPr id="6151" name="Group 24"/>
          <p:cNvGrpSpPr>
            <a:grpSpLocks/>
          </p:cNvGrpSpPr>
          <p:nvPr/>
        </p:nvGrpSpPr>
        <p:grpSpPr bwMode="auto">
          <a:xfrm>
            <a:off x="7308850" y="2924175"/>
            <a:ext cx="1570038" cy="1682750"/>
            <a:chOff x="4558" y="1842"/>
            <a:chExt cx="989" cy="1060"/>
          </a:xfrm>
        </p:grpSpPr>
        <p:pic>
          <p:nvPicPr>
            <p:cNvPr id="6157" name="Picture 17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4558" y="1842"/>
              <a:ext cx="989" cy="1043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miter lim="800000"/>
              <a:headEnd/>
              <a:tailEnd/>
            </a:ln>
          </p:spPr>
        </p:pic>
        <p:sp>
          <p:nvSpPr>
            <p:cNvPr id="2069" name="Text Box 21"/>
            <p:cNvSpPr txBox="1">
              <a:spLocks noChangeArrowheads="1"/>
            </p:cNvSpPr>
            <p:nvPr/>
          </p:nvSpPr>
          <p:spPr bwMode="auto">
            <a:xfrm>
              <a:off x="4604" y="2614"/>
              <a:ext cx="90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ru-RU"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Bookman Old Style" pitchFamily="18" charset="0"/>
                </a:rPr>
                <a:t>2004 г.</a:t>
              </a:r>
            </a:p>
          </p:txBody>
        </p:sp>
      </p:grpSp>
      <p:pic>
        <p:nvPicPr>
          <p:cNvPr id="6152" name="Picture 25" descr="KurumKahn 17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04025" y="4724400"/>
            <a:ext cx="2198688" cy="1649413"/>
          </a:xfrm>
          <a:prstGeom prst="rect">
            <a:avLst/>
          </a:prstGeom>
          <a:noFill/>
          <a:ln w="57150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6153" name="Picture 32" descr="старая школа"/>
          <p:cNvPicPr>
            <a:picLocks noChangeAspect="1" noChangeArrowheads="1"/>
          </p:cNvPicPr>
          <p:nvPr/>
        </p:nvPicPr>
        <p:blipFill>
          <a:blip r:embed="rId8" cstate="email">
            <a:lum bright="-24000" contrast="-6000"/>
          </a:blip>
          <a:srcRect/>
          <a:stretch>
            <a:fillRect/>
          </a:stretch>
        </p:blipFill>
        <p:spPr bwMode="auto">
          <a:xfrm>
            <a:off x="3419475" y="4652963"/>
            <a:ext cx="3094038" cy="18859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6154" name="AutoShape 3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5" name="AutoShape 3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6" name="AutoShape 3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204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0DC10C-6EC9-4D42-92F9-1D9FCEDA832F}" type="slidenum">
              <a:rPr lang="ru-RU"/>
              <a:pPr/>
              <a:t>6</a:t>
            </a:fld>
            <a:endParaRPr lang="ru-RU"/>
          </a:p>
        </p:txBody>
      </p:sp>
      <p:pic>
        <p:nvPicPr>
          <p:cNvPr id="7171" name="Picture 5" descr="352336D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349500"/>
            <a:ext cx="3276600" cy="45085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5219700" y="692150"/>
            <a:ext cx="3384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pic>
        <p:nvPicPr>
          <p:cNvPr id="7173" name="Picture 10" descr="3B043FE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2138" y="2636838"/>
            <a:ext cx="2930525" cy="400526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5940425" y="404813"/>
            <a:ext cx="3024188" cy="1955800"/>
          </a:xfrm>
          <a:prstGeom prst="rect">
            <a:avLst/>
          </a:prstGeom>
          <a:solidFill>
            <a:srgbClr val="CCFFCC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400" b="1">
                <a:solidFill>
                  <a:srgbClr val="6600FF"/>
                </a:solidFill>
                <a:latin typeface="Bookman Old Style" pitchFamily="18" charset="0"/>
              </a:rPr>
              <a:t>К 100 –летнему юбилею школы был создан музей истории школы </a:t>
            </a:r>
          </a:p>
        </p:txBody>
      </p:sp>
      <p:pic>
        <p:nvPicPr>
          <p:cNvPr id="7175" name="Picture 11" descr="AD146D9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888" y="2492375"/>
            <a:ext cx="3059112" cy="40052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176" name="Picture 9" descr="P408005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8400" y="260350"/>
            <a:ext cx="2159000" cy="21590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177" name="Picture 6" descr="C66CC80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3563938" cy="28527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7178" name="Picture 12" descr="00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9" name="AutoShape 1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AutoShape 2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81" name="AutoShape 2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209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FCB214-D91C-4EEB-AC34-07C9D0580768}" type="slidenum">
              <a:rPr lang="ru-RU"/>
              <a:pPr/>
              <a:t>7</a:t>
            </a:fld>
            <a:endParaRPr lang="ru-RU"/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042988" y="0"/>
            <a:ext cx="76327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  <a:latin typeface="Bookman Old Style" pitchFamily="18" charset="0"/>
              </a:rPr>
              <a:t>В настоящий момент руководит музеем</a:t>
            </a:r>
            <a:br>
              <a:rPr lang="ru-RU" b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b="1">
                <a:solidFill>
                  <a:srgbClr val="990000"/>
                </a:solidFill>
                <a:latin typeface="Bookman Old Style" pitchFamily="18" charset="0"/>
              </a:rPr>
              <a:t> Балданова Эльвира Чимит-Цыреновна,</a:t>
            </a:r>
            <a:br>
              <a:rPr lang="ru-RU" b="1">
                <a:solidFill>
                  <a:srgbClr val="990000"/>
                </a:solidFill>
                <a:latin typeface="Bookman Old Style" pitchFamily="18" charset="0"/>
              </a:rPr>
            </a:br>
            <a:r>
              <a:rPr lang="ru-RU" b="1">
                <a:solidFill>
                  <a:srgbClr val="990000"/>
                </a:solidFill>
                <a:latin typeface="Bookman Old Style" pitchFamily="18" charset="0"/>
              </a:rPr>
              <a:t> ветеран педагогического труда.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b="1">
                <a:solidFill>
                  <a:srgbClr val="990000"/>
                </a:solidFill>
                <a:latin typeface="Bookman Old Style" pitchFamily="18" charset="0"/>
              </a:rPr>
              <a:t>На базе музея проводятся краеведческие конференции, семинары. Большую работу музей проводит по гражданско-патриотическому  воспитанию. </a:t>
            </a:r>
          </a:p>
        </p:txBody>
      </p:sp>
      <p:pic>
        <p:nvPicPr>
          <p:cNvPr id="8196" name="Picture 3" descr="Музей Эльвира Чимитцыреновн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2988" y="2133600"/>
            <a:ext cx="3384550" cy="2733675"/>
          </a:xfrm>
          <a:prstGeom prst="rect">
            <a:avLst/>
          </a:prstGeom>
          <a:noFill/>
          <a:ln w="38100" cmpd="dbl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8197" name="Picture 4" descr="В музее с Потаповым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1916113"/>
            <a:ext cx="3925887" cy="2840037"/>
          </a:xfrm>
          <a:prstGeom prst="rect">
            <a:avLst/>
          </a:prstGeom>
          <a:noFill/>
          <a:ln w="38100" cmpd="dbl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900113" y="4868863"/>
            <a:ext cx="35290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b="1">
                <a:solidFill>
                  <a:srgbClr val="990000"/>
                </a:solidFill>
                <a:latin typeface="Bookman Old Style" pitchFamily="18" charset="0"/>
              </a:rPr>
              <a:t>Балданова Эльвира Чимит-Цыреновна, ветеран педагогического труда.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500563" y="4797425"/>
            <a:ext cx="46434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1400" b="1" i="1">
                <a:solidFill>
                  <a:srgbClr val="990000"/>
                </a:solidFill>
                <a:latin typeface="Bookman Old Style" pitchFamily="18" charset="0"/>
              </a:rPr>
              <a:t>В сентябре 2004г. состоялся юбилей школы посвященный 120-летию, где собрались выпускники разных лет, в том числе выпускник 10 выпуска - Л.В. Потапов, президент Республики Бурятия. </a:t>
            </a:r>
          </a:p>
        </p:txBody>
      </p:sp>
      <p:pic>
        <p:nvPicPr>
          <p:cNvPr id="8200" name="Picture 11" descr="0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AutoShape 1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AutoShape 1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AutoShape 2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 advClick="0" advTm="99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8" grpId="0"/>
      <p:bldP spid="133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0605DB-87D5-436F-BF96-58DF2824ABA5}" type="slidenum">
              <a:rPr lang="ru-RU"/>
              <a:pPr/>
              <a:t>8</a:t>
            </a:fld>
            <a:endParaRPr lang="ru-RU"/>
          </a:p>
        </p:txBody>
      </p:sp>
      <p:pic>
        <p:nvPicPr>
          <p:cNvPr id="9219" name="Picture 8" descr="P408006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9338" y="3213100"/>
            <a:ext cx="4284662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P408005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213100"/>
            <a:ext cx="4859338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 descr="5DF1A6DB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363" y="0"/>
            <a:ext cx="4211637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6435725"/>
            <a:ext cx="5076825" cy="422275"/>
          </a:xfrm>
          <a:solidFill>
            <a:srgbClr val="CCFFCC"/>
          </a:solidFill>
          <a:ln>
            <a:solidFill>
              <a:srgbClr val="FFCC00"/>
            </a:solidFill>
          </a:ln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rgbClr val="6600FF"/>
                </a:solidFill>
                <a:latin typeface="Bookman Old Style" pitchFamily="18" charset="0"/>
              </a:rPr>
              <a:t>Зал боевой и трудовой славы </a:t>
            </a:r>
          </a:p>
        </p:txBody>
      </p:sp>
      <p:pic>
        <p:nvPicPr>
          <p:cNvPr id="9223" name="Picture 5" descr="B3EC558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4932363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Rectangle 9"/>
          <p:cNvSpPr>
            <a:spLocks noChangeArrowheads="1"/>
          </p:cNvSpPr>
          <p:nvPr/>
        </p:nvSpPr>
        <p:spPr bwMode="auto">
          <a:xfrm>
            <a:off x="755650" y="2781300"/>
            <a:ext cx="4608513" cy="422275"/>
          </a:xfrm>
          <a:prstGeom prst="rect">
            <a:avLst/>
          </a:prstGeom>
          <a:solidFill>
            <a:srgbClr val="CCFFCC"/>
          </a:solidFill>
          <a:ln w="9525">
            <a:solidFill>
              <a:srgbClr val="FFCC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rgbClr val="6600FF"/>
                </a:solidFill>
                <a:latin typeface="Bookman Old Style" pitchFamily="18" charset="0"/>
              </a:rPr>
              <a:t>Зал истории школы</a:t>
            </a:r>
          </a:p>
        </p:txBody>
      </p:sp>
      <p:sp>
        <p:nvSpPr>
          <p:cNvPr id="92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  <a:solidFill>
            <a:srgbClr val="CCFFCC"/>
          </a:solidFill>
          <a:ln>
            <a:solidFill>
              <a:srgbClr val="FFCC00"/>
            </a:solidFill>
          </a:ln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6600FF"/>
                </a:solidFill>
                <a:latin typeface="Bookman Old Style" pitchFamily="18" charset="0"/>
              </a:rPr>
              <a:t>В музее 2 выставочных зала </a:t>
            </a:r>
          </a:p>
        </p:txBody>
      </p:sp>
      <p:pic>
        <p:nvPicPr>
          <p:cNvPr id="9226" name="Picture 11" descr="00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7" name="AutoShape 1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8" name="AutoShape 1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AutoShape 2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Tm="531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C5FB85-9DF7-422B-B11D-7893ED7E2DC7}" type="slidenum">
              <a:rPr lang="ru-RU"/>
              <a:pPr/>
              <a:t>9</a:t>
            </a:fld>
            <a:endParaRPr lang="ru-RU"/>
          </a:p>
        </p:txBody>
      </p:sp>
      <p:pic>
        <p:nvPicPr>
          <p:cNvPr id="10243" name="Picture 17" descr="22февраля в спортзал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2500" y="4292600"/>
            <a:ext cx="3851275" cy="21002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0244" name="Picture 13" descr="DSCN009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260350"/>
            <a:ext cx="3455988" cy="25908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1042988" y="3068638"/>
            <a:ext cx="81010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000" b="1" dirty="0">
                <a:solidFill>
                  <a:srgbClr val="990000"/>
                </a:solidFill>
                <a:latin typeface="Bookman Old Style" pitchFamily="18" charset="0"/>
              </a:rPr>
              <a:t>22 февраля </a:t>
            </a:r>
            <a:r>
              <a:rPr lang="ru-RU" sz="2000" b="1" dirty="0" smtClean="0">
                <a:solidFill>
                  <a:srgbClr val="990000"/>
                </a:solidFill>
                <a:latin typeface="Bookman Old Style" pitchFamily="18" charset="0"/>
              </a:rPr>
              <a:t>2005 г</a:t>
            </a:r>
            <a:r>
              <a:rPr lang="ru-RU" sz="2000" b="1" dirty="0">
                <a:solidFill>
                  <a:srgbClr val="990000"/>
                </a:solidFill>
                <a:latin typeface="Bookman Old Style" pitchFamily="18" charset="0"/>
              </a:rPr>
              <a:t>. в музее школы открыт зал Боевой славы, посвященный  60-летию Победы. В торжественной обстановке с приглашением ветеранов и вдов </a:t>
            </a:r>
          </a:p>
        </p:txBody>
      </p:sp>
      <p:pic>
        <p:nvPicPr>
          <p:cNvPr id="10246" name="Picture 7" descr="P408005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6100" y="188913"/>
            <a:ext cx="2355850" cy="2852737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0247" name="Picture 9" descr="0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42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4" descr="DSCN010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04025" y="188913"/>
            <a:ext cx="2139950" cy="2852737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0249" name="Picture 15" descr="5D6631ED"/>
          <p:cNvPicPr>
            <a:picLocks noChangeAspect="1" noChangeArrowheads="1"/>
          </p:cNvPicPr>
          <p:nvPr/>
        </p:nvPicPr>
        <p:blipFill>
          <a:blip r:embed="rId7" cstate="email">
            <a:lum bright="18000"/>
          </a:blip>
          <a:srcRect/>
          <a:stretch>
            <a:fillRect/>
          </a:stretch>
        </p:blipFill>
        <p:spPr bwMode="auto">
          <a:xfrm>
            <a:off x="7164388" y="4076700"/>
            <a:ext cx="1751012" cy="26368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0250" name="Picture 16" descr="22 фераля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71550" y="4221163"/>
            <a:ext cx="3267075" cy="22796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0251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504825"/>
          </a:xfrm>
          <a:prstGeom prst="actionButtonForwardNext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AutoShape 2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48488" y="6237288"/>
            <a:ext cx="503237" cy="504825"/>
          </a:xfrm>
          <a:prstGeom prst="actionButtonBackPrevious">
            <a:avLst/>
          </a:prstGeom>
          <a:solidFill>
            <a:srgbClr val="9900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AutoShape 26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6237288"/>
            <a:ext cx="503238" cy="504825"/>
          </a:xfrm>
          <a:prstGeom prst="actionButtonHome">
            <a:avLst/>
          </a:prstGeom>
          <a:solidFill>
            <a:srgbClr val="FFFF00"/>
          </a:solidFill>
          <a:ln w="9525">
            <a:solidFill>
              <a:srgbClr val="99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7812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.7|2.2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1986</TotalTime>
  <Words>1211</Words>
  <Application>Microsoft Office PowerPoint</Application>
  <PresentationFormat>Экран (4:3)</PresentationFormat>
  <Paragraphs>249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Оформление по умолчанию</vt:lpstr>
      <vt:lpstr>Презентация музея истории  Курумканской  средней школы №2 </vt:lpstr>
      <vt:lpstr>Схема проекта </vt:lpstr>
      <vt:lpstr>Слайд 3</vt:lpstr>
      <vt:lpstr>Слайд 4</vt:lpstr>
      <vt:lpstr>Музей истории  Курумканской средней общеобразовательной  школы № 2</vt:lpstr>
      <vt:lpstr>Слайд 6</vt:lpstr>
      <vt:lpstr>Слайд 7</vt:lpstr>
      <vt:lpstr>В музее 2 выставочных зала </vt:lpstr>
      <vt:lpstr>Слайд 9</vt:lpstr>
      <vt:lpstr>Формы работы музея</vt:lpstr>
      <vt:lpstr>Награды музея </vt:lpstr>
      <vt:lpstr>Присвоение звания «Школьный музей» историко-краеведческому музею Курумканской средней школы (Свидетельство № 5780) 1988-2006 </vt:lpstr>
      <vt:lpstr>Диплом I степени республиканского смотра-конкурса военно-патриотических музеев 55 лет Победы 2000 г. г. Улан-Удэ</vt:lpstr>
      <vt:lpstr>Слайд 14</vt:lpstr>
      <vt:lpstr>Слайд 15</vt:lpstr>
      <vt:lpstr>Диплом лауреата всероссийского смотра г. Москва 2000 г.  </vt:lpstr>
      <vt:lpstr>Слайд 17</vt:lpstr>
      <vt:lpstr>Слайд 18</vt:lpstr>
      <vt:lpstr>Слайд 19</vt:lpstr>
      <vt:lpstr>Слайд 20</vt:lpstr>
      <vt:lpstr> Награды Балдановой Э.Ч-Ц.  - заведующей Музеем КСОШ №2 </vt:lpstr>
      <vt:lpstr>Слайд 22</vt:lpstr>
      <vt:lpstr>Слайд 23</vt:lpstr>
      <vt:lpstr>Слайд 24</vt:lpstr>
      <vt:lpstr>Слайд 25</vt:lpstr>
      <vt:lpstr>Слайд 26</vt:lpstr>
      <vt:lpstr>Совет музея.</vt:lpstr>
      <vt:lpstr>Паспорт проекта  </vt:lpstr>
      <vt:lpstr>Слайд 29</vt:lpstr>
      <vt:lpstr>План –схема с обозначением разделов экспозиции и маршрута экскурсии </vt:lpstr>
      <vt:lpstr>Наименование разделов экспозиции </vt:lpstr>
      <vt:lpstr>Слайд 32</vt:lpstr>
      <vt:lpstr>Слайд 33</vt:lpstr>
      <vt:lpstr>Слайд 34</vt:lpstr>
      <vt:lpstr>Слайд 35</vt:lpstr>
      <vt:lpstr>Истоки… церковно-приходская школа</vt:lpstr>
      <vt:lpstr>Школа в 20-е годы.</vt:lpstr>
      <vt:lpstr>Первый выпуск 1941 года.</vt:lpstr>
      <vt:lpstr>Отличники народного просвещения</vt:lpstr>
      <vt:lpstr>Заслуженные учителя</vt:lpstr>
      <vt:lpstr>Деятели культуры и искусства</vt:lpstr>
    </vt:vector>
  </TitlesOfParts>
  <Company>Домашний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 истории Курумканской средней общеобразовательной школы № 2</dc:title>
  <dc:creator>Дарима</dc:creator>
  <cp:lastModifiedBy>user</cp:lastModifiedBy>
  <cp:revision>90</cp:revision>
  <dcterms:created xsi:type="dcterms:W3CDTF">2006-04-08T14:11:54Z</dcterms:created>
  <dcterms:modified xsi:type="dcterms:W3CDTF">2013-02-12T09:08:53Z</dcterms:modified>
</cp:coreProperties>
</file>