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1" r:id="rId5"/>
    <p:sldId id="259" r:id="rId6"/>
    <p:sldId id="260" r:id="rId7"/>
    <p:sldId id="262" r:id="rId8"/>
    <p:sldId id="263" r:id="rId9"/>
    <p:sldId id="264" r:id="rId10"/>
    <p:sldId id="265" r:id="rId11"/>
    <p:sldId id="266" r:id="rId12"/>
    <p:sldId id="268" r:id="rId13"/>
    <p:sldId id="269" r:id="rId14"/>
    <p:sldId id="270" r:id="rId15"/>
    <p:sldId id="267" r:id="rId16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29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7EAF463A-BC7C-46EE-9F1E-7F377CCA4891}" type="datetimeFigureOut">
              <a:rPr lang="en-US" smtClean="0"/>
              <a:pPr/>
              <a:t>2/12/2013</a:t>
            </a:fld>
            <a:endParaRPr lang="en-US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2/12/2013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2/12/2013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7EAF463A-BC7C-46EE-9F1E-7F377CCA4891}" type="datetimeFigureOut">
              <a:rPr lang="en-US" smtClean="0"/>
              <a:pPr/>
              <a:t>2/12/2013</a:t>
            </a:fld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7EAF463A-BC7C-46EE-9F1E-7F377CCA4891}" type="datetimeFigureOut">
              <a:rPr lang="en-US" smtClean="0"/>
              <a:pPr/>
              <a:t>2/12/2013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2/12/2013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2/12/2013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7EAF463A-BC7C-46EE-9F1E-7F377CCA4891}" type="datetimeFigureOut">
              <a:rPr lang="en-US" smtClean="0"/>
              <a:pPr/>
              <a:t>2/12/2013</a:t>
            </a:fld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2/12/2013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7EAF463A-BC7C-46EE-9F1E-7F377CCA4891}" type="datetimeFigureOut">
              <a:rPr lang="en-US" smtClean="0"/>
              <a:pPr/>
              <a:t>2/12/2013</a:t>
            </a:fld>
            <a:endParaRPr lang="en-US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7EAF463A-BC7C-46EE-9F1E-7F377CCA4891}" type="datetimeFigureOut">
              <a:rPr lang="en-US" smtClean="0"/>
              <a:pPr/>
              <a:t>2/12/2013</a:t>
            </a:fld>
            <a:endParaRPr lang="en-US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2/12/2013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4000" dirty="0" smtClean="0"/>
              <a:t>Знаем ли мы своих детей или зачем нужно развивать </a:t>
            </a:r>
            <a:r>
              <a:rPr lang="ru-RU" sz="4000" dirty="0" smtClean="0"/>
              <a:t>внимательность?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990600"/>
            <a:ext cx="7467600" cy="5867400"/>
          </a:xfrm>
        </p:spPr>
        <p:txBody>
          <a:bodyPr>
            <a:normAutofit fontScale="85000" lnSpcReduction="20000"/>
          </a:bodyPr>
          <a:lstStyle/>
          <a:p>
            <a:r>
              <a:rPr lang="ru-RU" u="sng" dirty="0" smtClean="0">
                <a:solidFill>
                  <a:schemeClr val="accent1">
                    <a:lumMod val="75000"/>
                  </a:schemeClr>
                </a:solidFill>
              </a:rPr>
              <a:t>6. </a:t>
            </a:r>
            <a:r>
              <a:rPr lang="ru-RU" u="sng" dirty="0" smtClean="0"/>
              <a:t>Не забывай, что самые важные встречи человека – это его встречи с детьми. Обращай больше внимания на них – мы никогда не можем знать, кого мы встречаем в ребенке.</a:t>
            </a:r>
            <a:endParaRPr lang="ru-RU" dirty="0" smtClean="0"/>
          </a:p>
          <a:p>
            <a:r>
              <a:rPr lang="ru-RU" u="sng" dirty="0" smtClean="0">
                <a:solidFill>
                  <a:schemeClr val="accent1">
                    <a:lumMod val="75000"/>
                  </a:schemeClr>
                </a:solidFill>
              </a:rPr>
              <a:t>7. </a:t>
            </a:r>
            <a:r>
              <a:rPr lang="ru-RU" u="sng" dirty="0" smtClean="0"/>
              <a:t>Не мучь себя, если не можешь сделать что-то для своего ребенка. Мучь, если можешь, но не делаешь. Помни: для ребенка сделано недостаточно, если не сделано все.</a:t>
            </a:r>
            <a:endParaRPr lang="ru-RU" dirty="0" smtClean="0"/>
          </a:p>
          <a:p>
            <a:r>
              <a:rPr lang="ru-RU" u="sng" dirty="0" smtClean="0">
                <a:solidFill>
                  <a:schemeClr val="accent1">
                    <a:lumMod val="75000"/>
                  </a:schemeClr>
                </a:solidFill>
              </a:rPr>
              <a:t>8. </a:t>
            </a:r>
            <a:r>
              <a:rPr lang="ru-RU" u="sng" dirty="0" smtClean="0"/>
              <a:t>Ребенок – это не тиран, который завладевает всей твоей жизнью, не только плод плоти и крови. Эта та драгоценная чаша, которую Жизнь дала тебе на хранение и развитие в нем творческого огня. Это раскрепощенная любовь матери и отца, у которых будет расти не “наш”, “свой” ребенок, но душа, данная на хранение.</a:t>
            </a:r>
            <a:endParaRPr lang="ru-RU" dirty="0" smtClean="0"/>
          </a:p>
          <a:p>
            <a:r>
              <a:rPr lang="ru-RU" u="sng" dirty="0" smtClean="0">
                <a:solidFill>
                  <a:schemeClr val="accent1">
                    <a:lumMod val="75000"/>
                  </a:schemeClr>
                </a:solidFill>
              </a:rPr>
              <a:t>9. </a:t>
            </a:r>
            <a:r>
              <a:rPr lang="ru-RU" u="sng" dirty="0" smtClean="0"/>
              <a:t>Умей любить чужого ребенка. Никогда не делай чужому то, что не хотел бы, чтобы сделали твоему.</a:t>
            </a:r>
            <a:endParaRPr lang="ru-RU" dirty="0" smtClean="0"/>
          </a:p>
          <a:p>
            <a:r>
              <a:rPr lang="ru-RU" u="sng" dirty="0" smtClean="0">
                <a:solidFill>
                  <a:schemeClr val="accent1">
                    <a:lumMod val="75000"/>
                  </a:schemeClr>
                </a:solidFill>
              </a:rPr>
              <a:t>10. </a:t>
            </a:r>
            <a:r>
              <a:rPr lang="ru-RU" u="sng" dirty="0" smtClean="0"/>
              <a:t>Люби своего ребенка любым – неталантливым, неудачливым, взрослым. Обращаясь с ним, радуйся, потому что ребенок – это праздник, который пока с тобой.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Удачи в воспитании своих детей!</a:t>
            </a:r>
            <a:br>
              <a:rPr lang="ru-RU" dirty="0" smtClean="0"/>
            </a:br>
            <a:r>
              <a:rPr lang="ru-RU" dirty="0" smtClean="0"/>
              <a:t>Спасибо за внимание.</a:t>
            </a:r>
            <a:endParaRPr lang="ru-RU" dirty="0"/>
          </a:p>
        </p:txBody>
      </p:sp>
      <p:pic>
        <p:nvPicPr>
          <p:cNvPr id="8195" name="Picture 3" descr="C:\Documents and Settings\Егор\Рабочий стол\Откр.уроки\SDC11245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41916" y="1600200"/>
            <a:ext cx="6498167" cy="48736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Внимателен ли мой ребёнок?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10000"/>
          </a:bodyPr>
          <a:lstStyle/>
          <a:p>
            <a:pPr lvl="0"/>
            <a:r>
              <a:rPr lang="ru-RU" u="sng" dirty="0" smtClean="0"/>
              <a:t>Не может сидеть спокойно на месте. Когда требуется это.</a:t>
            </a:r>
            <a:endParaRPr lang="ru-RU" dirty="0" smtClean="0"/>
          </a:p>
          <a:p>
            <a:pPr lvl="0"/>
            <a:r>
              <a:rPr lang="ru-RU" u="sng" dirty="0" smtClean="0"/>
              <a:t>Легко отвлекается на посторонние стимулы.</a:t>
            </a:r>
            <a:endParaRPr lang="ru-RU" dirty="0" smtClean="0"/>
          </a:p>
          <a:p>
            <a:pPr lvl="0"/>
            <a:r>
              <a:rPr lang="ru-RU" u="sng" dirty="0" smtClean="0"/>
              <a:t>С трудом дожидается своей очереди во время игры и в различных других ситуациях в коллективе (занятия в школе, экскурсии)</a:t>
            </a:r>
            <a:endParaRPr lang="ru-RU" dirty="0" smtClean="0"/>
          </a:p>
          <a:p>
            <a:pPr lvl="0"/>
            <a:r>
              <a:rPr lang="ru-RU" u="sng" dirty="0" smtClean="0"/>
              <a:t>На вопросы часто отвечает не задумываясь, не выслушав до конца.</a:t>
            </a:r>
            <a:endParaRPr lang="ru-RU" dirty="0" smtClean="0"/>
          </a:p>
          <a:p>
            <a:pPr lvl="0"/>
            <a:r>
              <a:rPr lang="ru-RU" u="sng" dirty="0" smtClean="0"/>
              <a:t>При выполнении предложенных заданий испытывает сложности (не связанные с негативным поведением или недостаточностью понимания).</a:t>
            </a:r>
            <a:endParaRPr lang="ru-RU" dirty="0" smtClean="0"/>
          </a:p>
          <a:p>
            <a:pPr lvl="0"/>
            <a:r>
              <a:rPr lang="ru-RU" u="sng" dirty="0" smtClean="0"/>
              <a:t>С трудом сохраняет внимание при выполнении заданий или во время игр.</a:t>
            </a:r>
            <a:endParaRPr lang="ru-RU" dirty="0" smtClean="0"/>
          </a:p>
          <a:p>
            <a:pPr lvl="0"/>
            <a:r>
              <a:rPr lang="ru-RU" u="sng" dirty="0" smtClean="0"/>
              <a:t>Часто переходит с одного незавершенного действия к другому.</a:t>
            </a:r>
            <a:endParaRPr lang="ru-RU" dirty="0" smtClean="0"/>
          </a:p>
          <a:p>
            <a:pPr lvl="0"/>
            <a:r>
              <a:rPr lang="ru-RU" u="sng" dirty="0" smtClean="0"/>
              <a:t>Не может играть тихо, спокойно.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762000"/>
            <a:ext cx="7467600" cy="5711952"/>
          </a:xfrm>
        </p:spPr>
        <p:txBody>
          <a:bodyPr>
            <a:normAutofit fontScale="92500" lnSpcReduction="10000"/>
          </a:bodyPr>
          <a:lstStyle/>
          <a:p>
            <a:pPr lvl="0"/>
            <a:r>
              <a:rPr lang="ru-RU" u="sng" dirty="0" smtClean="0"/>
              <a:t>Болтливый.</a:t>
            </a:r>
            <a:endParaRPr lang="ru-RU" dirty="0" smtClean="0"/>
          </a:p>
          <a:p>
            <a:pPr lvl="0"/>
            <a:r>
              <a:rPr lang="ru-RU" u="sng" dirty="0" smtClean="0"/>
              <a:t>Мешает другим, пристает к окружающим (например, вмешивается в игры других детей).</a:t>
            </a:r>
            <a:endParaRPr lang="ru-RU" dirty="0" smtClean="0"/>
          </a:p>
          <a:p>
            <a:pPr lvl="0"/>
            <a:r>
              <a:rPr lang="ru-RU" u="sng" dirty="0" smtClean="0"/>
              <a:t>Часто складывается впечатление, что ребёнок не слушает обращённую к нему речь.</a:t>
            </a:r>
            <a:endParaRPr lang="ru-RU" dirty="0" smtClean="0"/>
          </a:p>
          <a:p>
            <a:pPr lvl="0"/>
            <a:r>
              <a:rPr lang="ru-RU" u="sng" dirty="0" smtClean="0"/>
              <a:t>Теряет вещи, необходимые в школе и дома (например, игрушки, карандаши, книги т.д.)</a:t>
            </a:r>
            <a:endParaRPr lang="ru-RU" dirty="0" smtClean="0"/>
          </a:p>
          <a:p>
            <a:pPr lvl="0"/>
            <a:r>
              <a:rPr lang="ru-RU" u="sng" dirty="0" smtClean="0"/>
              <a:t>Часто совершает опасные действия. Не задумываясь о последствиях (например, выбегает на улицу, не оглядываясь по сторонам). При этом не ищет приключений или острых ощущений.</a:t>
            </a:r>
            <a:endParaRPr lang="ru-RU" dirty="0" smtClean="0"/>
          </a:p>
          <a:p>
            <a:r>
              <a:rPr lang="ru-RU" u="sng" dirty="0" smtClean="0"/>
              <a:t>Наличие у детей восьми из перечисленных 14 –</a:t>
            </a:r>
            <a:r>
              <a:rPr lang="ru-RU" u="sng" dirty="0" err="1" smtClean="0"/>
              <a:t>ти</a:t>
            </a:r>
            <a:r>
              <a:rPr lang="ru-RU" u="sng" dirty="0" smtClean="0"/>
              <a:t> симптомов, является основанием для утверждения того, что у ребёнка проявляется синдром дефицита внимания. Все проявления дефицита внимания можно поделить на три группы:</a:t>
            </a:r>
            <a:endParaRPr lang="ru-RU" dirty="0" smtClean="0"/>
          </a:p>
          <a:p>
            <a:r>
              <a:rPr lang="ru-RU" dirty="0" smtClean="0"/>
              <a:t> 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u="sng" dirty="0" smtClean="0"/>
              <a:t>Хорошие дети – у хороших родителей.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47500" lnSpcReduction="20000"/>
          </a:bodyPr>
          <a:lstStyle/>
          <a:p>
            <a:r>
              <a:rPr lang="ru-RU" sz="3300" dirty="0" smtClean="0"/>
              <a:t>Многие родители требуют от школьника хороших отметок. Но для этого и сами родители должны быть гораздо более терпеливы.</a:t>
            </a:r>
          </a:p>
          <a:p>
            <a:r>
              <a:rPr lang="ru-RU" sz="3300" dirty="0" smtClean="0"/>
              <a:t>Психологи советуют:</a:t>
            </a:r>
          </a:p>
          <a:p>
            <a:pPr lvl="0"/>
            <a:r>
              <a:rPr lang="ru-RU" sz="3300" dirty="0" smtClean="0"/>
              <a:t>предоставьте ребенку право самому решить, когда он будет делать уроки. Ваше дело – помочь ему выдержать график, только так он привыкнет к ритмичной работе;</a:t>
            </a:r>
          </a:p>
          <a:p>
            <a:pPr lvl="0"/>
            <a:r>
              <a:rPr lang="ru-RU" sz="3300" dirty="0" smtClean="0"/>
              <a:t>лишь в самых крайних случаях делайте вместе с ним домашние задания – только когда видите, что без вашей помощи не обойтись;</a:t>
            </a:r>
          </a:p>
          <a:p>
            <a:pPr lvl="0"/>
            <a:r>
              <a:rPr lang="ru-RU" sz="3300" dirty="0" smtClean="0"/>
              <a:t>не паникуйте, если у ребенка появляются трудности в школе.</a:t>
            </a:r>
          </a:p>
          <a:p>
            <a:r>
              <a:rPr lang="ru-RU" sz="3300" dirty="0" smtClean="0"/>
              <a:t>Помогите ему самому найти выход:</a:t>
            </a:r>
          </a:p>
          <a:p>
            <a:pPr lvl="0"/>
            <a:r>
              <a:rPr lang="ru-RU" sz="3300" dirty="0" smtClean="0"/>
              <a:t>в домашних разговорах не касайтесь слишком часто школьных тем – ребенку надо отдыхать от школы;</a:t>
            </a:r>
          </a:p>
          <a:p>
            <a:pPr lvl="0"/>
            <a:r>
              <a:rPr lang="ru-RU" sz="3300" dirty="0" smtClean="0"/>
              <a:t>не давайте убедить себя, что занятия с репетитором – лучшее средство получить хорошие оценки;</a:t>
            </a:r>
          </a:p>
          <a:p>
            <a:pPr lvl="0"/>
            <a:r>
              <a:rPr lang="ru-RU" sz="3300" dirty="0" smtClean="0"/>
              <a:t>не старайтесь все время водить ребенка за руку, позвольте ему с самого начала школьной дороги учиться быть самостоятельным и ответственным.</a:t>
            </a:r>
          </a:p>
          <a:p>
            <a:pPr>
              <a:buNone/>
            </a:pPr>
            <a:r>
              <a:rPr lang="ru-RU" sz="2900" dirty="0" smtClean="0"/>
              <a:t> </a:t>
            </a:r>
          </a:p>
          <a:p>
            <a:endParaRPr lang="ru-RU" dirty="0" smtClean="0"/>
          </a:p>
          <a:p>
            <a:pPr>
              <a:buNone/>
            </a:pPr>
            <a:r>
              <a:rPr lang="ru-RU" dirty="0" smtClean="0"/>
              <a:t> 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7467600" cy="1905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b="1" u="sng" dirty="0" smtClean="0"/>
              <a:t> Взрослым: з</a:t>
            </a:r>
            <a:r>
              <a:rPr lang="ru-RU" u="sng" dirty="0" smtClean="0"/>
              <a:t>акончите приведенные ниже предложения так, как, на Ваш взгляд, закончил бы ваш ребенок.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1026" name="Picture 2" descr="C:\Documents and Settings\Егор\Рабочий стол\Откр.уроки\SDC11236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2670175"/>
            <a:ext cx="4114801" cy="38068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u="sng" dirty="0" smtClean="0"/>
              <a:t>Вашему ребенку бывает очень радостно, когда…</a:t>
            </a:r>
            <a:endParaRPr lang="ru-RU" dirty="0"/>
          </a:p>
        </p:txBody>
      </p:sp>
      <p:pic>
        <p:nvPicPr>
          <p:cNvPr id="5" name="Picture 2" descr="C:\Documents and Settings\Егор\Рабочий стол\Откр.уроки\SDC1123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94316" y="1752600"/>
            <a:ext cx="6498167" cy="4873625"/>
          </a:xfrm>
          <a:prstGeom prst="rect">
            <a:avLst/>
          </a:prstGeom>
          <a:noFill/>
        </p:spPr>
      </p:pic>
      <p:sp>
        <p:nvSpPr>
          <p:cNvPr id="6" name="Содержимое 5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u="sng" dirty="0" smtClean="0"/>
              <a:t>Ваш ребенок очень грустит, когда…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u="sng" dirty="0" smtClean="0"/>
              <a:t>Вашему ребенку бывает очень страшно, когда…</a:t>
            </a:r>
            <a:endParaRPr lang="ru-RU" dirty="0"/>
          </a:p>
        </p:txBody>
      </p:sp>
      <p:pic>
        <p:nvPicPr>
          <p:cNvPr id="5122" name="Picture 2" descr="C:\Documents and Settings\Егор\Рабочий стол\Откр.уроки\SDC11232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41916" y="1600200"/>
            <a:ext cx="6498167" cy="48736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u="sng" dirty="0" smtClean="0"/>
              <a:t>Ваш ребенок очень грустит, когда…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u="sng" dirty="0" smtClean="0"/>
              <a:t>Вашему ребенку бывает очень страшно, когда…</a:t>
            </a:r>
            <a:endParaRPr lang="ru-RU" dirty="0"/>
          </a:p>
        </p:txBody>
      </p:sp>
      <p:pic>
        <p:nvPicPr>
          <p:cNvPr id="3074" name="Picture 2" descr="C:\Documents and Settings\Егор\Рабочий стол\Откр.уроки\SDC11245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41916" y="1600200"/>
            <a:ext cx="6498167" cy="48736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u="sng" dirty="0" smtClean="0"/>
              <a:t>Вашему ребенку бывает стыдно, когда…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6" name="Picture 2" descr="C:\Documents and Settings\Егор\Рабочий стол\Откр.уроки\SDC11247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41916" y="1600200"/>
            <a:ext cx="6498167" cy="48736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u="sng" dirty="0" smtClean="0"/>
              <a:t>Ваш ребенок гордится, когда…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u="sng" dirty="0" smtClean="0"/>
              <a:t>Ваш ребенок сердится, когда…</a:t>
            </a:r>
            <a:endParaRPr lang="ru-RU" dirty="0"/>
          </a:p>
        </p:txBody>
      </p:sp>
      <p:pic>
        <p:nvPicPr>
          <p:cNvPr id="6146" name="Picture 2" descr="C:\Documents and Settings\Егор\Рабочий стол\Откр.уроки\SDC11234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41916" y="1600200"/>
            <a:ext cx="6498167" cy="48736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u="sng" dirty="0" smtClean="0"/>
              <a:t>Ваш ребенок бывает очень удивлен, когда…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7170" name="Picture 2" descr="C:\Documents and Settings\Егор\Рабочий стол\Откр.уроки\SDC11235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41917" y="1981201"/>
            <a:ext cx="5486400" cy="4114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554162"/>
          </a:xfrm>
        </p:spPr>
        <p:txBody>
          <a:bodyPr>
            <a:normAutofit fontScale="90000"/>
          </a:bodyPr>
          <a:lstStyle/>
          <a:p>
            <a:r>
              <a:rPr lang="ru-RU" b="1" u="sng" dirty="0" smtClean="0"/>
              <a:t>Десять заповедей для родителей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1" u="sng" dirty="0" smtClean="0"/>
              <a:t>Ребенок – это праздник, который всегда с тобой.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u="sng" dirty="0" smtClean="0">
                <a:solidFill>
                  <a:schemeClr val="accent1">
                    <a:lumMod val="75000"/>
                  </a:schemeClr>
                </a:solidFill>
              </a:rPr>
              <a:t>1. </a:t>
            </a:r>
            <a:r>
              <a:rPr lang="ru-RU" u="sng" dirty="0" smtClean="0"/>
              <a:t>Не жди, что твой ребенок будет таким, как ты, или таким, так ты хочешь. Помоги ему стать не тобой, а собой.</a:t>
            </a:r>
            <a:endParaRPr lang="ru-RU" dirty="0" smtClean="0"/>
          </a:p>
          <a:p>
            <a:r>
              <a:rPr lang="ru-RU" u="sng" dirty="0" smtClean="0">
                <a:solidFill>
                  <a:schemeClr val="accent1">
                    <a:lumMod val="75000"/>
                  </a:schemeClr>
                </a:solidFill>
              </a:rPr>
              <a:t>2. </a:t>
            </a:r>
            <a:r>
              <a:rPr lang="ru-RU" u="sng" dirty="0" smtClean="0"/>
              <a:t>Не требуй от ребенка платы за все, что ты для него сделал. Ты дал ему жизнь – как он может отблагодарить тебя? Он даст жизнь другому, тот третьему, и это необратимый закон благодарности.</a:t>
            </a:r>
            <a:endParaRPr lang="ru-RU" dirty="0" smtClean="0"/>
          </a:p>
          <a:p>
            <a:r>
              <a:rPr lang="ru-RU" u="sng" dirty="0" smtClean="0">
                <a:solidFill>
                  <a:schemeClr val="accent1">
                    <a:lumMod val="75000"/>
                  </a:schemeClr>
                </a:solidFill>
              </a:rPr>
              <a:t>3. </a:t>
            </a:r>
            <a:r>
              <a:rPr lang="ru-RU" u="sng" dirty="0" smtClean="0"/>
              <a:t>Не вымещай на ребенке свои обиды, чтобы в старости не есть горький хлеб. Ибо что посеешь, то и взойдет.</a:t>
            </a:r>
            <a:endParaRPr lang="ru-RU" dirty="0" smtClean="0"/>
          </a:p>
          <a:p>
            <a:r>
              <a:rPr lang="ru-RU" u="sng" dirty="0" smtClean="0">
                <a:solidFill>
                  <a:schemeClr val="accent1">
                    <a:lumMod val="75000"/>
                  </a:schemeClr>
                </a:solidFill>
              </a:rPr>
              <a:t>4. </a:t>
            </a:r>
            <a:r>
              <a:rPr lang="ru-RU" u="sng" dirty="0" smtClean="0"/>
              <a:t>Не относись к его проблемам свысока. Жизнь дана каждому по силам, и будь уверен – ему она тяжела не меньше, чем тебе, а может быть, и больше, поскольку у него нет опыта.</a:t>
            </a:r>
            <a:endParaRPr lang="ru-RU" dirty="0" smtClean="0"/>
          </a:p>
          <a:p>
            <a:r>
              <a:rPr lang="ru-RU" u="sng" dirty="0" smtClean="0">
                <a:solidFill>
                  <a:schemeClr val="accent1">
                    <a:lumMod val="75000"/>
                  </a:schemeClr>
                </a:solidFill>
              </a:rPr>
              <a:t>5. </a:t>
            </a:r>
            <a:r>
              <a:rPr lang="ru-RU" u="sng" dirty="0" smtClean="0"/>
              <a:t>Не унижай!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127</TotalTime>
  <Words>761</Words>
  <Application>Microsoft Office PowerPoint</Application>
  <PresentationFormat>Экран (4:3)</PresentationFormat>
  <Paragraphs>49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Эркер</vt:lpstr>
      <vt:lpstr>Знаем ли мы своих детей или зачем нужно развивать внимательность?</vt:lpstr>
      <vt:lpstr>       Взрослым: закончите приведенные ниже предложения так, как, на Ваш взгляд, закончил бы ваш ребенок.  </vt:lpstr>
      <vt:lpstr>Вашему ребенку бывает очень радостно, когда…</vt:lpstr>
      <vt:lpstr>Ваш ребенок очень грустит, когда… Вашему ребенку бывает очень страшно, когда…</vt:lpstr>
      <vt:lpstr>Ваш ребенок очень грустит, когда… Вашему ребенку бывает очень страшно, когда…</vt:lpstr>
      <vt:lpstr>Вашему ребенку бывает стыдно, когда… </vt:lpstr>
      <vt:lpstr>Ваш ребенок гордится, когда… Ваш ребенок сердится, когда…</vt:lpstr>
      <vt:lpstr>Ваш ребенок бывает очень удивлен, когда… </vt:lpstr>
      <vt:lpstr>Десять заповедей для родителей Ребенок – это праздник, который всегда с тобой. </vt:lpstr>
      <vt:lpstr>Слайд 10</vt:lpstr>
      <vt:lpstr>Удачи в воспитании своих детей! Спасибо за внимание.</vt:lpstr>
      <vt:lpstr>Внимателен ли мой ребёнок?</vt:lpstr>
      <vt:lpstr>Слайд 13</vt:lpstr>
      <vt:lpstr>Хорошие дети – у хороших родителей. 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Знаем ли мы своих детей или зачем нужно развивать память</dc:title>
  <cp:lastModifiedBy>Егор</cp:lastModifiedBy>
  <cp:revision>11</cp:revision>
  <dcterms:modified xsi:type="dcterms:W3CDTF">2013-02-12T03:57:39Z</dcterms:modified>
</cp:coreProperties>
</file>