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94660"/>
  </p:normalViewPr>
  <p:slideViewPr>
    <p:cSldViewPr>
      <p:cViewPr varScale="1">
        <p:scale>
          <a:sx n="73" d="100"/>
          <a:sy n="73" d="100"/>
        </p:scale>
        <p:origin x="-120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A6292B95-7928-473C-A6D4-283E32454DEE}" type="datetimeFigureOut">
              <a:rPr lang="ru-RU" smtClean="0"/>
              <a:pPr/>
              <a:t>12.02.2013</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49BA54B-7AA5-43C0-A827-CCB817D6E505}" type="slidenum">
              <a:rPr lang="ru-RU" smtClean="0"/>
              <a:pPr/>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9BA54B-7AA5-43C0-A827-CCB817D6E505}" type="slidenum">
              <a:rPr lang="ru-RU" smtClean="0"/>
              <a:pPr/>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9BA54B-7AA5-43C0-A827-CCB817D6E505}" type="slidenum">
              <a:rPr lang="ru-RU" smtClean="0"/>
              <a:pPr/>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9BA54B-7AA5-43C0-A827-CCB817D6E505}" type="slidenum">
              <a:rPr lang="ru-RU" smtClean="0"/>
              <a:pPr/>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49BA54B-7AA5-43C0-A827-CCB817D6E50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9BA54B-7AA5-43C0-A827-CCB817D6E505}" type="slidenum">
              <a:rPr lang="ru-RU" smtClean="0"/>
              <a:pPr/>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49BA54B-7AA5-43C0-A827-CCB817D6E505}" type="slidenum">
              <a:rPr lang="ru-RU" smtClean="0"/>
              <a:pPr/>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49BA54B-7AA5-43C0-A827-CCB817D6E505}" type="slidenum">
              <a:rPr lang="ru-RU" smtClean="0"/>
              <a:pPr/>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49BA54B-7AA5-43C0-A827-CCB817D6E50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9BA54B-7AA5-43C0-A827-CCB817D6E50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6292B95-7928-473C-A6D4-283E32454DEE}" type="datetimeFigureOut">
              <a:rPr lang="ru-RU" smtClean="0"/>
              <a:pPr/>
              <a:t>12.02.2013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49BA54B-7AA5-43C0-A827-CCB817D6E50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A6292B95-7928-473C-A6D4-283E32454DEE}" type="datetimeFigureOut">
              <a:rPr lang="ru-RU" smtClean="0"/>
              <a:pPr/>
              <a:t>12.02.2013</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49BA54B-7AA5-43C0-A827-CCB817D6E50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Russian traditional costumes</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99792" y="3789040"/>
            <a:ext cx="3736876" cy="2592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46575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a:xfrm>
            <a:off x="688490" y="570156"/>
            <a:ext cx="7756263" cy="1274668"/>
          </a:xfrm>
        </p:spPr>
        <p:txBody>
          <a:bodyPr/>
          <a:lstStyle/>
          <a:p>
            <a:r>
              <a:rPr lang="en-US" sz="1400" dirty="0"/>
              <a:t> Historians suppose that traditional Russian costume started taking its shape in the 12th-13th centuries. Up to the 18th century it fitted well all layers of Russian society: it was worn by tsars, boyars, merchants, craftsmen, and peasants.</a:t>
            </a:r>
            <a:br>
              <a:rPr lang="en-US" sz="1400" dirty="0"/>
            </a:br>
            <a:r>
              <a:rPr lang="en-US" sz="1400" dirty="0"/>
              <a:t>After Peter’s decrees (18th century) Russian nobility and the city costumes have undergone Europeanization. However, the national (folk) Russian costume was popular in the villages till  the beginning of 20th century.</a:t>
            </a:r>
            <a:endParaRPr lang="ru-RU" sz="1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9592" y="2290313"/>
            <a:ext cx="7560840" cy="37444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53523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fltVal val="0"/>
                                          </p:val>
                                        </p:tav>
                                        <p:tav tm="100000">
                                          <p:val>
                                            <p:strVal val="#ppt_w"/>
                                          </p:val>
                                        </p:tav>
                                      </p:tavLst>
                                    </p:anim>
                                    <p:anim calcmode="lin" valueType="num">
                                      <p:cBhvr>
                                        <p:cTn id="8" dur="1000" fill="hold"/>
                                        <p:tgtEl>
                                          <p:spTgt spid="2050"/>
                                        </p:tgtEl>
                                        <p:attrNameLst>
                                          <p:attrName>ppt_h</p:attrName>
                                        </p:attrNameLst>
                                      </p:cBhvr>
                                      <p:tavLst>
                                        <p:tav tm="0">
                                          <p:val>
                                            <p:fltVal val="0"/>
                                          </p:val>
                                        </p:tav>
                                        <p:tav tm="100000">
                                          <p:val>
                                            <p:strVal val="#ppt_h"/>
                                          </p:val>
                                        </p:tav>
                                      </p:tavLst>
                                    </p:anim>
                                    <p:anim calcmode="lin" valueType="num">
                                      <p:cBhvr>
                                        <p:cTn id="9" dur="1000" fill="hold"/>
                                        <p:tgtEl>
                                          <p:spTgt spid="2050"/>
                                        </p:tgtEl>
                                        <p:attrNameLst>
                                          <p:attrName>style.rotation</p:attrName>
                                        </p:attrNameLst>
                                      </p:cBhvr>
                                      <p:tavLst>
                                        <p:tav tm="0">
                                          <p:val>
                                            <p:fltVal val="90"/>
                                          </p:val>
                                        </p:tav>
                                        <p:tav tm="100000">
                                          <p:val>
                                            <p:fltVal val="0"/>
                                          </p:val>
                                        </p:tav>
                                      </p:tavLst>
                                    </p:anim>
                                    <p:animEffect transition="in" filter="fade">
                                      <p:cBhvr>
                                        <p:cTn id="10" dur="1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1000" dirty="0"/>
              <a:t> </a:t>
            </a:r>
            <a:r>
              <a:rPr lang="en-US" sz="1400" dirty="0"/>
              <a:t>The Russian women’s costume was based on the “</a:t>
            </a:r>
            <a:r>
              <a:rPr lang="en-US" sz="1400" dirty="0" err="1"/>
              <a:t>rubakha</a:t>
            </a:r>
            <a:r>
              <a:rPr lang="en-US" sz="1400" dirty="0"/>
              <a:t>” ( a linen shirt or blouse). It was made flaxen embroidery, silk lace, golden threads and spangles. Collars and sleeves were decorated extensively.</a:t>
            </a:r>
            <a:br>
              <a:rPr lang="en-US" sz="1400" dirty="0"/>
            </a:br>
            <a:r>
              <a:rPr lang="en-US" sz="1400" dirty="0"/>
              <a:t>By the early 20th century the most widespread women costumes were of two types: the South Russian one with </a:t>
            </a:r>
            <a:r>
              <a:rPr lang="en-US" sz="1400" dirty="0" err="1"/>
              <a:t>poneva</a:t>
            </a:r>
            <a:r>
              <a:rPr lang="en-US" sz="1400" dirty="0"/>
              <a:t>, i.e. a homespun </a:t>
            </a:r>
            <a:r>
              <a:rPr lang="en-US" sz="1400" dirty="0" err="1"/>
              <a:t>woollen</a:t>
            </a:r>
            <a:r>
              <a:rPr lang="en-US" sz="1400" dirty="0"/>
              <a:t> skirt, and the Mid-Russian one with a </a:t>
            </a:r>
            <a:r>
              <a:rPr lang="en-US" sz="1400" dirty="0" err="1"/>
              <a:t>sarafan</a:t>
            </a:r>
            <a:r>
              <a:rPr lang="en-US" sz="1400" dirty="0"/>
              <a:t>, i.e. a kind of  sleeveless dress.  The typical color of the </a:t>
            </a:r>
            <a:r>
              <a:rPr lang="en-US" sz="1400" dirty="0" err="1"/>
              <a:t>sarafan</a:t>
            </a:r>
            <a:r>
              <a:rPr lang="en-US" sz="1400" dirty="0"/>
              <a:t> and  skirts was red, as this color literally translates to “beautiful”.</a:t>
            </a:r>
            <a:endParaRPr lang="ru-RU" sz="1400" dirty="0"/>
          </a:p>
        </p:txBody>
      </p:sp>
      <p:sp>
        <p:nvSpPr>
          <p:cNvPr id="3" name="Объект 2"/>
          <p:cNvSpPr>
            <a:spLocks noGrp="1"/>
          </p:cNvSpPr>
          <p:nvPr>
            <p:ph sz="quarter" idx="13"/>
          </p:nvPr>
        </p:nvSpPr>
        <p:spPr/>
        <p:txBody>
          <a:bodyPr/>
          <a:lstStyle/>
          <a:p>
            <a:endParaRPr lang="ru-RU" dirty="0"/>
          </a:p>
        </p:txBody>
      </p:sp>
      <p:sp>
        <p:nvSpPr>
          <p:cNvPr id="4" name="Объект 3"/>
          <p:cNvSpPr>
            <a:spLocks noGrp="1"/>
          </p:cNvSpPr>
          <p:nvPr>
            <p:ph sz="quarter" idx="14"/>
          </p:nvPr>
        </p:nvSpPr>
        <p:spPr/>
        <p:txBody>
          <a:bodyPr/>
          <a:lstStyle/>
          <a:p>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2150" y="2420888"/>
            <a:ext cx="3809456" cy="31683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04048" y="2276872"/>
            <a:ext cx="3168352" cy="38697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10209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500" fill="hold"/>
                                        <p:tgtEl>
                                          <p:spTgt spid="3075"/>
                                        </p:tgtEl>
                                        <p:attrNameLst>
                                          <p:attrName>ppt_w</p:attrName>
                                        </p:attrNameLst>
                                      </p:cBhvr>
                                      <p:tavLst>
                                        <p:tav tm="0">
                                          <p:val>
                                            <p:fltVal val="0"/>
                                          </p:val>
                                        </p:tav>
                                        <p:tav tm="100000">
                                          <p:val>
                                            <p:strVal val="#ppt_w"/>
                                          </p:val>
                                        </p:tav>
                                      </p:tavLst>
                                    </p:anim>
                                    <p:anim calcmode="lin" valueType="num">
                                      <p:cBhvr>
                                        <p:cTn id="8" dur="500" fill="hold"/>
                                        <p:tgtEl>
                                          <p:spTgt spid="3075"/>
                                        </p:tgtEl>
                                        <p:attrNameLst>
                                          <p:attrName>ppt_h</p:attrName>
                                        </p:attrNameLst>
                                      </p:cBhvr>
                                      <p:tavLst>
                                        <p:tav tm="0">
                                          <p:val>
                                            <p:fltVal val="0"/>
                                          </p:val>
                                        </p:tav>
                                        <p:tav tm="100000">
                                          <p:val>
                                            <p:strVal val="#ppt_h"/>
                                          </p:val>
                                        </p:tav>
                                      </p:tavLst>
                                    </p:anim>
                                    <p:animEffect transition="in" filter="fade">
                                      <p:cBhvr>
                                        <p:cTn id="9" dur="500"/>
                                        <p:tgtEl>
                                          <p:spTgt spid="3075"/>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 calcmode="lin" valueType="num">
                                      <p:cBhvr>
                                        <p:cTn id="14" dur="1000" fill="hold"/>
                                        <p:tgtEl>
                                          <p:spTgt spid="3074"/>
                                        </p:tgtEl>
                                        <p:attrNameLst>
                                          <p:attrName>ppt_w</p:attrName>
                                        </p:attrNameLst>
                                      </p:cBhvr>
                                      <p:tavLst>
                                        <p:tav tm="0">
                                          <p:val>
                                            <p:fltVal val="0"/>
                                          </p:val>
                                        </p:tav>
                                        <p:tav tm="100000">
                                          <p:val>
                                            <p:strVal val="#ppt_w"/>
                                          </p:val>
                                        </p:tav>
                                      </p:tavLst>
                                    </p:anim>
                                    <p:anim calcmode="lin" valueType="num">
                                      <p:cBhvr>
                                        <p:cTn id="15" dur="1000" fill="hold"/>
                                        <p:tgtEl>
                                          <p:spTgt spid="3074"/>
                                        </p:tgtEl>
                                        <p:attrNameLst>
                                          <p:attrName>ppt_h</p:attrName>
                                        </p:attrNameLst>
                                      </p:cBhvr>
                                      <p:tavLst>
                                        <p:tav tm="0">
                                          <p:val>
                                            <p:fltVal val="0"/>
                                          </p:val>
                                        </p:tav>
                                        <p:tav tm="100000">
                                          <p:val>
                                            <p:strVal val="#ppt_h"/>
                                          </p:val>
                                        </p:tav>
                                      </p:tavLst>
                                    </p:anim>
                                    <p:anim calcmode="lin" valueType="num">
                                      <p:cBhvr>
                                        <p:cTn id="16" dur="1000" fill="hold"/>
                                        <p:tgtEl>
                                          <p:spTgt spid="3074"/>
                                        </p:tgtEl>
                                        <p:attrNameLst>
                                          <p:attrName>style.rotation</p:attrName>
                                        </p:attrNameLst>
                                      </p:cBhvr>
                                      <p:tavLst>
                                        <p:tav tm="0">
                                          <p:val>
                                            <p:fltVal val="90"/>
                                          </p:val>
                                        </p:tav>
                                        <p:tav tm="100000">
                                          <p:val>
                                            <p:fltVal val="0"/>
                                          </p:val>
                                        </p:tav>
                                      </p:tavLst>
                                    </p:anim>
                                    <p:animEffect transition="in" filter="fade">
                                      <p:cBhvr>
                                        <p:cTn id="17"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1800" dirty="0"/>
              <a:t>One of the most common type of festive head-dress was the "</a:t>
            </a:r>
            <a:r>
              <a:rPr lang="en-US" sz="1800" dirty="0" err="1"/>
              <a:t>kokoshnik</a:t>
            </a:r>
            <a:r>
              <a:rPr lang="en-US" sz="1800" dirty="0"/>
              <a:t>", it was masterfully decorated with river pearls, meshwork of pearls, golden and silver needlework, </a:t>
            </a:r>
            <a:r>
              <a:rPr lang="en-US" sz="1800" dirty="0" err="1"/>
              <a:t>coloured</a:t>
            </a:r>
            <a:r>
              <a:rPr lang="en-US" sz="1800" dirty="0"/>
              <a:t> foil and decorative stones. The head-dress was treasured in the family and handed down, and was an integral element of a well-off bride’s dowry.</a:t>
            </a:r>
            <a:br>
              <a:rPr lang="en-US" sz="1800" dirty="0"/>
            </a:br>
            <a:r>
              <a:rPr lang="en-US" sz="1050" dirty="0"/>
              <a:t/>
            </a:r>
            <a:br>
              <a:rPr lang="en-US" sz="1050" dirty="0"/>
            </a:br>
            <a:endParaRPr lang="ru-RU" sz="1050" dirty="0"/>
          </a:p>
        </p:txBody>
      </p:sp>
      <p:sp>
        <p:nvSpPr>
          <p:cNvPr id="3" name="Объект 2"/>
          <p:cNvSpPr>
            <a:spLocks noGrp="1"/>
          </p:cNvSpPr>
          <p:nvPr>
            <p:ph sz="quarter" idx="13"/>
          </p:nvPr>
        </p:nvSpPr>
        <p:spPr/>
        <p:txBody>
          <a:bodyPr/>
          <a:lstStyle/>
          <a:p>
            <a:endParaRPr lang="ru-RU" dirty="0"/>
          </a:p>
        </p:txBody>
      </p:sp>
      <p:sp>
        <p:nvSpPr>
          <p:cNvPr id="4" name="Объект 3"/>
          <p:cNvSpPr>
            <a:spLocks noGrp="1"/>
          </p:cNvSpPr>
          <p:nvPr>
            <p:ph sz="quarter" idx="14"/>
          </p:nvPr>
        </p:nvSpPr>
        <p:spPr/>
        <p:txBody>
          <a:bodyPr/>
          <a:lstStyle/>
          <a:p>
            <a:endParaRPr lang="ru-RU"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2348880"/>
            <a:ext cx="3812189" cy="37444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16016" y="2132856"/>
            <a:ext cx="3240360" cy="40427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1663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anim calcmode="lin" valueType="num">
                                      <p:cBhvr>
                                        <p:cTn id="8" dur="2000" fill="hold"/>
                                        <p:tgtEl>
                                          <p:spTgt spid="4098"/>
                                        </p:tgtEl>
                                        <p:attrNameLst>
                                          <p:attrName>ppt_w</p:attrName>
                                        </p:attrNameLst>
                                      </p:cBhvr>
                                      <p:tavLst>
                                        <p:tav tm="0" fmla="#ppt_w*sin(2.5*pi*$)">
                                          <p:val>
                                            <p:fltVal val="0"/>
                                          </p:val>
                                        </p:tav>
                                        <p:tav tm="100000">
                                          <p:val>
                                            <p:fltVal val="1"/>
                                          </p:val>
                                        </p:tav>
                                      </p:tavLst>
                                    </p:anim>
                                    <p:anim calcmode="lin" valueType="num">
                                      <p:cBhvr>
                                        <p:cTn id="9" dur="2000" fill="hold"/>
                                        <p:tgtEl>
                                          <p:spTgt spid="4098"/>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099"/>
                                        </p:tgtEl>
                                        <p:attrNameLst>
                                          <p:attrName>style.visibility</p:attrName>
                                        </p:attrNameLst>
                                      </p:cBhvr>
                                      <p:to>
                                        <p:strVal val="visible"/>
                                      </p:to>
                                    </p:set>
                                    <p:animEffect transition="in" filter="fade">
                                      <p:cBhvr>
                                        <p:cTn id="14" dur="1000"/>
                                        <p:tgtEl>
                                          <p:spTgt spid="4099"/>
                                        </p:tgtEl>
                                      </p:cBhvr>
                                    </p:animEffect>
                                    <p:anim calcmode="lin" valueType="num">
                                      <p:cBhvr>
                                        <p:cTn id="15" dur="1000" fill="hold"/>
                                        <p:tgtEl>
                                          <p:spTgt spid="4099"/>
                                        </p:tgtEl>
                                        <p:attrNameLst>
                                          <p:attrName>ppt_x</p:attrName>
                                        </p:attrNameLst>
                                      </p:cBhvr>
                                      <p:tavLst>
                                        <p:tav tm="0">
                                          <p:val>
                                            <p:strVal val="#ppt_x"/>
                                          </p:val>
                                        </p:tav>
                                        <p:tav tm="100000">
                                          <p:val>
                                            <p:strVal val="#ppt_x"/>
                                          </p:val>
                                        </p:tav>
                                      </p:tavLst>
                                    </p:anim>
                                    <p:anim calcmode="lin" valueType="num">
                                      <p:cBhvr>
                                        <p:cTn id="16"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1600" dirty="0"/>
              <a:t>Men’s costume was composed of a long shirt (</a:t>
            </a:r>
            <a:r>
              <a:rPr lang="en-US" sz="1600" dirty="0" err="1"/>
              <a:t>rubakha</a:t>
            </a:r>
            <a:r>
              <a:rPr lang="en-US" sz="1600" dirty="0"/>
              <a:t>- </a:t>
            </a:r>
            <a:r>
              <a:rPr lang="en-US" sz="1600" dirty="0" err="1"/>
              <a:t>kosovorotk</a:t>
            </a:r>
            <a:r>
              <a:rPr lang="en-US" sz="1600" dirty="0"/>
              <a:t> -  a  shirt with a stand-up collar fastening on the side), trousers (</a:t>
            </a:r>
            <a:r>
              <a:rPr lang="en-US" sz="1600" dirty="0" err="1"/>
              <a:t>porty</a:t>
            </a:r>
            <a:r>
              <a:rPr lang="en-US" sz="1600" dirty="0"/>
              <a:t>),  a belt (</a:t>
            </a:r>
            <a:r>
              <a:rPr lang="en-US" sz="1600" dirty="0" err="1"/>
              <a:t>poyas</a:t>
            </a:r>
            <a:r>
              <a:rPr lang="en-US" sz="1600" dirty="0"/>
              <a:t>- </a:t>
            </a:r>
            <a:r>
              <a:rPr lang="en-US" sz="1600" dirty="0" err="1"/>
              <a:t>kushak</a:t>
            </a:r>
            <a:r>
              <a:rPr lang="en-US" sz="1600" dirty="0"/>
              <a:t>), and  </a:t>
            </a:r>
            <a:r>
              <a:rPr lang="en-US" sz="1600" dirty="0" err="1"/>
              <a:t>bast</a:t>
            </a:r>
            <a:r>
              <a:rPr lang="en-US" sz="1600" dirty="0"/>
              <a:t> shoes (later boots). The woven shoes commonly made from </a:t>
            </a:r>
            <a:r>
              <a:rPr lang="en-US" sz="1600" dirty="0" err="1"/>
              <a:t>fibres</a:t>
            </a:r>
            <a:r>
              <a:rPr lang="en-US" sz="1600" dirty="0"/>
              <a:t> of the birch tree. No longer worn in modern times, today they are a decorative piece hanging in people’s homes. The cap (</a:t>
            </a:r>
            <a:r>
              <a:rPr lang="en-US" sz="1600" dirty="0" err="1"/>
              <a:t>kartuz</a:t>
            </a:r>
            <a:r>
              <a:rPr lang="en-US" sz="1600" dirty="0"/>
              <a:t>) came into being in the late 19th century, and it was decorated with a flower.</a:t>
            </a:r>
            <a:br>
              <a:rPr lang="en-US" sz="1600" dirty="0"/>
            </a:br>
            <a:r>
              <a:rPr lang="en-US" sz="1050" dirty="0"/>
              <a:t/>
            </a:r>
            <a:br>
              <a:rPr lang="en-US" sz="1050" dirty="0"/>
            </a:br>
            <a:endParaRPr lang="ru-RU" sz="1050" dirty="0"/>
          </a:p>
        </p:txBody>
      </p:sp>
      <p:sp>
        <p:nvSpPr>
          <p:cNvPr id="3" name="Объект 2"/>
          <p:cNvSpPr>
            <a:spLocks noGrp="1"/>
          </p:cNvSpPr>
          <p:nvPr>
            <p:ph sz="quarter" idx="13"/>
          </p:nvPr>
        </p:nvSpPr>
        <p:spPr/>
        <p:txBody>
          <a:bodyPr/>
          <a:lstStyle/>
          <a:p>
            <a:endParaRPr lang="ru-RU" dirty="0"/>
          </a:p>
        </p:txBody>
      </p:sp>
      <p:sp>
        <p:nvSpPr>
          <p:cNvPr id="4" name="Объект 3"/>
          <p:cNvSpPr>
            <a:spLocks noGrp="1"/>
          </p:cNvSpPr>
          <p:nvPr>
            <p:ph sz="quarter" idx="14"/>
          </p:nvPr>
        </p:nvSpPr>
        <p:spPr/>
        <p:txBody>
          <a:bodyPr/>
          <a:lstStyle/>
          <a:p>
            <a:endParaRPr lang="ru-RU"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86425" y="1700808"/>
            <a:ext cx="2228850" cy="4762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11630" y="2204864"/>
            <a:ext cx="4764426" cy="34087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14279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ircle(in)">
                                      <p:cBhvr>
                                        <p:cTn id="7" dur="2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barn(inVertical)">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1600" dirty="0"/>
              <a:t> In winter, Russians wore the fur coat (</a:t>
            </a:r>
            <a:r>
              <a:rPr lang="en-US" sz="1600" dirty="0" err="1"/>
              <a:t>shuba</a:t>
            </a:r>
            <a:r>
              <a:rPr lang="en-US" sz="1600" dirty="0"/>
              <a:t>) and wool felt footwear (</a:t>
            </a:r>
            <a:r>
              <a:rPr lang="en-US" sz="1600" dirty="0" err="1"/>
              <a:t>valenki</a:t>
            </a:r>
            <a:r>
              <a:rPr lang="en-US" sz="1600" dirty="0"/>
              <a:t>). It was extremely practical and effective in a cold northern climate. </a:t>
            </a:r>
            <a:r>
              <a:rPr lang="en-US" sz="1600" dirty="0" err="1"/>
              <a:t>Shubas</a:t>
            </a:r>
            <a:r>
              <a:rPr lang="en-US" sz="1600" dirty="0"/>
              <a:t> were made of fur turned inside or ‘wrong-side out’.  The traditional male warm hat with flaps – </a:t>
            </a:r>
            <a:r>
              <a:rPr lang="en-US" sz="1600" dirty="0" err="1"/>
              <a:t>ushanka</a:t>
            </a:r>
            <a:r>
              <a:rPr lang="en-US" sz="1600" dirty="0"/>
              <a:t> (derived from the word </a:t>
            </a:r>
            <a:r>
              <a:rPr lang="en-US" sz="1600" dirty="0" err="1"/>
              <a:t>ushi</a:t>
            </a:r>
            <a:r>
              <a:rPr lang="en-US" sz="1600" dirty="0"/>
              <a:t> – ears) or </a:t>
            </a:r>
            <a:r>
              <a:rPr lang="en-US" sz="1600" dirty="0" err="1"/>
              <a:t>treukh</a:t>
            </a:r>
            <a:r>
              <a:rPr lang="en-US" sz="1600" dirty="0"/>
              <a:t> - was used to protect the ears from cold. Woman worn the traditional Russian knitting shawls and beautiful 100% wool  Pavlov </a:t>
            </a:r>
            <a:r>
              <a:rPr lang="en-US" sz="1600" dirty="0" err="1"/>
              <a:t>Posad</a:t>
            </a:r>
            <a:r>
              <a:rPr lang="en-US" sz="1600" dirty="0"/>
              <a:t> scarves.</a:t>
            </a:r>
            <a:endParaRPr lang="ru-RU" sz="1600" dirty="0"/>
          </a:p>
        </p:txBody>
      </p:sp>
      <p:sp>
        <p:nvSpPr>
          <p:cNvPr id="3" name="Объект 2"/>
          <p:cNvSpPr>
            <a:spLocks noGrp="1"/>
          </p:cNvSpPr>
          <p:nvPr>
            <p:ph sz="quarter" idx="13"/>
          </p:nvPr>
        </p:nvSpPr>
        <p:spPr/>
        <p:txBody>
          <a:bodyPr/>
          <a:lstStyle/>
          <a:p>
            <a:endParaRPr lang="ru-RU" dirty="0"/>
          </a:p>
        </p:txBody>
      </p:sp>
      <p:sp>
        <p:nvSpPr>
          <p:cNvPr id="4" name="Объект 3"/>
          <p:cNvSpPr>
            <a:spLocks noGrp="1"/>
          </p:cNvSpPr>
          <p:nvPr>
            <p:ph sz="quarter" idx="14"/>
          </p:nvPr>
        </p:nvSpPr>
        <p:spPr/>
        <p:txBody>
          <a:bodyPr/>
          <a:lstStyle/>
          <a:p>
            <a:endParaRPr lang="ru-RU"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2636912"/>
            <a:ext cx="3728879" cy="28083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32040" y="2106525"/>
            <a:ext cx="3240360" cy="38690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20893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heel(1)">
                                      <p:cBhvr>
                                        <p:cTn id="7" dur="20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circle(in)">
                                      <p:cBhvr>
                                        <p:cTn id="12"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38</TotalTime>
  <Words>328</Words>
  <Application>Microsoft Office PowerPoint</Application>
  <PresentationFormat>Экран (4:3)</PresentationFormat>
  <Paragraphs>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Твердый переплет</vt:lpstr>
      <vt:lpstr>Russian traditional costumes</vt:lpstr>
      <vt:lpstr> Historians suppose that traditional Russian costume started taking its shape in the 12th-13th centuries. Up to the 18th century it fitted well all layers of Russian society: it was worn by tsars, boyars, merchants, craftsmen, and peasants. After Peter’s decrees (18th century) Russian nobility and the city costumes have undergone Europeanization. However, the national (folk) Russian costume was popular in the villages till  the beginning of 20th century.</vt:lpstr>
      <vt:lpstr> The Russian women’s costume was based on the “rubakha” ( a linen shirt or blouse). It was made flaxen embroidery, silk lace, golden threads and spangles. Collars and sleeves were decorated extensively. By the early 20th century the most widespread women costumes were of two types: the South Russian one with poneva, i.e. a homespun woollen skirt, and the Mid-Russian one with a sarafan, i.e. a kind of  sleeveless dress.  The typical color of the sarafan and  skirts was red, as this color literally translates to “beautiful”.</vt:lpstr>
      <vt:lpstr>One of the most common type of festive head-dress was the "kokoshnik", it was masterfully decorated with river pearls, meshwork of pearls, golden and silver needlework, coloured foil and decorative stones. The head-dress was treasured in the family and handed down, and was an integral element of a well-off bride’s dowry.  </vt:lpstr>
      <vt:lpstr>Men’s costume was composed of a long shirt (rubakha- kosovorotk -  a  shirt with a stand-up collar fastening on the side), trousers (porty),  a belt (poyas- kushak), and  bast shoes (later boots). The woven shoes commonly made from fibres of the birch tree. No longer worn in modern times, today they are a decorative piece hanging in people’s homes. The cap (kartuz) came into being in the late 19th century, and it was decorated with a flower.  </vt:lpstr>
      <vt:lpstr> In winter, Russians wore the fur coat (shuba) and wool felt footwear (valenki). It was extremely practical and effective in a cold northern climate. Shubas were made of fur turned inside or ‘wrong-side out’.  The traditional male warm hat with flaps – ushanka (derived from the word ushi – ears) or treukh - was used to protect the ears from cold. Woman worn the traditional Russian knitting shawls and beautiful 100% wool  Pavlov Posad scarves.</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Галина</dc:creator>
  <cp:lastModifiedBy>Лили</cp:lastModifiedBy>
  <cp:revision>3</cp:revision>
  <dcterms:created xsi:type="dcterms:W3CDTF">2013-02-10T14:54:53Z</dcterms:created>
  <dcterms:modified xsi:type="dcterms:W3CDTF">2013-02-12T12:12:17Z</dcterms:modified>
</cp:coreProperties>
</file>