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53" r:id="rId3"/>
    <p:sldId id="294" r:id="rId4"/>
    <p:sldId id="342" r:id="rId5"/>
    <p:sldId id="368" r:id="rId6"/>
    <p:sldId id="298" r:id="rId7"/>
    <p:sldId id="323" r:id="rId8"/>
    <p:sldId id="325" r:id="rId9"/>
    <p:sldId id="326" r:id="rId10"/>
    <p:sldId id="349" r:id="rId11"/>
    <p:sldId id="347" r:id="rId12"/>
    <p:sldId id="366" r:id="rId13"/>
    <p:sldId id="371" r:id="rId14"/>
    <p:sldId id="257" r:id="rId15"/>
    <p:sldId id="261" r:id="rId16"/>
    <p:sldId id="287" r:id="rId17"/>
    <p:sldId id="372" r:id="rId18"/>
    <p:sldId id="30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82" d="100"/>
          <a:sy n="82" d="100"/>
        </p:scale>
        <p:origin x="-84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95683C-0FBE-466C-84B7-DDCF3C5E6FA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A49E7A-B805-4D7B-B7FD-124B29434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9F%D1%80%D0%BE%D1%82%D0%BE%D0%BB%D1%83%D0%BD%D0%B0&amp;action=edit" TargetMode="External"/><Relationship Id="rId3" Type="http://schemas.openxmlformats.org/officeDocument/2006/relationships/hyperlink" Target="http://ru.wikipedia.org/wiki/%D0%9B%D0%B8%D1%82%D0%BE%D1%81%D1%84%D0%B5%D1%80%D0%B0" TargetMode="External"/><Relationship Id="rId7" Type="http://schemas.openxmlformats.org/officeDocument/2006/relationships/hyperlink" Target="http://ru.wikipedia.org/wiki/%D0%93%D0%B8%D0%B4%D1%80%D0%BE%D1%81%D1%84%D0%B5%D1%80%D0%B0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ru.wikipedia.org/wiki/%D0%A0%D0%B5%D0%B3%D0%BE%D0%BB%D0%B8%D1%82" TargetMode="External"/><Relationship Id="rId5" Type="http://schemas.openxmlformats.org/officeDocument/2006/relationships/hyperlink" Target="http://ru.wikipedia.org/wiki/%D0%9B%D1%83%D0%BD%D0%B0" TargetMode="External"/><Relationship Id="rId4" Type="http://schemas.openxmlformats.org/officeDocument/2006/relationships/hyperlink" Target="http://ru.wikipedia.org/wiki/%D0%A1%D0%BE%D0%BB%D0%BD%D1%86%D0%B5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После архейского эпизода расплавления верхней мантии и её перегрева с возникновением в этой геосфере магматического океана, вся первозданная поверхность Земли вместе с её первичной и изначально плотной </a:t>
            </a:r>
            <a:r>
              <a:rPr lang="ru-RU" dirty="0" smtClean="0">
                <a:hlinkClick r:id="rId3" action="ppaction://hlinkfile" tooltip="Литосфера"/>
              </a:rPr>
              <a:t>литосферой</a:t>
            </a:r>
            <a:r>
              <a:rPr lang="ru-RU" dirty="0" smtClean="0"/>
              <a:t> очень быстро погрузилась в расплавы верхней мантии. Это объясняет отсутствие </a:t>
            </a:r>
            <a:r>
              <a:rPr lang="ru-RU" dirty="0" err="1" smtClean="0"/>
              <a:t>катархея</a:t>
            </a:r>
            <a:r>
              <a:rPr lang="ru-RU" dirty="0" smtClean="0"/>
              <a:t> в геологической летописи.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Условия на молодой Земле резко отличались от нынешних. В то время существовали только ландшафты неприветливой суровой и холодной пустыни с черным небом (</a:t>
            </a:r>
            <a:r>
              <a:rPr lang="ru-RU" dirty="0" err="1" smtClean="0"/>
              <a:t>вследствии</a:t>
            </a:r>
            <a:r>
              <a:rPr lang="ru-RU" dirty="0" smtClean="0"/>
              <a:t> очень разряженной атмосферы), слабо греющим </a:t>
            </a:r>
            <a:r>
              <a:rPr lang="ru-RU" dirty="0" smtClean="0">
                <a:hlinkClick r:id="rId4" action="ppaction://hlinkfile" tooltip="Солнце"/>
              </a:rPr>
              <a:t>Солнцем</a:t>
            </a:r>
            <a:r>
              <a:rPr lang="ru-RU" dirty="0" smtClean="0"/>
              <a:t> (его светимость была на 25-30% ниже современной) и во много раз большим диском </a:t>
            </a:r>
            <a:r>
              <a:rPr lang="ru-RU" dirty="0" smtClean="0">
                <a:hlinkClick r:id="rId5" action="ppaction://hlinkfile" tooltip="Луна"/>
              </a:rPr>
              <a:t>Луны</a:t>
            </a:r>
            <a:r>
              <a:rPr lang="ru-RU" dirty="0" smtClean="0"/>
              <a:t> (в то время она находилась на границе предела </a:t>
            </a:r>
            <a:r>
              <a:rPr lang="ru-RU" dirty="0" err="1" smtClean="0"/>
              <a:t>Роша</a:t>
            </a:r>
            <a:r>
              <a:rPr lang="ru-RU" dirty="0" smtClean="0"/>
              <a:t> т.е. на расстоянии около 17 тыс. км от Земли), на котором ещё не существовало «морей».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Рельеф напоминал </a:t>
            </a:r>
            <a:r>
              <a:rPr lang="ru-RU" dirty="0" err="1" smtClean="0"/>
              <a:t>испещеренную</a:t>
            </a:r>
            <a:r>
              <a:rPr lang="ru-RU" dirty="0" smtClean="0"/>
              <a:t> </a:t>
            </a:r>
            <a:r>
              <a:rPr lang="ru-RU" dirty="0" err="1" smtClean="0"/>
              <a:t>мереоритами</a:t>
            </a:r>
            <a:r>
              <a:rPr lang="ru-RU" dirty="0" smtClean="0"/>
              <a:t> поверхность Луны, однако был сглажен из-за сильных и практически непрерывных приливных землетрясений и сложен только монотонно темно-серым первичным веществом, покрытым сверху толстым слоем </a:t>
            </a:r>
            <a:r>
              <a:rPr lang="ru-RU" dirty="0" smtClean="0">
                <a:hlinkClick r:id="rId6" action="ppaction://hlinkfile" tooltip="Реголит"/>
              </a:rPr>
              <a:t>реголита</a:t>
            </a:r>
            <a:r>
              <a:rPr lang="ru-RU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Никаких вулканов, извергающих на поверхность молодой Земли потоки лавы, фонтаны газов и паров воды в те времена не было, как и не существовало ни </a:t>
            </a:r>
            <a:r>
              <a:rPr lang="ru-RU" dirty="0" smtClean="0">
                <a:hlinkClick r:id="rId7" action="ppaction://hlinkfile" tooltip="Гидросфера"/>
              </a:rPr>
              <a:t>гидросферы</a:t>
            </a:r>
            <a:r>
              <a:rPr lang="ru-RU" dirty="0" smtClean="0"/>
              <a:t> ни плотной атмосферы. Те же небольшие количества газов и паров воды которые выделялись при падении </a:t>
            </a:r>
            <a:r>
              <a:rPr lang="ru-RU" dirty="0" err="1" smtClean="0"/>
              <a:t>планетезималей</a:t>
            </a:r>
            <a:r>
              <a:rPr lang="ru-RU" dirty="0" smtClean="0"/>
              <a:t> и осколков </a:t>
            </a:r>
            <a:r>
              <a:rPr lang="ru-RU" dirty="0" err="1" smtClean="0">
                <a:hlinkClick r:id="rId8" action="ppaction://hlinkfile" tooltip="Протолуна"/>
              </a:rPr>
              <a:t>Протолуны</a:t>
            </a:r>
            <a:r>
              <a:rPr lang="ru-RU" dirty="0" smtClean="0"/>
              <a:t> поглощались пористым реголитом.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Сутки в начале </a:t>
            </a:r>
            <a:r>
              <a:rPr lang="ru-RU" dirty="0" err="1" smtClean="0"/>
              <a:t>катархея</a:t>
            </a:r>
            <a:r>
              <a:rPr lang="ru-RU" dirty="0" smtClean="0"/>
              <a:t> длились 6 часов и приблизительно равнялись периоду обращения Луны, однако </a:t>
            </a:r>
            <a:r>
              <a:rPr lang="ru-RU" dirty="0" err="1" smtClean="0"/>
              <a:t>последий</a:t>
            </a:r>
            <a:r>
              <a:rPr lang="ru-RU" dirty="0" smtClean="0"/>
              <a:t> очень быстро возрастал.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0C9403-EA1F-4F9E-86FC-26D88A27FFC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A1BAC-902D-4EE4-A396-757E84DE8C1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EB8EF-B882-4F02-AE59-6302FB442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606D-8D18-4171-9996-3982C94B9F0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8D4B7-9F7D-4B75-9DE6-3E0E9B7DD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B4657-4796-4B6A-933B-4E2E48E02C3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30B14-5F6B-4E6F-809E-7E7078084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588EA-D816-42E5-B3B0-78305470CA2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420C3-B808-4228-B947-B8F6303D2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A88DA-6B11-4177-8305-7B6EAEC37C5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80F6-B75D-49FF-8D2B-7F94DB357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DEF76-5967-491A-8818-F80157AF7B1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C2A8A-D079-4284-B0D4-315940BA4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EEB6D-5C14-41F2-80FD-D7B4CBFE92F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8E1DE-1D94-4793-A8C7-1F7AAF5D5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19163-28DD-4A56-8755-95275667469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C43CA-2ABE-4BE6-8A81-3BEB77111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95807-6DB7-43EA-8384-D8E6EEDF52B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3F6A0-0AF4-475A-9CAF-38B2E3E90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22CBB-2904-43AC-8A0F-C1AF289A617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8617-AA05-4531-9BB5-209FB3796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A0EE6-92B2-414A-A8CC-C25AEFFD0B6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2B1B8-27C9-439D-AFBA-0C95F540B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D45DA7-98BA-457D-99DA-924CCB73F80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5A5990-9261-473C-991A-F04DE923F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4" descr="as8-14-2383HR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14375" y="571500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Система Земля - Луна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3419475" y="4365625"/>
            <a:ext cx="45386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Кузнецов Михаил Владимирович</a:t>
            </a:r>
          </a:p>
          <a:p>
            <a:r>
              <a:rPr lang="ru-RU">
                <a:solidFill>
                  <a:schemeClr val="bg1"/>
                </a:solidFill>
              </a:rPr>
              <a:t>Учитель астрономии </a:t>
            </a:r>
          </a:p>
          <a:p>
            <a:r>
              <a:rPr lang="ru-RU">
                <a:solidFill>
                  <a:schemeClr val="bg1"/>
                </a:solidFill>
              </a:rPr>
              <a:t>МОУ Гимназии №1</a:t>
            </a:r>
          </a:p>
          <a:p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7" descr="http://solareclipse.org.ru/cosmos/wp-content/uploads/2011/10/meteor_crater047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23913"/>
            <a:ext cx="9144000" cy="60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954088"/>
          </a:xfrm>
        </p:spPr>
        <p:txBody>
          <a:bodyPr/>
          <a:lstStyle/>
          <a:p>
            <a:pPr eaLnBrk="1" hangingPunct="1"/>
            <a:r>
              <a:rPr lang="ru-RU" smtClean="0"/>
              <a:t>Аризонский метеоритный кратер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85750" y="2786063"/>
            <a:ext cx="3186113" cy="1143000"/>
          </a:xfrm>
        </p:spPr>
        <p:txBody>
          <a:bodyPr/>
          <a:lstStyle/>
          <a:p>
            <a:pPr eaLnBrk="1" hangingPunct="1"/>
            <a:r>
              <a:rPr lang="ru-RU" smtClean="0"/>
              <a:t>Маникуаган</a:t>
            </a:r>
            <a:br>
              <a:rPr lang="ru-RU" smtClean="0"/>
            </a:br>
            <a:r>
              <a:rPr lang="ru-RU" sz="3200" smtClean="0"/>
              <a:t>диаметр</a:t>
            </a:r>
            <a:br>
              <a:rPr lang="ru-RU" sz="3200" smtClean="0"/>
            </a:br>
            <a:r>
              <a:rPr lang="ru-RU" sz="3200" smtClean="0"/>
              <a:t>100 км</a:t>
            </a:r>
          </a:p>
        </p:txBody>
      </p:sp>
      <p:pic>
        <p:nvPicPr>
          <p:cNvPr id="16387" name="Picture 2" descr="http://upload.wikimedia.org/wikipedia/commons/1/1f/Manicouagan-E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13" y="0"/>
            <a:ext cx="5500687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6" descr="This is a map of all the craters on Earth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36613"/>
            <a:ext cx="9144000" cy="546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08962" cy="1143000"/>
          </a:xfrm>
        </p:spPr>
        <p:txBody>
          <a:bodyPr/>
          <a:lstStyle/>
          <a:p>
            <a:pPr eaLnBrk="1" hangingPunct="1"/>
            <a:r>
              <a:rPr lang="ru-RU" smtClean="0"/>
              <a:t>Крупные метеоритные кратеры  Астроблемы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7092950" y="0"/>
            <a:ext cx="2051050" cy="6921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Луна</a:t>
            </a:r>
            <a:r>
              <a:rPr lang="ru-RU" sz="44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7092950" y="671513"/>
            <a:ext cx="2051050" cy="6186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Радиус орбиты 384399 км</a:t>
            </a:r>
          </a:p>
          <a:p>
            <a:r>
              <a:rPr lang="ru-RU">
                <a:solidFill>
                  <a:schemeClr val="bg1"/>
                </a:solidFill>
              </a:rPr>
              <a:t>Орбитальный период </a:t>
            </a:r>
          </a:p>
          <a:p>
            <a:r>
              <a:rPr lang="ru-RU">
                <a:solidFill>
                  <a:schemeClr val="bg1"/>
                </a:solidFill>
              </a:rPr>
              <a:t>27.32 дня </a:t>
            </a:r>
          </a:p>
          <a:p>
            <a:r>
              <a:rPr lang="ru-RU">
                <a:solidFill>
                  <a:schemeClr val="bg1"/>
                </a:solidFill>
              </a:rPr>
              <a:t>Средний радиус	</a:t>
            </a:r>
          </a:p>
          <a:p>
            <a:r>
              <a:rPr lang="ru-RU">
                <a:solidFill>
                  <a:schemeClr val="bg1"/>
                </a:solidFill>
              </a:rPr>
              <a:t>1737.1 км </a:t>
            </a:r>
          </a:p>
          <a:p>
            <a:r>
              <a:rPr lang="ru-RU">
                <a:solidFill>
                  <a:schemeClr val="bg1"/>
                </a:solidFill>
              </a:rPr>
              <a:t>Масса 	</a:t>
            </a:r>
          </a:p>
          <a:p>
            <a:r>
              <a:rPr lang="ru-RU">
                <a:solidFill>
                  <a:schemeClr val="bg1"/>
                </a:solidFill>
              </a:rPr>
              <a:t>0.0123 Земной Период </a:t>
            </a:r>
          </a:p>
          <a:p>
            <a:r>
              <a:rPr lang="ru-RU">
                <a:solidFill>
                  <a:schemeClr val="bg1"/>
                </a:solidFill>
              </a:rPr>
              <a:t>обращения</a:t>
            </a:r>
          </a:p>
          <a:p>
            <a:r>
              <a:rPr lang="ru-RU">
                <a:solidFill>
                  <a:schemeClr val="bg1"/>
                </a:solidFill>
              </a:rPr>
              <a:t>27.32 дня </a:t>
            </a:r>
          </a:p>
          <a:p>
            <a:endParaRPr lang="ru-RU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Наклонение оси вращения</a:t>
            </a:r>
          </a:p>
          <a:p>
            <a:r>
              <a:rPr lang="ru-RU">
                <a:solidFill>
                  <a:schemeClr val="bg1"/>
                </a:solidFill>
              </a:rPr>
              <a:t>88.5 ⁰</a:t>
            </a:r>
          </a:p>
          <a:p>
            <a:r>
              <a:rPr lang="ru-RU">
                <a:solidFill>
                  <a:schemeClr val="bg1"/>
                </a:solidFill>
              </a:rPr>
              <a:t>Возраст </a:t>
            </a:r>
          </a:p>
          <a:p>
            <a:r>
              <a:rPr lang="ru-RU">
                <a:solidFill>
                  <a:schemeClr val="bg1"/>
                </a:solidFill>
              </a:rPr>
              <a:t>4.3 млрд. лет</a:t>
            </a:r>
          </a:p>
          <a:p>
            <a:r>
              <a:rPr lang="ru-RU">
                <a:solidFill>
                  <a:schemeClr val="bg1"/>
                </a:solidFill>
              </a:rPr>
              <a:t>Атмосфера</a:t>
            </a:r>
          </a:p>
          <a:p>
            <a:r>
              <a:rPr lang="ru-RU">
                <a:solidFill>
                  <a:schemeClr val="bg1"/>
                </a:solidFill>
              </a:rPr>
              <a:t>Нет</a:t>
            </a:r>
          </a:p>
          <a:p>
            <a:r>
              <a:rPr lang="ru-RU">
                <a:solidFill>
                  <a:schemeClr val="bg1"/>
                </a:solidFill>
              </a:rPr>
              <a:t>Магнитное поле</a:t>
            </a:r>
          </a:p>
          <a:p>
            <a:r>
              <a:rPr lang="ru-RU">
                <a:solidFill>
                  <a:schemeClr val="bg1"/>
                </a:solidFill>
              </a:rPr>
              <a:t>Нет</a:t>
            </a:r>
          </a:p>
        </p:txBody>
      </p:sp>
      <p:pic>
        <p:nvPicPr>
          <p:cNvPr id="19460" name="Рисунок 3" descr="Moon_PIA00302.jpg"/>
          <p:cNvPicPr>
            <a:picLocks noChangeAspect="1"/>
          </p:cNvPicPr>
          <p:nvPr/>
        </p:nvPicPr>
        <p:blipFill>
          <a:blip r:embed="rId2" cstate="email"/>
          <a:srcRect r="-3418"/>
          <a:stretch>
            <a:fillRect/>
          </a:stretch>
        </p:blipFill>
        <p:spPr bwMode="auto">
          <a:xfrm>
            <a:off x="250825" y="0"/>
            <a:ext cx="7092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9" descr="Lunar_libration_with_phase2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71550" y="0"/>
            <a:ext cx="7310438" cy="6858000"/>
          </a:xfrm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>
          <a:xfrm>
            <a:off x="611188" y="333375"/>
            <a:ext cx="2027237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Фазы Луны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Содержимое 3" descr="bigmoonmosaic_friedma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-4763"/>
            <a:ext cx="871537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Заголовок 1"/>
          <p:cNvSpPr>
            <a:spLocks noGrp="1"/>
          </p:cNvSpPr>
          <p:nvPr>
            <p:ph type="title"/>
          </p:nvPr>
        </p:nvSpPr>
        <p:spPr>
          <a:xfrm>
            <a:off x="6875463" y="908050"/>
            <a:ext cx="2070100" cy="1268413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bg1"/>
                </a:solidFill>
              </a:rPr>
              <a:t>Луна</a:t>
            </a:r>
          </a:p>
        </p:txBody>
      </p:sp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250825" y="4149725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Более 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22000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ударных кратеров с диаметром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&gt; 20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км</a:t>
            </a:r>
            <a:endParaRPr lang="en-US" sz="24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Около 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40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ударных кратеров с диаметром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около 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1000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км</a:t>
            </a:r>
            <a:endParaRPr lang="en-US" sz="240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Некоторые ударные бассейны с диаметром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около</a:t>
            </a: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5,000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км</a:t>
            </a: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3" descr="As17-137-21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38" y="0"/>
            <a:ext cx="8074025" cy="6858000"/>
          </a:xfrm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Луна – Аполлон 17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6659563" y="1196975"/>
            <a:ext cx="1898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Скорость света:</a:t>
            </a:r>
          </a:p>
          <a:p>
            <a:r>
              <a:rPr lang="ru-RU">
                <a:solidFill>
                  <a:schemeClr val="bg1"/>
                </a:solidFill>
              </a:rPr>
              <a:t>300000 км/сек</a:t>
            </a:r>
          </a:p>
          <a:p>
            <a:r>
              <a:rPr lang="ru-RU">
                <a:solidFill>
                  <a:schemeClr val="bg1"/>
                </a:solidFill>
              </a:rPr>
              <a:t>Радиус орбиты:</a:t>
            </a:r>
          </a:p>
          <a:p>
            <a:r>
              <a:rPr lang="ru-RU">
                <a:solidFill>
                  <a:schemeClr val="bg1"/>
                </a:solidFill>
              </a:rPr>
              <a:t>384399 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1908175" cy="692150"/>
          </a:xfrm>
        </p:spPr>
        <p:txBody>
          <a:bodyPr/>
          <a:lstStyle/>
          <a:p>
            <a:pPr eaLnBrk="1" hangingPunct="1"/>
            <a:r>
              <a:rPr lang="ru-RU" smtClean="0"/>
              <a:t>Земля </a:t>
            </a:r>
          </a:p>
        </p:txBody>
      </p:sp>
      <p:pic>
        <p:nvPicPr>
          <p:cNvPr id="23555" name="Содержимое 3" descr="The_Earth_seen_from_Apollo_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79613" y="0"/>
            <a:ext cx="2592387" cy="6858000"/>
          </a:xfrm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0" y="671513"/>
            <a:ext cx="2268538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Радиус орбиты 149597887.5 км </a:t>
            </a:r>
          </a:p>
          <a:p>
            <a:r>
              <a:rPr lang="ru-RU"/>
              <a:t>Орбитальный период  365.256366 дня</a:t>
            </a:r>
          </a:p>
          <a:p>
            <a:r>
              <a:rPr lang="ru-RU"/>
              <a:t>Средний радиус	</a:t>
            </a:r>
          </a:p>
          <a:p>
            <a:r>
              <a:rPr lang="ru-RU"/>
              <a:t>6371.0 км </a:t>
            </a:r>
          </a:p>
          <a:p>
            <a:r>
              <a:rPr lang="ru-RU"/>
              <a:t>Масса 	</a:t>
            </a:r>
          </a:p>
          <a:p>
            <a:r>
              <a:rPr lang="ru-RU"/>
              <a:t>5.9736х10</a:t>
            </a:r>
            <a:r>
              <a:rPr lang="ru-RU" baseline="30000"/>
              <a:t>24</a:t>
            </a:r>
            <a:r>
              <a:rPr lang="ru-RU"/>
              <a:t> кг</a:t>
            </a:r>
          </a:p>
          <a:p>
            <a:r>
              <a:rPr lang="ru-RU" b="1"/>
              <a:t>Период обращения</a:t>
            </a:r>
          </a:p>
          <a:p>
            <a:r>
              <a:rPr lang="ru-RU" b="1"/>
              <a:t>0.997258 дня </a:t>
            </a:r>
            <a:r>
              <a:rPr lang="en-US" b="1"/>
              <a:t>23</a:t>
            </a:r>
            <a:r>
              <a:rPr lang="en-US" b="1" baseline="30000"/>
              <a:t>h</a:t>
            </a:r>
            <a:r>
              <a:rPr lang="en-US" b="1"/>
              <a:t> 56</a:t>
            </a:r>
            <a:r>
              <a:rPr lang="en-US" b="1" baseline="30000"/>
              <a:t>m</a:t>
            </a:r>
            <a:r>
              <a:rPr lang="en-US" b="1"/>
              <a:t> 04.09054</a:t>
            </a:r>
            <a:r>
              <a:rPr lang="en-US" b="1" baseline="30000"/>
              <a:t>s</a:t>
            </a:r>
            <a:endParaRPr lang="ru-RU" b="1" baseline="30000"/>
          </a:p>
          <a:p>
            <a:r>
              <a:rPr lang="ru-RU"/>
              <a:t>Наклонение оси вращения</a:t>
            </a:r>
          </a:p>
          <a:p>
            <a:r>
              <a:rPr lang="ru-RU"/>
              <a:t>66.56 ⁰</a:t>
            </a:r>
          </a:p>
          <a:p>
            <a:r>
              <a:rPr lang="ru-RU"/>
              <a:t>Возраст </a:t>
            </a:r>
          </a:p>
          <a:p>
            <a:r>
              <a:rPr lang="ru-RU"/>
              <a:t>4.5 млрд. лет</a:t>
            </a:r>
          </a:p>
          <a:p>
            <a:r>
              <a:rPr lang="ru-RU"/>
              <a:t>Атмосфера</a:t>
            </a:r>
          </a:p>
          <a:p>
            <a:r>
              <a:rPr lang="ru-RU"/>
              <a:t>Есть</a:t>
            </a:r>
          </a:p>
          <a:p>
            <a:r>
              <a:rPr lang="ru-RU"/>
              <a:t>Магнитное поле</a:t>
            </a:r>
          </a:p>
          <a:p>
            <a:r>
              <a:rPr lang="ru-RU"/>
              <a:t>Есть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7092950" y="0"/>
            <a:ext cx="2051050" cy="6921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Луна</a:t>
            </a:r>
            <a:r>
              <a:rPr lang="ru-RU" sz="44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23558" name="Прямоугольник 3"/>
          <p:cNvSpPr>
            <a:spLocks noChangeArrowheads="1"/>
          </p:cNvSpPr>
          <p:nvPr/>
        </p:nvSpPr>
        <p:spPr bwMode="auto">
          <a:xfrm>
            <a:off x="7092950" y="671513"/>
            <a:ext cx="2051050" cy="618648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Радиус орбиты 384399 км</a:t>
            </a:r>
          </a:p>
          <a:p>
            <a:r>
              <a:rPr lang="ru-RU">
                <a:solidFill>
                  <a:schemeClr val="bg1"/>
                </a:solidFill>
              </a:rPr>
              <a:t>Орбитальный период </a:t>
            </a:r>
          </a:p>
          <a:p>
            <a:r>
              <a:rPr lang="ru-RU">
                <a:solidFill>
                  <a:schemeClr val="bg1"/>
                </a:solidFill>
              </a:rPr>
              <a:t>27.32 дня </a:t>
            </a:r>
          </a:p>
          <a:p>
            <a:r>
              <a:rPr lang="ru-RU">
                <a:solidFill>
                  <a:schemeClr val="bg1"/>
                </a:solidFill>
              </a:rPr>
              <a:t>Средний радиус	</a:t>
            </a:r>
          </a:p>
          <a:p>
            <a:r>
              <a:rPr lang="ru-RU">
                <a:solidFill>
                  <a:schemeClr val="bg1"/>
                </a:solidFill>
              </a:rPr>
              <a:t>1737.1 км </a:t>
            </a:r>
          </a:p>
          <a:p>
            <a:r>
              <a:rPr lang="ru-RU">
                <a:solidFill>
                  <a:schemeClr val="bg1"/>
                </a:solidFill>
              </a:rPr>
              <a:t>Масса 	</a:t>
            </a:r>
          </a:p>
          <a:p>
            <a:r>
              <a:rPr lang="ru-RU">
                <a:solidFill>
                  <a:schemeClr val="bg1"/>
                </a:solidFill>
              </a:rPr>
              <a:t>0.0123 Земной Период </a:t>
            </a:r>
          </a:p>
          <a:p>
            <a:r>
              <a:rPr lang="ru-RU">
                <a:solidFill>
                  <a:schemeClr val="bg1"/>
                </a:solidFill>
              </a:rPr>
              <a:t>обращения</a:t>
            </a:r>
          </a:p>
          <a:p>
            <a:r>
              <a:rPr lang="ru-RU">
                <a:solidFill>
                  <a:schemeClr val="bg1"/>
                </a:solidFill>
              </a:rPr>
              <a:t>27.32 дня </a:t>
            </a:r>
          </a:p>
          <a:p>
            <a:endParaRPr lang="ru-RU">
              <a:solidFill>
                <a:schemeClr val="bg1"/>
              </a:solidFill>
            </a:endParaRPr>
          </a:p>
          <a:p>
            <a:r>
              <a:rPr lang="ru-RU">
                <a:solidFill>
                  <a:schemeClr val="bg1"/>
                </a:solidFill>
              </a:rPr>
              <a:t>Наклонение оси вращения</a:t>
            </a:r>
          </a:p>
          <a:p>
            <a:r>
              <a:rPr lang="ru-RU">
                <a:solidFill>
                  <a:schemeClr val="bg1"/>
                </a:solidFill>
              </a:rPr>
              <a:t>88.5 ⁰</a:t>
            </a:r>
          </a:p>
          <a:p>
            <a:r>
              <a:rPr lang="ru-RU">
                <a:solidFill>
                  <a:schemeClr val="bg1"/>
                </a:solidFill>
              </a:rPr>
              <a:t>Возраст </a:t>
            </a:r>
          </a:p>
          <a:p>
            <a:r>
              <a:rPr lang="ru-RU">
                <a:solidFill>
                  <a:schemeClr val="bg1"/>
                </a:solidFill>
              </a:rPr>
              <a:t>4.3 млрд. лет</a:t>
            </a:r>
          </a:p>
          <a:p>
            <a:r>
              <a:rPr lang="ru-RU">
                <a:solidFill>
                  <a:schemeClr val="bg1"/>
                </a:solidFill>
              </a:rPr>
              <a:t>Атмосфера</a:t>
            </a:r>
          </a:p>
          <a:p>
            <a:r>
              <a:rPr lang="ru-RU">
                <a:solidFill>
                  <a:schemeClr val="bg1"/>
                </a:solidFill>
              </a:rPr>
              <a:t>Нет</a:t>
            </a:r>
          </a:p>
          <a:p>
            <a:r>
              <a:rPr lang="ru-RU">
                <a:solidFill>
                  <a:schemeClr val="bg1"/>
                </a:solidFill>
              </a:rPr>
              <a:t>Магнитное поле</a:t>
            </a:r>
          </a:p>
          <a:p>
            <a:r>
              <a:rPr lang="ru-RU">
                <a:solidFill>
                  <a:schemeClr val="bg1"/>
                </a:solidFill>
              </a:rPr>
              <a:t>Нет</a:t>
            </a:r>
          </a:p>
        </p:txBody>
      </p:sp>
      <p:pic>
        <p:nvPicPr>
          <p:cNvPr id="23559" name="Рисунок 3" descr="Moon_PIA00302.jpg"/>
          <p:cNvPicPr>
            <a:picLocks noChangeAspect="1"/>
          </p:cNvPicPr>
          <p:nvPr/>
        </p:nvPicPr>
        <p:blipFill>
          <a:blip r:embed="rId3" cstate="email"/>
          <a:srcRect r="63251"/>
          <a:stretch>
            <a:fillRect/>
          </a:stretch>
        </p:blipFill>
        <p:spPr bwMode="auto">
          <a:xfrm>
            <a:off x="4572000" y="0"/>
            <a:ext cx="2520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Содержимое 3" descr="Earth_and_Moon_from_Mars_PIA045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3960813" cy="6858000"/>
          </a:xfrm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79388" y="6308725"/>
            <a:ext cx="3827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Земля-Луна с поверхности Марса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943100" y="1989138"/>
            <a:ext cx="72009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Общность образования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Соотношение масс - 1 : 81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Сравнимые размеры - 1 : 4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Сильное приливное взаимодействие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Синхронизация периодов обращения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Воздействие на биосферу Земли со стороны Луны</a:t>
            </a:r>
            <a:endParaRPr lang="ru-RU" sz="320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Система Земля-Луна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Earth_Moon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867400" y="0"/>
            <a:ext cx="2808288" cy="6858000"/>
          </a:xfrm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Вопросы занятия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179388" y="1989138"/>
            <a:ext cx="63468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Земля. Что мы о ней знаем</a:t>
            </a:r>
            <a:r>
              <a:rPr lang="en-US" sz="3200" dirty="0">
                <a:solidFill>
                  <a:schemeClr val="bg1"/>
                </a:solidFill>
                <a:latin typeface="+mn-lt"/>
                <a:cs typeface="+mn-cs"/>
              </a:rPr>
              <a:t>?</a:t>
            </a:r>
            <a:endParaRPr lang="ru-RU" sz="3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Луна. Как мы ее видим</a:t>
            </a:r>
            <a:r>
              <a:rPr lang="en-US" sz="3200" dirty="0">
                <a:solidFill>
                  <a:schemeClr val="bg1"/>
                </a:solidFill>
                <a:latin typeface="+mn-lt"/>
                <a:cs typeface="+mn-cs"/>
              </a:rPr>
              <a:t>?</a:t>
            </a:r>
            <a:endParaRPr lang="ru-RU" sz="3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Взаимодействие Земли и Луны.</a:t>
            </a:r>
            <a:endParaRPr lang="en-US" sz="3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Сравнение Земли и Луны.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bg1"/>
                </a:solidFill>
                <a:latin typeface="+mn-lt"/>
                <a:cs typeface="+mn-cs"/>
              </a:rPr>
              <a:t>Почему Земля и Луна – система?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580063" y="6021388"/>
            <a:ext cx="3192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Земля и Луна с 2 млн. 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1908175" cy="692150"/>
          </a:xfrm>
        </p:spPr>
        <p:txBody>
          <a:bodyPr/>
          <a:lstStyle/>
          <a:p>
            <a:pPr eaLnBrk="1" hangingPunct="1"/>
            <a:r>
              <a:rPr lang="ru-RU" smtClean="0"/>
              <a:t>Земля </a:t>
            </a:r>
          </a:p>
        </p:txBody>
      </p:sp>
      <p:pic>
        <p:nvPicPr>
          <p:cNvPr id="5123" name="Содержимое 3" descr="The_Earth_seen_from_Apollo_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27313" y="0"/>
            <a:ext cx="6516687" cy="6858000"/>
          </a:xfrm>
        </p:spPr>
      </p:pic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0" y="671513"/>
            <a:ext cx="2268538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Радиус орбиты 149597887.5 км </a:t>
            </a:r>
          </a:p>
          <a:p>
            <a:r>
              <a:rPr lang="ru-RU"/>
              <a:t>Орбитальный период  365.256366 дня</a:t>
            </a:r>
          </a:p>
          <a:p>
            <a:r>
              <a:rPr lang="ru-RU"/>
              <a:t>Средний радиус	</a:t>
            </a:r>
          </a:p>
          <a:p>
            <a:r>
              <a:rPr lang="ru-RU"/>
              <a:t>6371.0 км </a:t>
            </a:r>
          </a:p>
          <a:p>
            <a:r>
              <a:rPr lang="ru-RU"/>
              <a:t>Масса 	</a:t>
            </a:r>
          </a:p>
          <a:p>
            <a:r>
              <a:rPr lang="ru-RU"/>
              <a:t>5.9736х10</a:t>
            </a:r>
            <a:r>
              <a:rPr lang="ru-RU" baseline="30000"/>
              <a:t>24</a:t>
            </a:r>
            <a:r>
              <a:rPr lang="ru-RU"/>
              <a:t> кг</a:t>
            </a:r>
          </a:p>
          <a:p>
            <a:r>
              <a:rPr lang="ru-RU" b="1"/>
              <a:t>Период обращения</a:t>
            </a:r>
          </a:p>
          <a:p>
            <a:r>
              <a:rPr lang="ru-RU" b="1"/>
              <a:t>0.997258 дня </a:t>
            </a:r>
            <a:r>
              <a:rPr lang="en-US" b="1"/>
              <a:t>23</a:t>
            </a:r>
            <a:r>
              <a:rPr lang="en-US" b="1" baseline="30000"/>
              <a:t>h</a:t>
            </a:r>
            <a:r>
              <a:rPr lang="en-US" b="1"/>
              <a:t> 56</a:t>
            </a:r>
            <a:r>
              <a:rPr lang="en-US" b="1" baseline="30000"/>
              <a:t>m</a:t>
            </a:r>
            <a:r>
              <a:rPr lang="en-US" b="1"/>
              <a:t> 04.09054</a:t>
            </a:r>
            <a:r>
              <a:rPr lang="en-US" b="1" baseline="30000"/>
              <a:t>s</a:t>
            </a:r>
            <a:endParaRPr lang="ru-RU" b="1" baseline="30000"/>
          </a:p>
          <a:p>
            <a:r>
              <a:rPr lang="ru-RU"/>
              <a:t>Наклонение оси вращения</a:t>
            </a:r>
          </a:p>
          <a:p>
            <a:r>
              <a:rPr lang="ru-RU"/>
              <a:t>66.56 ⁰</a:t>
            </a:r>
          </a:p>
          <a:p>
            <a:r>
              <a:rPr lang="ru-RU"/>
              <a:t>Возраст </a:t>
            </a:r>
          </a:p>
          <a:p>
            <a:r>
              <a:rPr lang="ru-RU"/>
              <a:t>4.5 млрд. лет</a:t>
            </a:r>
          </a:p>
          <a:p>
            <a:r>
              <a:rPr lang="ru-RU"/>
              <a:t>Атмосфера</a:t>
            </a:r>
          </a:p>
          <a:p>
            <a:r>
              <a:rPr lang="ru-RU"/>
              <a:t>Есть</a:t>
            </a:r>
          </a:p>
          <a:p>
            <a:r>
              <a:rPr lang="ru-RU"/>
              <a:t>Магнитное поле</a:t>
            </a:r>
          </a:p>
          <a:p>
            <a:r>
              <a:rPr lang="ru-RU"/>
              <a:t>Есть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9" descr="Im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88913"/>
            <a:ext cx="9144000" cy="6372225"/>
          </a:xfrm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2843213" y="908050"/>
            <a:ext cx="6300787" cy="1143000"/>
          </a:xfrm>
        </p:spPr>
        <p:txBody>
          <a:bodyPr/>
          <a:lstStyle/>
          <a:p>
            <a:pPr eaLnBrk="1" hangingPunct="1"/>
            <a:r>
              <a:rPr lang="ru-RU" smtClean="0"/>
              <a:t>Земля фото с низкой орбиты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5" name="Picture 2" descr="http://jo-jo.ru/uploads/posts/2012-03/1332228690_tides_at-bay_of_fundy_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Приливы и отливы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http://cdn.physorg.com/newman/gfx/news/hires/2011/howcommonar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Рождение системы Земля-Луна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Рисунок 3" descr="06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63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Рисунок 3" descr="0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63"/>
            <a:ext cx="91440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Содержимое 3" descr="00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88"/>
            <a:ext cx="91440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</TotalTime>
  <Words>422</Words>
  <Application>Microsoft Office PowerPoint</Application>
  <PresentationFormat>Экран (4:3)</PresentationFormat>
  <Paragraphs>113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Система Земля - Луна</vt:lpstr>
      <vt:lpstr>Вопросы занятия</vt:lpstr>
      <vt:lpstr>Земля </vt:lpstr>
      <vt:lpstr>Земля фото с низкой орбиты</vt:lpstr>
      <vt:lpstr>Приливы и отливы</vt:lpstr>
      <vt:lpstr>Рождение системы Земля-Луна</vt:lpstr>
      <vt:lpstr>Слайд 7</vt:lpstr>
      <vt:lpstr>Слайд 8</vt:lpstr>
      <vt:lpstr>Слайд 9</vt:lpstr>
      <vt:lpstr>Аризонский метеоритный кратер</vt:lpstr>
      <vt:lpstr>Маникуаган диаметр 100 км</vt:lpstr>
      <vt:lpstr>Крупные метеоритные кратеры  Астроблемы </vt:lpstr>
      <vt:lpstr>Слайд 13</vt:lpstr>
      <vt:lpstr>Фазы Луны</vt:lpstr>
      <vt:lpstr>Луна</vt:lpstr>
      <vt:lpstr>Луна – Аполлон 17</vt:lpstr>
      <vt:lpstr>Земля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Земля - Луна</dc:title>
  <dc:creator>Mihailo</dc:creator>
  <cp:lastModifiedBy>Sony</cp:lastModifiedBy>
  <cp:revision>129</cp:revision>
  <dcterms:created xsi:type="dcterms:W3CDTF">2007-09-02T15:16:51Z</dcterms:created>
  <dcterms:modified xsi:type="dcterms:W3CDTF">2013-02-12T00:18:49Z</dcterms:modified>
</cp:coreProperties>
</file>