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71" r:id="rId2"/>
    <p:sldId id="273" r:id="rId3"/>
    <p:sldId id="274" r:id="rId4"/>
    <p:sldId id="257" r:id="rId5"/>
    <p:sldId id="272" r:id="rId6"/>
    <p:sldId id="263" r:id="rId7"/>
    <p:sldId id="278" r:id="rId8"/>
    <p:sldId id="265" r:id="rId9"/>
    <p:sldId id="26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6600"/>
    <a:srgbClr val="FFFF00"/>
    <a:srgbClr val="CCFF99"/>
    <a:srgbClr val="99CCFF"/>
    <a:srgbClr val="00FF00"/>
    <a:srgbClr val="66FF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3E85A-20C5-42D6-887C-B46A5F467B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E153E-01F5-4A04-960E-D2BE3EE607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5BCAEE-CECD-418E-871A-DD1FBA3298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4F14F-CD7F-4DB1-A1B5-A568521B17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64BFEA-7139-4D49-A9CA-2BF036DBA9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41BBCE-AF35-4EFF-888C-BE71176475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4CF23-6E93-4F5F-99A0-1F2A3680D7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F3CBC-AA42-43A6-AF56-AE302C4CCF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9AA0A-92B1-4195-8145-4C88127892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9B70C9-B599-4039-9BD4-8C0102B070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6494E6-A187-4602-AC36-1EE90D221A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9A65AD5-A82A-4280-80A2-A8A0490B844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Водопров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2708275"/>
            <a:ext cx="4602163" cy="3451225"/>
          </a:xfrm>
          <a:prstGeom prst="rect">
            <a:avLst/>
          </a:prstGeom>
          <a:noFill/>
        </p:spPr>
      </p:pic>
      <p:sp>
        <p:nvSpPr>
          <p:cNvPr id="23556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2813" y="6210300"/>
            <a:ext cx="611187" cy="647700"/>
          </a:xfrm>
          <a:prstGeom prst="actionButtonForwardNext">
            <a:avLst/>
          </a:prstGeom>
          <a:solidFill>
            <a:srgbClr val="CC99FF">
              <a:alpha val="5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57" name="AutoShape 5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 rot="10800000">
            <a:off x="0" y="6210300"/>
            <a:ext cx="611188" cy="647700"/>
          </a:xfrm>
          <a:prstGeom prst="actionButtonForwardNext">
            <a:avLst/>
          </a:prstGeom>
          <a:solidFill>
            <a:srgbClr val="CC99FF">
              <a:alpha val="5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58" name="WordArt 6"/>
          <p:cNvSpPr>
            <a:spLocks noChangeArrowheads="1" noChangeShapeType="1" noTextEdit="1"/>
          </p:cNvSpPr>
          <p:nvPr/>
        </p:nvSpPr>
        <p:spPr bwMode="auto">
          <a:xfrm>
            <a:off x="611188" y="549275"/>
            <a:ext cx="7991475" cy="163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chemeClr val="accent2"/>
                    </a:gs>
                    <a:gs pos="50000">
                      <a:srgbClr val="CC00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С</a:t>
            </a:r>
            <a:r>
              <a:rPr lang="ru-RU" sz="3600" kern="10" spc="72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chemeClr val="accent2"/>
                    </a:gs>
                    <a:gs pos="50000">
                      <a:srgbClr val="CC00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ообщающиеся сосуды</a:t>
            </a:r>
            <a:endParaRPr lang="ru-RU" sz="3600" kern="10" spc="72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chemeClr val="accent2"/>
                  </a:gs>
                  <a:gs pos="50000">
                    <a:srgbClr val="CC00FF"/>
                  </a:gs>
                  <a:gs pos="100000">
                    <a:schemeClr val="accent2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BFA"/>
            </a:gs>
            <a:gs pos="15000">
              <a:srgbClr val="C4D6EB"/>
            </a:gs>
            <a:gs pos="30001">
              <a:srgbClr val="85C2FF"/>
            </a:gs>
            <a:gs pos="50000">
              <a:srgbClr val="5E9EFF"/>
            </a:gs>
            <a:gs pos="70000">
              <a:srgbClr val="85C2FF"/>
            </a:gs>
            <a:gs pos="85000">
              <a:srgbClr val="C4D6EB"/>
            </a:gs>
            <a:gs pos="100000">
              <a:srgbClr val="FFEBF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323850" y="404813"/>
            <a:ext cx="7777163" cy="588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6600"/>
              <a:t> </a:t>
            </a:r>
            <a:r>
              <a:rPr lang="en-US" sz="8800">
                <a:latin typeface="Times New Roman" pitchFamily="18" charset="0"/>
              </a:rPr>
              <a:t>F = p </a:t>
            </a:r>
            <a:r>
              <a:rPr lang="en-US" sz="8800" baseline="30000">
                <a:latin typeface="Times New Roman" pitchFamily="18" charset="0"/>
              </a:rPr>
              <a:t>. </a:t>
            </a:r>
            <a:r>
              <a:rPr lang="en-US" sz="8800">
                <a:latin typeface="Times New Roman" pitchFamily="18" charset="0"/>
              </a:rPr>
              <a:t>S</a:t>
            </a:r>
          </a:p>
          <a:p>
            <a:r>
              <a:rPr lang="en-US" sz="8800">
                <a:latin typeface="Times New Roman" pitchFamily="18" charset="0"/>
              </a:rPr>
              <a:t> p = </a:t>
            </a:r>
            <a:r>
              <a:rPr lang="ru-RU" sz="8800">
                <a:latin typeface="Times New Roman" pitchFamily="18" charset="0"/>
              </a:rPr>
              <a:t>ρ</a:t>
            </a:r>
            <a:r>
              <a:rPr lang="en-US" sz="2800">
                <a:latin typeface="Times New Roman" pitchFamily="18" charset="0"/>
              </a:rPr>
              <a:t>  </a:t>
            </a:r>
            <a:r>
              <a:rPr lang="en-US" sz="8800">
                <a:latin typeface="Times New Roman" pitchFamily="18" charset="0"/>
              </a:rPr>
              <a:t>g h</a:t>
            </a:r>
          </a:p>
          <a:p>
            <a:r>
              <a:rPr lang="en-US" sz="8800">
                <a:latin typeface="Times New Roman" pitchFamily="18" charset="0"/>
              </a:rPr>
              <a:t> </a:t>
            </a:r>
            <a:r>
              <a:rPr lang="ru-RU" sz="8800">
                <a:latin typeface="Times New Roman" pitchFamily="18" charset="0"/>
              </a:rPr>
              <a:t>ρ </a:t>
            </a:r>
            <a:r>
              <a:rPr lang="en-US" sz="8800">
                <a:latin typeface="Times New Roman" pitchFamily="18" charset="0"/>
              </a:rPr>
              <a:t> = m / V</a:t>
            </a:r>
          </a:p>
          <a:p>
            <a:endParaRPr lang="en-US" sz="2800">
              <a:latin typeface="Times New Roman" pitchFamily="18" charset="0"/>
            </a:endParaRPr>
          </a:p>
          <a:p>
            <a:r>
              <a:rPr lang="en-US" sz="8800">
                <a:latin typeface="Times New Roman" pitchFamily="18" charset="0"/>
              </a:rPr>
              <a:t> m = F </a:t>
            </a:r>
            <a:r>
              <a:rPr lang="ru-RU" sz="8800" baseline="-25000">
                <a:latin typeface="Times New Roman" pitchFamily="18" charset="0"/>
              </a:rPr>
              <a:t>тяж</a:t>
            </a:r>
            <a:r>
              <a:rPr lang="ru-RU" sz="8800">
                <a:latin typeface="Times New Roman" pitchFamily="18" charset="0"/>
              </a:rPr>
              <a:t> / </a:t>
            </a:r>
            <a:r>
              <a:rPr lang="en-US" sz="8800">
                <a:latin typeface="Times New Roman" pitchFamily="18" charset="0"/>
              </a:rPr>
              <a:t>g</a:t>
            </a:r>
            <a:endParaRPr lang="ru-RU" sz="9600">
              <a:latin typeface="Times New Roman" pitchFamily="18" charset="0"/>
            </a:endParaRPr>
          </a:p>
        </p:txBody>
      </p:sp>
      <p:sp>
        <p:nvSpPr>
          <p:cNvPr id="25609" name="AutoShape 9"/>
          <p:cNvSpPr>
            <a:spLocks noChangeArrowheads="1"/>
          </p:cNvSpPr>
          <p:nvPr/>
        </p:nvSpPr>
        <p:spPr bwMode="auto">
          <a:xfrm>
            <a:off x="468313" y="2205038"/>
            <a:ext cx="962025" cy="914400"/>
          </a:xfrm>
          <a:prstGeom prst="pentagon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684213" y="5157788"/>
            <a:ext cx="914400" cy="914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4" name="AutoShape 14"/>
          <p:cNvSpPr>
            <a:spLocks noChangeArrowheads="1"/>
          </p:cNvSpPr>
          <p:nvPr/>
        </p:nvSpPr>
        <p:spPr bwMode="auto">
          <a:xfrm>
            <a:off x="468313" y="3429000"/>
            <a:ext cx="1057275" cy="1008063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5" name="AutoShape 15"/>
          <p:cNvSpPr>
            <a:spLocks noChangeArrowheads="1"/>
          </p:cNvSpPr>
          <p:nvPr/>
        </p:nvSpPr>
        <p:spPr bwMode="auto">
          <a:xfrm>
            <a:off x="2124075" y="836613"/>
            <a:ext cx="1033463" cy="935037"/>
          </a:xfrm>
          <a:prstGeom prst="pentagon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6" name="AutoShape 16"/>
          <p:cNvSpPr>
            <a:spLocks noChangeArrowheads="1"/>
          </p:cNvSpPr>
          <p:nvPr/>
        </p:nvSpPr>
        <p:spPr bwMode="auto">
          <a:xfrm>
            <a:off x="5292725" y="5300663"/>
            <a:ext cx="1285875" cy="935037"/>
          </a:xfrm>
          <a:prstGeom prst="parallelogram">
            <a:avLst>
              <a:gd name="adj" fmla="val 3438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7" name="AutoShape 17"/>
          <p:cNvSpPr>
            <a:spLocks noChangeArrowheads="1"/>
          </p:cNvSpPr>
          <p:nvPr/>
        </p:nvSpPr>
        <p:spPr bwMode="auto">
          <a:xfrm>
            <a:off x="2195513" y="2060575"/>
            <a:ext cx="1057275" cy="108108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2700338" y="3500438"/>
            <a:ext cx="914400" cy="914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9" name="AutoShape 1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2813" y="6210300"/>
            <a:ext cx="611187" cy="647700"/>
          </a:xfrm>
          <a:prstGeom prst="actionButtonForwardNext">
            <a:avLst/>
          </a:prstGeom>
          <a:solidFill>
            <a:srgbClr val="99CCFF">
              <a:alpha val="5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20" name="AutoShape 2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rot="10800000">
            <a:off x="0" y="6210300"/>
            <a:ext cx="611188" cy="647700"/>
          </a:xfrm>
          <a:prstGeom prst="actionButtonForwardNext">
            <a:avLst/>
          </a:prstGeom>
          <a:solidFill>
            <a:srgbClr val="00CCFF">
              <a:alpha val="5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9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9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9" grpId="0" animBg="1"/>
      <p:bldP spid="25610" grpId="0" animBg="1"/>
      <p:bldP spid="25614" grpId="0" animBg="1"/>
      <p:bldP spid="25615" grpId="0" animBg="1"/>
      <p:bldP spid="25616" grpId="0" animBg="1"/>
      <p:bldP spid="25617" grpId="0" animBg="1"/>
      <p:bldP spid="256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5CBF"/>
            </a:gs>
            <a:gs pos="12500">
              <a:srgbClr val="0087E6"/>
            </a:gs>
            <a:gs pos="37500">
              <a:srgbClr val="21D6E0"/>
            </a:gs>
            <a:gs pos="50000">
              <a:srgbClr val="03D4A8"/>
            </a:gs>
            <a:gs pos="62500">
              <a:srgbClr val="21D6E0"/>
            </a:gs>
            <a:gs pos="87500">
              <a:srgbClr val="0087E6"/>
            </a:gs>
            <a:gs pos="100000">
              <a:srgbClr val="005CB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79388" y="1628775"/>
            <a:ext cx="385445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4800">
                <a:solidFill>
                  <a:srgbClr val="FF0000"/>
                </a:solidFill>
              </a:rPr>
              <a:t>Сила</a:t>
            </a:r>
          </a:p>
          <a:p>
            <a:pPr marL="342900" indent="-342900">
              <a:buFontTx/>
              <a:buAutoNum type="arabicPeriod"/>
            </a:pPr>
            <a:r>
              <a:rPr lang="ru-RU" sz="4800">
                <a:solidFill>
                  <a:srgbClr val="FF0000"/>
                </a:solidFill>
              </a:rPr>
              <a:t>Давление</a:t>
            </a:r>
          </a:p>
          <a:p>
            <a:pPr marL="342900" indent="-342900">
              <a:buFontTx/>
              <a:buAutoNum type="arabicPeriod"/>
            </a:pPr>
            <a:r>
              <a:rPr lang="ru-RU" sz="4800">
                <a:solidFill>
                  <a:srgbClr val="FF0000"/>
                </a:solidFill>
              </a:rPr>
              <a:t>Высота</a:t>
            </a:r>
          </a:p>
          <a:p>
            <a:pPr marL="342900" indent="-342900">
              <a:buFontTx/>
              <a:buAutoNum type="arabicPeriod"/>
            </a:pPr>
            <a:r>
              <a:rPr lang="ru-RU" sz="4800">
                <a:solidFill>
                  <a:srgbClr val="FF0000"/>
                </a:solidFill>
              </a:rPr>
              <a:t>Плотность </a:t>
            </a:r>
          </a:p>
          <a:p>
            <a:pPr marL="342900" indent="-342900">
              <a:buFontTx/>
              <a:buAutoNum type="arabicPeriod"/>
            </a:pPr>
            <a:r>
              <a:rPr lang="ru-RU" sz="4800">
                <a:solidFill>
                  <a:srgbClr val="FF0000"/>
                </a:solidFill>
              </a:rPr>
              <a:t>Масса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924300" y="1643063"/>
            <a:ext cx="69215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>
                <a:solidFill>
                  <a:schemeClr val="accent2"/>
                </a:solidFill>
              </a:rPr>
              <a:t>m</a:t>
            </a:r>
          </a:p>
          <a:p>
            <a:r>
              <a:rPr lang="en-US" sz="4800">
                <a:solidFill>
                  <a:schemeClr val="accent2"/>
                </a:solidFill>
              </a:rPr>
              <a:t>F</a:t>
            </a:r>
          </a:p>
          <a:p>
            <a:r>
              <a:rPr lang="en-US" sz="4800">
                <a:solidFill>
                  <a:schemeClr val="accent2"/>
                </a:solidFill>
              </a:rPr>
              <a:t>p</a:t>
            </a:r>
          </a:p>
          <a:p>
            <a:r>
              <a:rPr lang="en-US" sz="4800">
                <a:solidFill>
                  <a:schemeClr val="accent2"/>
                </a:solidFill>
              </a:rPr>
              <a:t>h</a:t>
            </a:r>
          </a:p>
          <a:p>
            <a:r>
              <a:rPr lang="ru-RU" sz="4800">
                <a:solidFill>
                  <a:schemeClr val="accent2"/>
                </a:solidFill>
              </a:rPr>
              <a:t>ρ</a:t>
            </a:r>
            <a:endParaRPr lang="en-US" sz="4800">
              <a:solidFill>
                <a:schemeClr val="accent2"/>
              </a:solidFill>
            </a:endParaRPr>
          </a:p>
          <a:p>
            <a:endParaRPr lang="en-US" sz="4800"/>
          </a:p>
          <a:p>
            <a:endParaRPr lang="ru-RU" sz="4800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580063" y="1628775"/>
            <a:ext cx="1584325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i="1">
                <a:solidFill>
                  <a:schemeClr val="accent2"/>
                </a:solidFill>
              </a:rPr>
              <a:t>кг</a:t>
            </a:r>
          </a:p>
          <a:p>
            <a:r>
              <a:rPr lang="en-US" sz="4800" i="1">
                <a:solidFill>
                  <a:schemeClr val="accent2"/>
                </a:solidFill>
              </a:rPr>
              <a:t>H</a:t>
            </a:r>
            <a:endParaRPr lang="ru-RU" sz="4800" i="1">
              <a:solidFill>
                <a:schemeClr val="accent2"/>
              </a:solidFill>
            </a:endParaRPr>
          </a:p>
          <a:p>
            <a:r>
              <a:rPr lang="ru-RU" sz="4800" i="1">
                <a:solidFill>
                  <a:schemeClr val="accent2"/>
                </a:solidFill>
              </a:rPr>
              <a:t>кг/м</a:t>
            </a:r>
            <a:r>
              <a:rPr lang="ru-RU" sz="4800" i="1" baseline="30000">
                <a:solidFill>
                  <a:schemeClr val="accent2"/>
                </a:solidFill>
              </a:rPr>
              <a:t>3</a:t>
            </a:r>
          </a:p>
          <a:p>
            <a:r>
              <a:rPr lang="ru-RU" sz="4800" i="1">
                <a:solidFill>
                  <a:schemeClr val="accent2"/>
                </a:solidFill>
              </a:rPr>
              <a:t>Па</a:t>
            </a:r>
          </a:p>
          <a:p>
            <a:r>
              <a:rPr lang="ru-RU" sz="4800" i="1">
                <a:solidFill>
                  <a:schemeClr val="accent2"/>
                </a:solidFill>
              </a:rPr>
              <a:t>м</a:t>
            </a:r>
          </a:p>
          <a:p>
            <a:endParaRPr lang="ru-RU" sz="4800" i="1">
              <a:solidFill>
                <a:schemeClr val="accent2"/>
              </a:solidFill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787900" y="1700213"/>
            <a:ext cx="700088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>
                <a:solidFill>
                  <a:srgbClr val="FF0000"/>
                </a:solidFill>
              </a:rPr>
              <a:t>F</a:t>
            </a:r>
          </a:p>
          <a:p>
            <a:r>
              <a:rPr lang="en-US" sz="4800">
                <a:solidFill>
                  <a:srgbClr val="FF0000"/>
                </a:solidFill>
              </a:rPr>
              <a:t>p</a:t>
            </a:r>
          </a:p>
          <a:p>
            <a:r>
              <a:rPr lang="en-US" sz="4800">
                <a:solidFill>
                  <a:srgbClr val="FF0000"/>
                </a:solidFill>
              </a:rPr>
              <a:t>h</a:t>
            </a:r>
          </a:p>
          <a:p>
            <a:r>
              <a:rPr lang="ru-RU" sz="4800">
                <a:solidFill>
                  <a:srgbClr val="FF0000"/>
                </a:solidFill>
              </a:rPr>
              <a:t>ρ</a:t>
            </a:r>
            <a:r>
              <a:rPr lang="en-US" sz="4800">
                <a:solidFill>
                  <a:srgbClr val="FF0000"/>
                </a:solidFill>
              </a:rPr>
              <a:t> </a:t>
            </a:r>
          </a:p>
          <a:p>
            <a:r>
              <a:rPr lang="en-US" sz="4800">
                <a:solidFill>
                  <a:srgbClr val="FF0000"/>
                </a:solidFill>
              </a:rPr>
              <a:t>m</a:t>
            </a:r>
          </a:p>
          <a:p>
            <a:endParaRPr lang="ru-RU" sz="4400">
              <a:solidFill>
                <a:srgbClr val="FF9933"/>
              </a:solidFill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7092950" y="1700213"/>
            <a:ext cx="1584325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i="1">
                <a:solidFill>
                  <a:srgbClr val="FF0000"/>
                </a:solidFill>
              </a:rPr>
              <a:t>H</a:t>
            </a:r>
          </a:p>
          <a:p>
            <a:r>
              <a:rPr lang="ru-RU" sz="4800" i="1">
                <a:solidFill>
                  <a:srgbClr val="FF0000"/>
                </a:solidFill>
              </a:rPr>
              <a:t>Па</a:t>
            </a:r>
          </a:p>
          <a:p>
            <a:r>
              <a:rPr lang="ru-RU" sz="4800" i="1">
                <a:solidFill>
                  <a:srgbClr val="FF0000"/>
                </a:solidFill>
              </a:rPr>
              <a:t>м</a:t>
            </a:r>
          </a:p>
          <a:p>
            <a:r>
              <a:rPr lang="ru-RU" sz="4800" i="1">
                <a:solidFill>
                  <a:srgbClr val="FF0000"/>
                </a:solidFill>
              </a:rPr>
              <a:t>кг/м</a:t>
            </a:r>
            <a:r>
              <a:rPr lang="ru-RU" sz="4800" i="1" baseline="30000">
                <a:solidFill>
                  <a:srgbClr val="FF0000"/>
                </a:solidFill>
              </a:rPr>
              <a:t>3</a:t>
            </a:r>
          </a:p>
          <a:p>
            <a:r>
              <a:rPr lang="ru-RU" sz="4800" i="1">
                <a:solidFill>
                  <a:srgbClr val="FF0000"/>
                </a:solidFill>
              </a:rPr>
              <a:t>кг</a:t>
            </a:r>
          </a:p>
        </p:txBody>
      </p:sp>
      <p:sp>
        <p:nvSpPr>
          <p:cNvPr id="26634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2813" y="6210300"/>
            <a:ext cx="611187" cy="647700"/>
          </a:xfrm>
          <a:prstGeom prst="actionButtonForwardNext">
            <a:avLst/>
          </a:prstGeom>
          <a:solidFill>
            <a:srgbClr val="00CCFF">
              <a:alpha val="5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5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rot="10800000">
            <a:off x="0" y="6210300"/>
            <a:ext cx="611188" cy="647700"/>
          </a:xfrm>
          <a:prstGeom prst="actionButtonForwardNext">
            <a:avLst/>
          </a:prstGeom>
          <a:solidFill>
            <a:srgbClr val="00CCFF">
              <a:alpha val="5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4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  <p:bldP spid="26630" grpId="0"/>
      <p:bldP spid="26631" grpId="0"/>
      <p:bldP spid="266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99"/>
            </a:gs>
            <a:gs pos="100000">
              <a:srgbClr val="CCCC00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835150" y="0"/>
            <a:ext cx="56896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1" lang="ru-RU" sz="3600" b="1">
                <a:solidFill>
                  <a:srgbClr val="0000CC"/>
                </a:solidFill>
                <a:latin typeface="Times New Roman" pitchFamily="18" charset="0"/>
              </a:rPr>
              <a:t>Сосуды, </a:t>
            </a:r>
          </a:p>
          <a:p>
            <a:pPr algn="ctr"/>
            <a:r>
              <a:rPr kumimoji="1" lang="ru-RU" sz="3600">
                <a:solidFill>
                  <a:srgbClr val="0000CC"/>
                </a:solidFill>
                <a:latin typeface="Times New Roman" pitchFamily="18" charset="0"/>
              </a:rPr>
              <a:t>имеющие общую</a:t>
            </a:r>
          </a:p>
          <a:p>
            <a:pPr algn="ctr"/>
            <a:r>
              <a:rPr kumimoji="1" lang="ru-RU" sz="3600">
                <a:solidFill>
                  <a:srgbClr val="0000CC"/>
                </a:solidFill>
                <a:latin typeface="Times New Roman" pitchFamily="18" charset="0"/>
              </a:rPr>
              <a:t>(соединяющую их)</a:t>
            </a:r>
          </a:p>
          <a:p>
            <a:pPr algn="ctr"/>
            <a:r>
              <a:rPr kumimoji="1" lang="ru-RU" sz="3600">
                <a:solidFill>
                  <a:srgbClr val="0000CC"/>
                </a:solidFill>
                <a:latin typeface="Times New Roman" pitchFamily="18" charset="0"/>
              </a:rPr>
              <a:t> часть, заполненную </a:t>
            </a:r>
          </a:p>
          <a:p>
            <a:pPr algn="ctr"/>
            <a:r>
              <a:rPr kumimoji="1" lang="ru-RU" sz="3600">
                <a:solidFill>
                  <a:srgbClr val="0000CC"/>
                </a:solidFill>
                <a:latin typeface="Times New Roman" pitchFamily="18" charset="0"/>
              </a:rPr>
              <a:t> покоящейся жидкостью, </a:t>
            </a:r>
          </a:p>
          <a:p>
            <a:pPr algn="ctr"/>
            <a:r>
              <a:rPr kumimoji="1" lang="ru-RU" sz="3600">
                <a:solidFill>
                  <a:srgbClr val="0000CC"/>
                </a:solidFill>
                <a:latin typeface="Times New Roman" pitchFamily="18" charset="0"/>
              </a:rPr>
              <a:t> называются </a:t>
            </a:r>
            <a:r>
              <a:rPr kumimoji="1" lang="ru-RU" sz="3600" b="1">
                <a:solidFill>
                  <a:srgbClr val="0000CC"/>
                </a:solidFill>
                <a:latin typeface="Times New Roman" pitchFamily="18" charset="0"/>
              </a:rPr>
              <a:t>сообщающимися</a:t>
            </a:r>
          </a:p>
        </p:txBody>
      </p:sp>
      <p:pic>
        <p:nvPicPr>
          <p:cNvPr id="3075" name="Picture 3" descr="Копия Scan101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4010025"/>
            <a:ext cx="4706937" cy="2847975"/>
          </a:xfrm>
          <a:prstGeom prst="rect">
            <a:avLst/>
          </a:prstGeom>
          <a:noFill/>
        </p:spPr>
      </p:pic>
      <p:pic>
        <p:nvPicPr>
          <p:cNvPr id="3076" name="Picture 4" descr="J028413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57238" y="404813"/>
            <a:ext cx="3240088" cy="3600450"/>
          </a:xfrm>
          <a:prstGeom prst="rect">
            <a:avLst/>
          </a:prstGeom>
          <a:noFill/>
        </p:spPr>
      </p:pic>
      <p:sp>
        <p:nvSpPr>
          <p:cNvPr id="3078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2813" y="6210300"/>
            <a:ext cx="611187" cy="647700"/>
          </a:xfrm>
          <a:prstGeom prst="actionButtonForwardNext">
            <a:avLst/>
          </a:prstGeom>
          <a:solidFill>
            <a:srgbClr val="FFCC00">
              <a:alpha val="5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50"/>
                            </p:stCondLst>
                            <p:childTnLst>
                              <p:par>
                                <p:cTn id="15" presetID="29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чайн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952750"/>
            <a:ext cx="5183188" cy="3905250"/>
          </a:xfrm>
          <a:prstGeom prst="rect">
            <a:avLst/>
          </a:prstGeom>
          <a:noFill/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835150" y="908050"/>
            <a:ext cx="5761038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990033"/>
                </a:solidFill>
              </a:rPr>
              <a:t>Какой из чайников может вместить </a:t>
            </a:r>
          </a:p>
          <a:p>
            <a:pPr algn="ctr"/>
            <a:r>
              <a:rPr lang="ru-RU" sz="2800" b="1">
                <a:solidFill>
                  <a:srgbClr val="990033"/>
                </a:solidFill>
              </a:rPr>
              <a:t>больше воды?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2700338" y="2492375"/>
            <a:ext cx="36290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 </a:t>
            </a:r>
            <a:r>
              <a:rPr lang="ru-RU" sz="3200" b="1">
                <a:solidFill>
                  <a:srgbClr val="990033"/>
                </a:solidFill>
              </a:rPr>
              <a:t>1                          2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1979613" y="3933825"/>
            <a:ext cx="506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------------------------------------------------</a:t>
            </a:r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7380288" y="3141663"/>
            <a:ext cx="1460500" cy="1143000"/>
          </a:xfrm>
          <a:prstGeom prst="horizontalScrol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rgbClr val="990033"/>
                </a:solidFill>
              </a:rPr>
              <a:t>подсказка</a:t>
            </a:r>
          </a:p>
        </p:txBody>
      </p:sp>
      <p:sp>
        <p:nvSpPr>
          <p:cNvPr id="24587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2813" y="6210300"/>
            <a:ext cx="611187" cy="647700"/>
          </a:xfrm>
          <a:prstGeom prst="actionButtonForwardNext">
            <a:avLst/>
          </a:prstGeom>
          <a:solidFill>
            <a:srgbClr val="FFCC99">
              <a:alpha val="5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458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4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45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5"/>
                  </p:tgtEl>
                </p:cond>
              </p:nextCondLst>
            </p:seq>
          </p:childTnLst>
        </p:cTn>
      </p:par>
    </p:tnLst>
    <p:bldLst>
      <p:bldP spid="24582" grpId="0"/>
      <p:bldP spid="24583" grpId="0"/>
      <p:bldP spid="24584" grpId="0"/>
      <p:bldP spid="24585" grpId="0" uiExpand="1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803525" y="508000"/>
            <a:ext cx="1841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kumimoji="1" lang="ru-RU" sz="4800">
              <a:latin typeface="Times New Roman" pitchFamily="18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42875" y="168275"/>
            <a:ext cx="8501063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kumimoji="1" lang="ru-RU" sz="3200" b="1">
                <a:solidFill>
                  <a:srgbClr val="000066"/>
                </a:solidFill>
                <a:latin typeface="Arial Rounded MT Bold" pitchFamily="34" charset="0"/>
              </a:rPr>
              <a:t>   Что произойдет,если в сообщающиеся </a:t>
            </a:r>
          </a:p>
          <a:p>
            <a:pPr algn="ctr"/>
            <a:r>
              <a:rPr kumimoji="1" lang="ru-RU" sz="3200" b="1">
                <a:solidFill>
                  <a:srgbClr val="000066"/>
                </a:solidFill>
                <a:latin typeface="Arial Rounded MT Bold" pitchFamily="34" charset="0"/>
              </a:rPr>
              <a:t>сосуды налить две несмешивающиеся </a:t>
            </a:r>
          </a:p>
          <a:p>
            <a:pPr algn="ctr"/>
            <a:r>
              <a:rPr kumimoji="1" lang="ru-RU" sz="3200" b="1">
                <a:solidFill>
                  <a:srgbClr val="000066"/>
                </a:solidFill>
                <a:latin typeface="Arial Rounded MT Bold" pitchFamily="34" charset="0"/>
              </a:rPr>
              <a:t>жидкости разной плотности?</a:t>
            </a:r>
          </a:p>
        </p:txBody>
      </p:sp>
      <p:pic>
        <p:nvPicPr>
          <p:cNvPr id="15368" name="Picture 8" descr="ртуть, вод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05038"/>
            <a:ext cx="3017838" cy="4319587"/>
          </a:xfrm>
          <a:prstGeom prst="rect">
            <a:avLst/>
          </a:prstGeom>
          <a:noFill/>
        </p:spPr>
      </p:pic>
      <p:sp>
        <p:nvSpPr>
          <p:cNvPr id="15369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2813" y="6210300"/>
            <a:ext cx="611187" cy="647700"/>
          </a:xfrm>
          <a:prstGeom prst="actionButtonForwardNext">
            <a:avLst/>
          </a:prstGeom>
          <a:solidFill>
            <a:srgbClr val="99CCFF">
              <a:alpha val="5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5371" name="Object 11"/>
          <p:cNvGraphicFramePr>
            <a:graphicFrameLocks noChangeAspect="1"/>
          </p:cNvGraphicFramePr>
          <p:nvPr/>
        </p:nvGraphicFramePr>
        <p:xfrm>
          <a:off x="4067175" y="2636838"/>
          <a:ext cx="4176713" cy="2805112"/>
        </p:xfrm>
        <a:graphic>
          <a:graphicData uri="http://schemas.openxmlformats.org/presentationml/2006/ole">
            <p:oleObj spid="_x0000_s15371" name="Формула" r:id="rId4" imgW="545760" imgH="4316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Водопрово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032000"/>
            <a:ext cx="7920037" cy="4826000"/>
          </a:xfrm>
          <a:prstGeom prst="rect">
            <a:avLst/>
          </a:prstGeom>
          <a:noFill/>
        </p:spPr>
      </p:pic>
      <p:sp>
        <p:nvSpPr>
          <p:cNvPr id="30727" name="WordArt 7"/>
          <p:cNvSpPr>
            <a:spLocks noChangeArrowheads="1" noChangeShapeType="1" noTextEdit="1"/>
          </p:cNvSpPr>
          <p:nvPr/>
        </p:nvSpPr>
        <p:spPr bwMode="auto">
          <a:xfrm>
            <a:off x="971550" y="260350"/>
            <a:ext cx="6913563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Водопровод 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 водонапорной башней</a:t>
            </a:r>
          </a:p>
        </p:txBody>
      </p:sp>
      <p:sp>
        <p:nvSpPr>
          <p:cNvPr id="30728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2813" y="6210300"/>
            <a:ext cx="611187" cy="647700"/>
          </a:xfrm>
          <a:prstGeom prst="actionButtonForwardNext">
            <a:avLst/>
          </a:prstGeom>
          <a:solidFill>
            <a:srgbClr val="CCFFFF">
              <a:alpha val="5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Scan101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3988" y="1095375"/>
            <a:ext cx="6296025" cy="4667250"/>
          </a:xfrm>
          <a:prstGeom prst="rect">
            <a:avLst/>
          </a:prstGeom>
          <a:noFill/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87450" y="260350"/>
            <a:ext cx="7151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Водомерное стекло парового котла</a:t>
            </a:r>
            <a:endParaRPr lang="ru-RU" sz="32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Book Antiqua" pitchFamily="18" charset="0"/>
            </a:endParaRPr>
          </a:p>
        </p:txBody>
      </p:sp>
      <p:sp>
        <p:nvSpPr>
          <p:cNvPr id="17412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2813" y="6210300"/>
            <a:ext cx="611187" cy="647700"/>
          </a:xfrm>
          <a:prstGeom prst="actionButtonForwardNext">
            <a:avLst/>
          </a:prstGeom>
          <a:solidFill>
            <a:srgbClr val="CCFFFF">
              <a:alpha val="5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9000">
              <a:srgbClr val="99CCFF"/>
            </a:gs>
            <a:gs pos="18000">
              <a:srgbClr val="9966FF"/>
            </a:gs>
            <a:gs pos="30500">
              <a:srgbClr val="CC99FF"/>
            </a:gs>
            <a:gs pos="41001">
              <a:srgbClr val="99CCFF"/>
            </a:gs>
            <a:gs pos="50000">
              <a:srgbClr val="CCCCFF"/>
            </a:gs>
            <a:gs pos="59000">
              <a:srgbClr val="99CCFF"/>
            </a:gs>
            <a:gs pos="69500">
              <a:srgbClr val="CC99FF"/>
            </a:gs>
            <a:gs pos="82000">
              <a:srgbClr val="9966FF"/>
            </a:gs>
            <a:gs pos="91001">
              <a:srgbClr val="99CCFF"/>
            </a:gs>
            <a:gs pos="100000">
              <a:srgbClr val="CC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027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1844675"/>
            <a:ext cx="4105275" cy="4319588"/>
          </a:xfrm>
          <a:prstGeom prst="rect">
            <a:avLst/>
          </a:prstGeom>
          <a:noFill/>
        </p:spPr>
      </p:pic>
      <p:pic>
        <p:nvPicPr>
          <p:cNvPr id="21509" name="Picture 5" descr="Scan1019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44675"/>
            <a:ext cx="4248150" cy="4319588"/>
          </a:xfrm>
          <a:prstGeom prst="rect">
            <a:avLst/>
          </a:prstGeom>
          <a:noFill/>
        </p:spPr>
      </p:pic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50825" y="6035675"/>
            <a:ext cx="4298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Исландия, горячий фонтан</a:t>
            </a:r>
          </a:p>
          <a:p>
            <a:r>
              <a:rPr lang="ru-RU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в местечке Гейзер</a:t>
            </a:r>
          </a:p>
        </p:txBody>
      </p:sp>
      <p:sp>
        <p:nvSpPr>
          <p:cNvPr id="21512" name="WordArt 8"/>
          <p:cNvSpPr>
            <a:spLocks noChangeArrowheads="1" noChangeShapeType="1" noTextEdit="1"/>
          </p:cNvSpPr>
          <p:nvPr/>
        </p:nvSpPr>
        <p:spPr bwMode="auto">
          <a:xfrm>
            <a:off x="755650" y="0"/>
            <a:ext cx="6840538" cy="19891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Естественные фонтаны – 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               гейзеры</a:t>
            </a:r>
          </a:p>
        </p:txBody>
      </p:sp>
      <p:sp>
        <p:nvSpPr>
          <p:cNvPr id="21514" name="AutoShape 10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532813" y="188913"/>
            <a:ext cx="468312" cy="4857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  <p:bldP spid="21512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717</TotalTime>
  <Words>118</Words>
  <Application>Microsoft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Оформление по умолчанию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SE7EN USER</cp:lastModifiedBy>
  <cp:revision>44</cp:revision>
  <dcterms:created xsi:type="dcterms:W3CDTF">2007-11-17T15:09:50Z</dcterms:created>
  <dcterms:modified xsi:type="dcterms:W3CDTF">2011-11-07T21:48:43Z</dcterms:modified>
</cp:coreProperties>
</file>