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65" r:id="rId3"/>
    <p:sldId id="257" r:id="rId4"/>
    <p:sldId id="258" r:id="rId5"/>
    <p:sldId id="259" r:id="rId6"/>
    <p:sldId id="261" r:id="rId7"/>
    <p:sldId id="264" r:id="rId8"/>
    <p:sldId id="260" r:id="rId9"/>
    <p:sldId id="263" r:id="rId10"/>
    <p:sldId id="267" r:id="rId11"/>
    <p:sldId id="266" r:id="rId12"/>
    <p:sldId id="262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8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0F4CFF-A57B-411D-A589-4575F8E753AC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81002A-338B-4143-97DD-ADBBC4884C7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81002A-338B-4143-97DD-ADBBC4884C76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81002A-338B-4143-97DD-ADBBC4884C76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9A8D99-6952-4E4B-9911-19314ACC4D1C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8AF1E3-10B6-4301-8469-D1DBBABFA90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9A8D99-6952-4E4B-9911-19314ACC4D1C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8AF1E3-10B6-4301-8469-D1DBBABFA9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9A8D99-6952-4E4B-9911-19314ACC4D1C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8AF1E3-10B6-4301-8469-D1DBBABFA9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9A8D99-6952-4E4B-9911-19314ACC4D1C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8AF1E3-10B6-4301-8469-D1DBBABFA9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9A8D99-6952-4E4B-9911-19314ACC4D1C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8AF1E3-10B6-4301-8469-D1DBBABFA90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9A8D99-6952-4E4B-9911-19314ACC4D1C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8AF1E3-10B6-4301-8469-D1DBBABFA9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9A8D99-6952-4E4B-9911-19314ACC4D1C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8AF1E3-10B6-4301-8469-D1DBBABFA9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9A8D99-6952-4E4B-9911-19314ACC4D1C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8AF1E3-10B6-4301-8469-D1DBBABFA9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9A8D99-6952-4E4B-9911-19314ACC4D1C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8AF1E3-10B6-4301-8469-D1DBBABFA903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9A8D99-6952-4E4B-9911-19314ACC4D1C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8AF1E3-10B6-4301-8469-D1DBBABFA9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9A8D99-6952-4E4B-9911-19314ACC4D1C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8AF1E3-10B6-4301-8469-D1DBBABFA90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B9A8D99-6952-4E4B-9911-19314ACC4D1C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48AF1E3-10B6-4301-8469-D1DBBABFA903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Тип Членистоногие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Подтип Хелицеровые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212976"/>
            <a:ext cx="561975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5085184"/>
            <a:ext cx="2143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</a:t>
            </a:r>
            <a:br>
              <a:rPr lang="ru-RU" dirty="0" smtClean="0"/>
            </a:br>
            <a:r>
              <a:rPr lang="ru-RU" dirty="0" smtClean="0"/>
              <a:t>пищеварения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220072" y="548680"/>
            <a:ext cx="39239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Пауки – хищники. Они питаются главным образом насекомыми и другими мелкими членистоногими. В пойманную добычу паук впрыскивает ядовитую жидкость, которая убивает жертву и действует как пищеварительный сок. Примерно через час паук высасывает все содержимое добычи при помощи сосательного желудка.</a:t>
            </a:r>
            <a:endParaRPr lang="ru-RU" sz="2400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100" y="1647342"/>
            <a:ext cx="3657600" cy="4417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Значение хелицеровых в природе и для человека.</a:t>
            </a:r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013176"/>
            <a:ext cx="1762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5013176"/>
            <a:ext cx="21621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259632" y="1844824"/>
            <a:ext cx="756084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800" dirty="0" smtClean="0"/>
              <a:t>Самая </a:t>
            </a:r>
            <a:r>
              <a:rPr lang="ru-RU" sz="2800" dirty="0"/>
              <a:t>опасная болезнь, распространяемая кровососущими клещами, - </a:t>
            </a:r>
            <a:r>
              <a:rPr lang="ru-RU" sz="2800" i="1" dirty="0"/>
              <a:t>таежный энцефалит</a:t>
            </a:r>
            <a:r>
              <a:rPr lang="ru-RU" sz="2800" dirty="0"/>
              <a:t>. Переносчик ее возбудителей – </a:t>
            </a:r>
            <a:r>
              <a:rPr lang="ru-RU" sz="2800" i="1" dirty="0"/>
              <a:t>таежный клещ.</a:t>
            </a:r>
            <a:r>
              <a:rPr lang="ru-RU" sz="2800" dirty="0"/>
              <a:t> Впиваясь в кожу человека, он заносит </a:t>
            </a:r>
            <a:r>
              <a:rPr lang="ru-RU" sz="2800" dirty="0" smtClean="0"/>
              <a:t>в кровь </a:t>
            </a:r>
            <a:r>
              <a:rPr lang="ru-RU" sz="2800" dirty="0"/>
              <a:t>возбудителей энцефалита, которые затем проникают в головной мозг. Здесь они размножаются и поражают его. 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55776" y="2060848"/>
            <a:ext cx="44999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Большой вред причиняют чесоточные зудни. Они могут попасть под кожу животных и человека, прогрызая в ней ходы. У человека чаще  они поселяются   между пальцами рук и ног, вызывая </a:t>
            </a:r>
            <a:r>
              <a:rPr lang="ru-RU" sz="2400" i="1" dirty="0" err="1" smtClean="0"/>
              <a:t>часотку</a:t>
            </a:r>
            <a:endParaRPr lang="ru-RU" sz="2400" i="1" dirty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908720"/>
            <a:ext cx="4057650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1556792"/>
            <a:ext cx="2576512" cy="257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Значение хелицеровых в природе и для человека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4005064"/>
            <a:ext cx="720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  <a:latin typeface="+mj-lt"/>
              </a:rPr>
              <a:t>Другим крайне опасным пауком считается </a:t>
            </a:r>
            <a:r>
              <a:rPr lang="ru-RU" sz="2400" b="1" i="1" dirty="0">
                <a:solidFill>
                  <a:prstClr val="black"/>
                </a:solidFill>
                <a:latin typeface="+mj-lt"/>
              </a:rPr>
              <a:t>Чёрная вдова </a:t>
            </a:r>
            <a:r>
              <a:rPr lang="ru-RU" sz="2400" b="1" i="1" dirty="0" smtClean="0">
                <a:solidFill>
                  <a:prstClr val="black"/>
                </a:solidFill>
                <a:latin typeface="+mj-lt"/>
              </a:rPr>
              <a:t>или каракурт</a:t>
            </a:r>
            <a:r>
              <a:rPr lang="ru-RU" sz="2400" dirty="0" smtClean="0">
                <a:solidFill>
                  <a:prstClr val="black"/>
                </a:solidFill>
                <a:latin typeface="+mj-lt"/>
              </a:rPr>
              <a:t>.. </a:t>
            </a:r>
            <a:r>
              <a:rPr lang="ru-RU" sz="2400" dirty="0" smtClean="0">
                <a:latin typeface="+mj-lt"/>
              </a:rPr>
              <a:t>Этот </a:t>
            </a:r>
            <a:r>
              <a:rPr lang="ru-RU" sz="2400" dirty="0">
                <a:latin typeface="+mj-lt"/>
              </a:rPr>
              <a:t>паук, как известно, очень опасный для человека из-за своего яда, который превышает яд гремучей змеи на кратное 15. Черные вдовы населяют прерии и пустынные места по всему </a:t>
            </a:r>
            <a:r>
              <a:rPr lang="ru-RU" sz="2400" dirty="0" smtClean="0">
                <a:latin typeface="+mj-lt"/>
              </a:rPr>
              <a:t>миру, </a:t>
            </a:r>
            <a:r>
              <a:rPr lang="ru-RU" sz="2400" dirty="0" smtClean="0">
                <a:solidFill>
                  <a:prstClr val="black"/>
                </a:solidFill>
                <a:latin typeface="+mj-lt"/>
              </a:rPr>
              <a:t>можно </a:t>
            </a:r>
            <a:r>
              <a:rPr lang="ru-RU" sz="2400" dirty="0">
                <a:solidFill>
                  <a:prstClr val="black"/>
                </a:solidFill>
                <a:latin typeface="+mj-lt"/>
              </a:rPr>
              <a:t>встретить на Кавказе и в Крыму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63688" y="1700808"/>
            <a:ext cx="65162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Самым ядовитым пауком в мире, по версии Книги рекордов Гиннеса, считается </a:t>
            </a:r>
            <a:r>
              <a:rPr lang="ru-RU" sz="2400" b="1" i="1" dirty="0"/>
              <a:t>"Бразильский странствующий паук</a:t>
            </a:r>
            <a:r>
              <a:rPr lang="ru-RU" sz="2400" dirty="0"/>
              <a:t>".  Своё название этот паук получил за то, что не сидит на одном месте и не плетёт паутины, а активно перемещается в поисках пропитания</a:t>
            </a:r>
            <a:r>
              <a:rPr lang="ru-RU" sz="2400" b="1" dirty="0"/>
              <a:t>. </a:t>
            </a:r>
            <a:r>
              <a:rPr lang="ru-RU" sz="2400" b="1" dirty="0" smtClean="0"/>
              <a:t> </a:t>
            </a:r>
            <a:endParaRPr lang="ru-RU" sz="2400" dirty="0"/>
          </a:p>
        </p:txBody>
      </p:sp>
      <p:pic>
        <p:nvPicPr>
          <p:cNvPr id="11270" name="Picture 6" descr="C:\Users\Натали\Pictures\yellow_sac-1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556792"/>
            <a:ext cx="6090545" cy="4608512"/>
          </a:xfrm>
          <a:prstGeom prst="rect">
            <a:avLst/>
          </a:prstGeom>
          <a:noFill/>
        </p:spPr>
      </p:pic>
      <p:pic>
        <p:nvPicPr>
          <p:cNvPr id="11269" name="Picture 5" descr="http://tokyo5.files.wordpress.com/2009/11/redba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772816"/>
            <a:ext cx="5661784" cy="4320480"/>
          </a:xfrm>
          <a:prstGeom prst="rect">
            <a:avLst/>
          </a:prstGeom>
          <a:noFill/>
        </p:spPr>
      </p:pic>
      <p:pic>
        <p:nvPicPr>
          <p:cNvPr id="15" name="Picture 2" descr="C:\Users\Натали\Pictures\i (8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1988840"/>
            <a:ext cx="4839749" cy="3629812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4860032" y="5013176"/>
            <a:ext cx="23779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тарантул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10" grpId="0"/>
      <p:bldP spid="10" grpId="1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Значение хелицеровых в природе и для человека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1772816"/>
            <a:ext cx="74888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Скорпионы ядовиты, яд накапливается в их хвосте в грушевидном членике, который оканчивается иглой, загнутой вверх. На ее вершине и расположены два отверстия желез с ядом.</a:t>
            </a:r>
          </a:p>
          <a:p>
            <a:r>
              <a:rPr lang="ru-RU" sz="2000" dirty="0"/>
              <a:t>Хотя и живут скорпионы по большей части в жарких местах, их находили почти на всех сухопутных участках. Исключением являются только Антарктида, Гренландия, Новая Зеландия и несколько больших островов. В европейской части скорпионов видели в Германии и даже на Британских островах. Эти виды не несут никакой опасности для людей.</a:t>
            </a:r>
            <a:br>
              <a:rPr lang="ru-RU" sz="2000" dirty="0"/>
            </a:br>
            <a:r>
              <a:rPr lang="ru-RU" sz="2000" dirty="0"/>
              <a:t>Определить, ядовит встретившийся скорпион или нет можно очень легко. Необходимо обратить внимание на его жало и клешни. У неядовитых особей первое очень маленькое, а клешни большие, у ядовитых же наоборот – большое жало и сравнительно маленькие клешни.</a:t>
            </a:r>
          </a:p>
        </p:txBody>
      </p:sp>
      <p:pic>
        <p:nvPicPr>
          <p:cNvPr id="5" name="Picture 9" descr="C:\Users\Натали\Pictures\17518scorp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628800"/>
            <a:ext cx="6840760" cy="5053535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Значение хелицеровых в природе и для человека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Большинство паукообразных уничтожает мух, чем приносит большую пользу человеку. Многие виды почвенных клещей участвуют в почвообразовании. Пауками питаются многие виды птиц.</a:t>
            </a:r>
            <a:endParaRPr lang="ru-RU" dirty="0"/>
          </a:p>
        </p:txBody>
      </p:sp>
      <p:pic>
        <p:nvPicPr>
          <p:cNvPr id="28675" name="Picture 3" descr="C:\Users\Натали\Pictures\Oribatida_NY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4581128"/>
            <a:ext cx="2168240" cy="177401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95736" y="6309320"/>
            <a:ext cx="2010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Почвенные клещи</a:t>
            </a:r>
            <a:endParaRPr lang="ru-RU" dirty="0"/>
          </a:p>
        </p:txBody>
      </p:sp>
      <p:pic>
        <p:nvPicPr>
          <p:cNvPr id="28676" name="Picture 4" descr="C:\Users\Натали\Pictures\105334_6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149080"/>
            <a:ext cx="3419872" cy="2335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Эволюция хелицеровых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87624" y="1268760"/>
            <a:ext cx="3657600" cy="3722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860032" y="1196752"/>
            <a:ext cx="4283968" cy="56612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По </a:t>
            </a:r>
            <a:r>
              <a:rPr lang="ru-RU" dirty="0" smtClean="0"/>
              <a:t>происхождению хелицеровые — водные членистоногие, первоначально населявшие море. Водные формы, объединяемые в </a:t>
            </a:r>
            <a:r>
              <a:rPr lang="ru-RU" b="1" dirty="0" smtClean="0"/>
              <a:t>класс </a:t>
            </a:r>
            <a:r>
              <a:rPr lang="ru-RU" b="1" dirty="0" err="1" smtClean="0"/>
              <a:t>меростомовых</a:t>
            </a:r>
            <a:r>
              <a:rPr lang="ru-RU" dirty="0" smtClean="0"/>
              <a:t> </a:t>
            </a:r>
            <a:r>
              <a:rPr lang="ru-RU" dirty="0" smtClean="0"/>
              <a:t>, </a:t>
            </a:r>
            <a:r>
              <a:rPr lang="ru-RU" dirty="0" smtClean="0"/>
              <a:t>вымерли в отдаленные геологические эпохи. Из них до нашего времени дожило только несколько видов </a:t>
            </a:r>
            <a:r>
              <a:rPr lang="ru-RU" b="1" dirty="0" smtClean="0"/>
              <a:t>мечехвостов</a:t>
            </a:r>
            <a:r>
              <a:rPr lang="ru-RU" dirty="0" smtClean="0"/>
              <a:t>  </a:t>
            </a:r>
            <a:r>
              <a:rPr lang="ru-RU" dirty="0" smtClean="0"/>
              <a:t>— удивительным образом сохранившиеся «живые ископаемые». 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5229200"/>
            <a:ext cx="21526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Общая характеристика подтипа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412776"/>
            <a:ext cx="7498080" cy="4800600"/>
          </a:xfrm>
        </p:spPr>
        <p:txBody>
          <a:bodyPr anchor="ctr">
            <a:normAutofit/>
          </a:bodyPr>
          <a:lstStyle/>
          <a:p>
            <a:pPr marL="596646" indent="-514350">
              <a:buNone/>
            </a:pPr>
            <a:r>
              <a:rPr lang="ru-RU" dirty="0" smtClean="0"/>
              <a:t>Паукообразные - </a:t>
            </a:r>
            <a:r>
              <a:rPr lang="ru-RU" dirty="0" smtClean="0"/>
              <a:t>класс</a:t>
            </a:r>
            <a:r>
              <a:rPr lang="ru-RU" dirty="0" smtClean="0"/>
              <a:t> членистоногих подтипа хелицеровых</a:t>
            </a:r>
            <a:r>
              <a:rPr lang="ru-RU" dirty="0" smtClean="0"/>
              <a:t>.</a:t>
            </a:r>
          </a:p>
          <a:p>
            <a:pPr marL="596646" indent="-514350">
              <a:buNone/>
            </a:pPr>
            <a:r>
              <a:rPr lang="ru-RU" dirty="0" smtClean="0"/>
              <a:t> </a:t>
            </a:r>
            <a:r>
              <a:rPr lang="ru-RU" dirty="0" smtClean="0"/>
              <a:t>Длина</a:t>
            </a:r>
            <a:r>
              <a:rPr lang="ru-RU" dirty="0" smtClean="0"/>
              <a:t> 0,1 мм - </a:t>
            </a:r>
            <a:r>
              <a:rPr lang="ru-RU" dirty="0" smtClean="0"/>
              <a:t>17см.</a:t>
            </a:r>
          </a:p>
          <a:p>
            <a:pPr marL="596646" indent="-514350">
              <a:buNone/>
            </a:pPr>
            <a:r>
              <a:rPr lang="ru-RU" dirty="0" smtClean="0"/>
              <a:t>Отряды</a:t>
            </a:r>
            <a:r>
              <a:rPr lang="ru-RU" dirty="0" smtClean="0"/>
              <a:t>: </a:t>
            </a:r>
            <a:r>
              <a:rPr lang="ru-RU" dirty="0" smtClean="0"/>
              <a:t> скорпионы, сенокосцы, пауки,</a:t>
            </a:r>
          </a:p>
          <a:p>
            <a:pPr marL="596646" indent="-514350"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</a:t>
            </a:r>
            <a:r>
              <a:rPr lang="ru-RU" dirty="0" err="1" smtClean="0"/>
              <a:t>сальпуги</a:t>
            </a:r>
            <a:r>
              <a:rPr lang="ru-RU" dirty="0" smtClean="0"/>
              <a:t> и </a:t>
            </a:r>
            <a:r>
              <a:rPr lang="ru-RU" dirty="0" smtClean="0"/>
              <a:t>3 отряда клещей. </a:t>
            </a:r>
            <a:endParaRPr lang="ru-RU" dirty="0" smtClean="0"/>
          </a:p>
          <a:p>
            <a:pPr marL="596646" indent="-514350">
              <a:buNone/>
            </a:pPr>
            <a:r>
              <a:rPr lang="ru-RU" dirty="0" smtClean="0"/>
              <a:t>Насчитывается около 60тысяч видов.</a:t>
            </a:r>
          </a:p>
          <a:p>
            <a:pPr marL="596646" indent="-514350">
              <a:buNone/>
            </a:pPr>
            <a:r>
              <a:rPr lang="ru-RU" dirty="0" smtClean="0"/>
              <a:t>Распространены</a:t>
            </a:r>
            <a:r>
              <a:rPr lang="ru-RU" dirty="0" smtClean="0"/>
              <a:t> </a:t>
            </a:r>
            <a:r>
              <a:rPr lang="ru-RU" dirty="0" smtClean="0"/>
              <a:t>широко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84784"/>
            <a:ext cx="7040121" cy="4331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0421" y="692696"/>
            <a:ext cx="8023579" cy="45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87824" y="1844824"/>
            <a:ext cx="2808312" cy="2033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87624" y="1916832"/>
            <a:ext cx="1415288" cy="1886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12160" y="1844824"/>
            <a:ext cx="2798940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3933056"/>
            <a:ext cx="777686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Головогрудь несет 6 пар придатков: 4 пары ног; пару </a:t>
            </a:r>
            <a:r>
              <a:rPr lang="ru-RU" sz="2400" dirty="0" err="1" smtClean="0"/>
              <a:t>педипальп</a:t>
            </a:r>
            <a:r>
              <a:rPr lang="ru-RU" sz="2400" dirty="0" smtClean="0"/>
              <a:t>, которые большинство паукообразных используют как щупальца или клешни; и пару </a:t>
            </a:r>
            <a:r>
              <a:rPr lang="ru-RU" sz="2400" dirty="0" err="1" smtClean="0"/>
              <a:t>хелицер</a:t>
            </a:r>
            <a:r>
              <a:rPr lang="ru-RU" sz="2400" dirty="0" smtClean="0"/>
              <a:t>, играющих роль хватательных челюстей (жевательных структур нет). Антенны отсутствуют. Глаза всегда простые. У представителей некоторых групп, например скорпионов, брюшко вытянуто в длинный хвост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187623" y="404664"/>
            <a:ext cx="77768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Отличительные особенности строения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354265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16832"/>
            <a:ext cx="535722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Внешнее строение паука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                      (5)           (4)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867912" cy="5334000"/>
          </a:xfrm>
        </p:spPr>
        <p:txBody>
          <a:bodyPr>
            <a:normAutofit fontScale="77500" lnSpcReduction="20000"/>
          </a:bodyPr>
          <a:lstStyle/>
          <a:p>
            <a:pPr marL="596646" indent="-514350">
              <a:buAutoNum type="arabicParenBoth"/>
            </a:pPr>
            <a:r>
              <a:rPr lang="ru-RU" dirty="0" smtClean="0"/>
              <a:t>4 пары ходильных ног</a:t>
            </a:r>
          </a:p>
          <a:p>
            <a:pPr marL="596646" indent="-514350">
              <a:buAutoNum type="arabicParenBoth"/>
            </a:pPr>
            <a:r>
              <a:rPr lang="ru-RU" dirty="0" smtClean="0"/>
              <a:t>Головогрудь</a:t>
            </a:r>
          </a:p>
          <a:p>
            <a:pPr marL="596646" indent="-514350">
              <a:buAutoNum type="arabicParenBoth"/>
            </a:pPr>
            <a:r>
              <a:rPr lang="ru-RU" dirty="0" smtClean="0"/>
              <a:t>Брюшко </a:t>
            </a:r>
          </a:p>
          <a:p>
            <a:pPr marL="596646" indent="-514350">
              <a:buFont typeface="Wingdings 2"/>
              <a:buAutoNum type="arabicParenBoth"/>
            </a:pPr>
            <a:r>
              <a:rPr lang="ru-RU" dirty="0" err="1" smtClean="0"/>
              <a:t>Педипальпы</a:t>
            </a:r>
            <a:r>
              <a:rPr lang="ru-RU" dirty="0" smtClean="0"/>
              <a:t>, </a:t>
            </a:r>
            <a:r>
              <a:rPr lang="ru-RU" dirty="0" smtClean="0"/>
              <a:t>служащие паукам руками - с их помощью пауки контролируют процесс </a:t>
            </a:r>
            <a:r>
              <a:rPr lang="ru-RU" dirty="0" err="1" smtClean="0"/>
              <a:t>подтаскивания</a:t>
            </a:r>
            <a:r>
              <a:rPr lang="ru-RU" dirty="0" smtClean="0"/>
              <a:t> добычи к </a:t>
            </a:r>
            <a:r>
              <a:rPr lang="ru-RU" dirty="0" err="1" smtClean="0"/>
              <a:t>хелицерам</a:t>
            </a:r>
            <a:r>
              <a:rPr lang="ru-RU" dirty="0" smtClean="0"/>
              <a:t> и ориентируются в окружающем </a:t>
            </a:r>
          </a:p>
          <a:p>
            <a:pPr marL="596646" indent="-514350">
              <a:buAutoNum type="arabicParenBoth"/>
            </a:pPr>
            <a:r>
              <a:rPr lang="ru-RU" dirty="0" err="1" smtClean="0"/>
              <a:t>Хелицеры</a:t>
            </a:r>
            <a:r>
              <a:rPr lang="ru-RU" dirty="0" smtClean="0"/>
              <a:t>, </a:t>
            </a:r>
            <a:r>
              <a:rPr lang="ru-RU" dirty="0" smtClean="0"/>
              <a:t>заменяющие паукам </a:t>
            </a:r>
            <a:r>
              <a:rPr lang="ru-RU" dirty="0" smtClean="0"/>
              <a:t>челюсти. Обычно </a:t>
            </a:r>
            <a:r>
              <a:rPr lang="ru-RU" dirty="0" smtClean="0"/>
              <a:t>они довольно густо опушены и заканчиваются на концах крупными крючками-зубьями</a:t>
            </a:r>
            <a:endParaRPr lang="ru-RU" dirty="0" smtClean="0"/>
          </a:p>
          <a:p>
            <a:pPr marL="596646" indent="-514350">
              <a:buAutoNum type="arabicParenBoth"/>
            </a:pPr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3131840" y="1844824"/>
            <a:ext cx="1080120" cy="144016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3275856" y="1844824"/>
            <a:ext cx="936104" cy="1512168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3189534" y="1772816"/>
            <a:ext cx="86322" cy="1656184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Внешнее строение паука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43608" y="2420888"/>
            <a:ext cx="3657600" cy="2758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716016" y="1556792"/>
            <a:ext cx="4427984" cy="530120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Пауки </a:t>
            </a:r>
            <a:r>
              <a:rPr lang="ru-RU" dirty="0" smtClean="0"/>
              <a:t>обладают очень впечатляющим набором органов зрения, они имеют 8 глаз, полукругом расположенных на передней части головогруди. Иногда число глаз может сокращаться до 6 или вовсе </a:t>
            </a:r>
            <a:r>
              <a:rPr lang="ru-RU" dirty="0" smtClean="0"/>
              <a:t>до 2, </a:t>
            </a:r>
            <a:r>
              <a:rPr lang="ru-RU" dirty="0" smtClean="0"/>
              <a:t>а пещерные пауки часто бывают слепыми. Форма и размеры глаз сильно отличаются у разных видов пауков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Внутренне строение паука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1673" y="2060848"/>
            <a:ext cx="8092327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Паутина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88024" y="260648"/>
            <a:ext cx="4145664" cy="659735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Вязкое </a:t>
            </a:r>
            <a:r>
              <a:rPr lang="ru-RU" dirty="0" smtClean="0"/>
              <a:t>выделение паутинных желёз пауков и </a:t>
            </a:r>
            <a:r>
              <a:rPr lang="ru-RU" dirty="0" smtClean="0"/>
              <a:t>некоторых </a:t>
            </a:r>
            <a:r>
              <a:rPr lang="ru-RU" dirty="0" smtClean="0"/>
              <a:t>др. паукообразных, застывающее на воздухе в виде нитей. </a:t>
            </a:r>
            <a:r>
              <a:rPr lang="ru-RU" dirty="0" smtClean="0"/>
              <a:t> Паутинная </a:t>
            </a:r>
            <a:r>
              <a:rPr lang="ru-RU" dirty="0" smtClean="0"/>
              <a:t>нить (</a:t>
            </a:r>
            <a:r>
              <a:rPr lang="ru-RU" dirty="0" smtClean="0"/>
              <a:t>диаметром </a:t>
            </a:r>
            <a:r>
              <a:rPr lang="ru-RU" dirty="0" smtClean="0"/>
              <a:t>до </a:t>
            </a:r>
            <a:r>
              <a:rPr lang="ru-RU" dirty="0" err="1" smtClean="0"/>
              <a:t>неск</a:t>
            </a:r>
            <a:r>
              <a:rPr lang="ru-RU" dirty="0" smtClean="0"/>
              <a:t>. мкм) прочнее (прочность на разрыв от 40 до 260 кг/мм2) и эластичнее нити гусениц </a:t>
            </a:r>
            <a:r>
              <a:rPr lang="ru-RU" dirty="0" smtClean="0"/>
              <a:t>шелкопрядов. </a:t>
            </a:r>
            <a:r>
              <a:rPr lang="ru-RU" dirty="0" smtClean="0"/>
              <a:t>Содержит бактерицидные вещества. Используется для построения убежищ, выстилки норок, ловчих </a:t>
            </a:r>
            <a:r>
              <a:rPr lang="ru-RU" dirty="0" smtClean="0"/>
              <a:t>сетей </a:t>
            </a:r>
            <a:r>
              <a:rPr lang="ru-RU" dirty="0" smtClean="0"/>
              <a:t>и яйцевого </a:t>
            </a:r>
            <a:r>
              <a:rPr lang="ru-RU" dirty="0" smtClean="0"/>
              <a:t>кокона.   </a:t>
            </a:r>
            <a:r>
              <a:rPr lang="ru-RU" dirty="0" smtClean="0"/>
              <a:t>У молоди </a:t>
            </a:r>
            <a:r>
              <a:rPr lang="ru-RU" dirty="0" smtClean="0"/>
              <a:t>некоторых </a:t>
            </a:r>
            <a:r>
              <a:rPr lang="ru-RU" dirty="0" smtClean="0"/>
              <a:t>пауков длинные нити </a:t>
            </a:r>
            <a:r>
              <a:rPr lang="ru-RU" dirty="0" smtClean="0"/>
              <a:t>паутины </a:t>
            </a:r>
            <a:r>
              <a:rPr lang="ru-RU" dirty="0" smtClean="0"/>
              <a:t>служат парашютами при расселении ветром. 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84784"/>
            <a:ext cx="3657600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956" y="1844824"/>
            <a:ext cx="433488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44824"/>
            <a:ext cx="50800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153</TotalTime>
  <Words>572</Words>
  <Application>Microsoft Office PowerPoint</Application>
  <PresentationFormat>Экран (4:3)</PresentationFormat>
  <Paragraphs>42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Тип Членистоногие</vt:lpstr>
      <vt:lpstr>Эволюция хелицеровых</vt:lpstr>
      <vt:lpstr>Общая характеристика подтипа</vt:lpstr>
      <vt:lpstr>Слайд 4</vt:lpstr>
      <vt:lpstr>Слайд 5</vt:lpstr>
      <vt:lpstr>Внешнее строение паука</vt:lpstr>
      <vt:lpstr>Внешнее строение паука</vt:lpstr>
      <vt:lpstr>Внутренне строение паука</vt:lpstr>
      <vt:lpstr>Паутина </vt:lpstr>
      <vt:lpstr>Особенности  пищеварения</vt:lpstr>
      <vt:lpstr>Значение хелицеровых в природе и для человека.</vt:lpstr>
      <vt:lpstr>Значение хелицеровых в природе и для человека</vt:lpstr>
      <vt:lpstr>Значение хелицеровых в природе и для человека</vt:lpstr>
      <vt:lpstr>Значение хелицеровых в природе и для человека</vt:lpstr>
    </vt:vector>
  </TitlesOfParts>
  <Company>OEM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 Членистоногие</dc:title>
  <dc:creator>Натали</dc:creator>
  <cp:lastModifiedBy>Натали</cp:lastModifiedBy>
  <cp:revision>17</cp:revision>
  <dcterms:created xsi:type="dcterms:W3CDTF">2013-02-10T08:34:13Z</dcterms:created>
  <dcterms:modified xsi:type="dcterms:W3CDTF">2013-02-10T11:07:46Z</dcterms:modified>
</cp:coreProperties>
</file>