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ppt" ContentType="application/vnd.ms-powerpoi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4" r:id="rId6"/>
    <p:sldId id="267" r:id="rId7"/>
    <p:sldId id="260" r:id="rId8"/>
    <p:sldId id="261" r:id="rId9"/>
    <p:sldId id="265" r:id="rId10"/>
    <p:sldId id="262" r:id="rId11"/>
    <p:sldId id="270" r:id="rId12"/>
    <p:sldId id="271" r:id="rId13"/>
    <p:sldId id="275" r:id="rId14"/>
    <p:sldId id="273" r:id="rId15"/>
    <p:sldId id="269" r:id="rId16"/>
    <p:sldId id="263" r:id="rId17"/>
    <p:sldId id="276" r:id="rId18"/>
    <p:sldId id="264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08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4/9/2012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4/9/2012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4/9/2012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4/9/2012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4/9/2012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4/9/2012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4/9/2012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4/9/2012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4/9/2012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4/9/2012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4/9/2012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4/9/2012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.ppt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0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1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2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3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4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5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6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7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8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9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2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3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4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5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6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7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8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9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-794" y="-214338"/>
          <a:ext cx="9144794" cy="6857802"/>
        </p:xfrm>
        <a:graphic>
          <a:graphicData uri="http://schemas.openxmlformats.org/presentationml/2006/ole">
            <p:oleObj spid="_x0000_s1026" name="Презентация" r:id="rId3" imgW="4570378" imgH="3427533" progId="PowerPoint.Show.8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786050" y="1357298"/>
            <a:ext cx="41227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Творческая работа</a:t>
            </a:r>
            <a:endParaRPr lang="ru-RU" sz="36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000100" y="2143116"/>
            <a:ext cx="77867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 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– классный руководитель в новой школе»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-794" y="0"/>
          <a:ext cx="9144794" cy="6857802"/>
        </p:xfrm>
        <a:graphic>
          <a:graphicData uri="http://schemas.openxmlformats.org/presentationml/2006/ole">
            <p:oleObj spid="_x0000_s19458" name="Презентация" r:id="rId3" imgW="4570378" imgH="3427533" progId="PowerPoint.Show.8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57356" y="1500174"/>
            <a:ext cx="203613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785794"/>
            <a:ext cx="800105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119063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  Принципы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сотрудничества классного руководителя и воспитанников:</a:t>
            </a:r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indent="1190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Принцип первый - безусловное принятие каждого ученика, его сильных и слабых сторон.</a:t>
            </a:r>
            <a:endParaRPr lang="ru-RU" b="1" dirty="0" smtClean="0">
              <a:latin typeface="Arial" pitchFamily="34" charset="0"/>
            </a:endParaRPr>
          </a:p>
          <a:p>
            <a:pPr lvl="0" indent="1190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Принцип второй - беспристрастность в оценке поступков учащихся.</a:t>
            </a:r>
            <a:endParaRPr lang="ru-RU" b="1" dirty="0" smtClean="0">
              <a:latin typeface="Arial" pitchFamily="34" charset="0"/>
            </a:endParaRPr>
          </a:p>
          <a:p>
            <a:pPr lvl="0" indent="1190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Принцип третий - терпение и терпимость в достижении результативности педагогического воздействия.</a:t>
            </a:r>
            <a:endParaRPr lang="ru-RU" b="1" dirty="0" smtClean="0">
              <a:latin typeface="Arial" pitchFamily="34" charset="0"/>
            </a:endParaRPr>
          </a:p>
          <a:p>
            <a:pPr lvl="0" indent="1190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Принцип четвертый - диалогичность и открытость в общении с учащимися.</a:t>
            </a:r>
            <a:endParaRPr lang="ru-RU" b="1" dirty="0" smtClean="0">
              <a:latin typeface="Arial" pitchFamily="34" charset="0"/>
            </a:endParaRPr>
          </a:p>
          <a:p>
            <a:pPr lvl="0" indent="1190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Принцип пятый - отсутствие страха у педагога признать свою неправоту, свои непрофессиональные действия.</a:t>
            </a:r>
            <a:endParaRPr lang="ru-RU" b="1" dirty="0" smtClean="0">
              <a:latin typeface="Arial" pitchFamily="34" charset="0"/>
            </a:endParaRPr>
          </a:p>
          <a:p>
            <a:pPr lvl="0" indent="1190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Принцип   шестой   -   использование   чувства   юмора   как   неотъемлемого методического средства в работе с учащимися</a:t>
            </a:r>
            <a:endParaRPr lang="ru-RU" b="1" dirty="0" smtClean="0">
              <a:latin typeface="Arial" pitchFamily="34" charset="0"/>
            </a:endParaRPr>
          </a:p>
          <a:p>
            <a:pPr lvl="0" indent="1190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Принцип седьмой - умение управлять своим настроением, не поддаваться влиянию предвзятого мнения</a:t>
            </a:r>
            <a:endParaRPr lang="ru-RU" b="1" dirty="0" smtClean="0">
              <a:latin typeface="Arial" pitchFamily="34" charset="0"/>
            </a:endParaRPr>
          </a:p>
          <a:p>
            <a:pPr lvl="0" indent="1190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Принцип восьмой - учение признавать ошибки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ru-RU" sz="2000" b="1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794" cy="6857802"/>
        </p:xfrm>
        <a:graphic>
          <a:graphicData uri="http://schemas.openxmlformats.org/presentationml/2006/ole">
            <p:oleObj spid="_x0000_s28674" name="Презентация" r:id="rId3" imgW="4570378" imgH="3427533" progId="PowerPoint.Show.8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42910" y="571480"/>
            <a:ext cx="907262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       </a:t>
            </a:r>
            <a:endParaRPr lang="ru-RU" sz="4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714356"/>
            <a:ext cx="800105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    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Направления работы:</a:t>
            </a:r>
            <a:endParaRPr lang="ru-RU" sz="4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Культура поведения и этикет</a:t>
            </a:r>
            <a:endParaRPr lang="ru-RU" sz="24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Здоровый образ жизни</a:t>
            </a:r>
            <a:endParaRPr lang="ru-RU" sz="24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Развитие творческого потенциала и коллектива класса.</a:t>
            </a:r>
            <a:endParaRPr lang="ru-RU" sz="24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Патриотическое воспитание</a:t>
            </a:r>
            <a:endParaRPr lang="ru-RU" sz="24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Развитие психических качеств личности, процесса </a:t>
            </a:r>
            <a:r>
              <a:rPr lang="ru-RU" sz="24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саморегуляции</a:t>
            </a:r>
            <a:endParaRPr lang="ru-RU" sz="24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Коллективная деятельность, развитие творчества</a:t>
            </a:r>
            <a:endParaRPr lang="ru-RU" sz="24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Формирование самопознания и самовоспитания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Человек и его профессии</a:t>
            </a: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.</a:t>
            </a:r>
            <a:r>
              <a:rPr lang="ru-RU" sz="2800" b="1" dirty="0" smtClean="0"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-794" y="0"/>
          <a:ext cx="9144794" cy="6857802"/>
        </p:xfrm>
        <a:graphic>
          <a:graphicData uri="http://schemas.openxmlformats.org/presentationml/2006/ole">
            <p:oleObj spid="_x0000_s29698" name="Презентация" r:id="rId3" imgW="4570378" imgH="3427533" progId="PowerPoint.Show.8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42910" y="571480"/>
            <a:ext cx="907262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       </a:t>
            </a:r>
            <a:endParaRPr lang="ru-RU" sz="4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357166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Arial" pitchFamily="34" charset="0"/>
              </a:rPr>
              <a:t> 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487025"/>
            <a:ext cx="81439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               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Формы работы:</a:t>
            </a:r>
            <a:endParaRPr lang="ru-RU" sz="4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Психологические тесты.</a:t>
            </a:r>
            <a:endParaRPr lang="ru-RU" sz="28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Беседы.</a:t>
            </a:r>
            <a:endParaRPr lang="ru-RU" sz="28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Игры на свежем воздухе.</a:t>
            </a:r>
            <a:endParaRPr lang="ru-RU" sz="28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Спортивные соревнования</a:t>
            </a:r>
            <a:endParaRPr lang="ru-RU" sz="28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Развивающие игры.</a:t>
            </a:r>
            <a:endParaRPr lang="ru-RU" sz="28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Конкурсы.</a:t>
            </a:r>
            <a:endParaRPr lang="ru-RU" sz="28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Экскурсии.</a:t>
            </a:r>
            <a:endParaRPr lang="ru-RU" sz="28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Участие в общешкольных мероприятиях.</a:t>
            </a:r>
            <a:endParaRPr lang="ru-RU" sz="28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Встречи с интересными людьми.</a:t>
            </a:r>
            <a:endParaRPr lang="ru-RU" sz="28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Игры – упражнения</a:t>
            </a:r>
            <a:endParaRPr lang="ru-RU" sz="28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Конкурсы .</a:t>
            </a:r>
            <a:endParaRPr lang="ru-RU" sz="28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Викторины</a:t>
            </a:r>
            <a:r>
              <a:rPr lang="ru-RU" sz="2800" b="1" dirty="0" smtClean="0">
                <a:latin typeface="Arial" pitchFamily="34" charset="0"/>
              </a:rPr>
              <a:t>.   </a:t>
            </a:r>
            <a:r>
              <a:rPr lang="ru-RU" sz="28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КВНы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-794" y="0"/>
          <a:ext cx="9144794" cy="6857802"/>
        </p:xfrm>
        <a:graphic>
          <a:graphicData uri="http://schemas.openxmlformats.org/presentationml/2006/ole">
            <p:oleObj spid="_x0000_s33794" name="Презентация" r:id="rId3" imgW="4570378" imgH="3427533" progId="PowerPoint.Show.8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28662" y="714356"/>
            <a:ext cx="8715436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       Методы  работы:</a:t>
            </a:r>
            <a:endParaRPr lang="ru-RU" sz="4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Уважение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Личный пример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Убеждение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Поощрение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Понимание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Рассуждения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Совместного анализа поступка,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ситуации, итогов дня</a:t>
            </a: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Ситуации успеха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-794" y="198"/>
          <a:ext cx="9144794" cy="6857802"/>
        </p:xfrm>
        <a:graphic>
          <a:graphicData uri="http://schemas.openxmlformats.org/presentationml/2006/ole">
            <p:oleObj spid="_x0000_s31746" name="Презентация" r:id="rId3" imgW="4570378" imgH="3427533" progId="PowerPoint.Show.8">
              <p:embed/>
            </p:oleObj>
          </a:graphicData>
        </a:graphic>
      </p:graphicFrame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928662" y="785794"/>
            <a:ext cx="7572428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   Личностно – ориентированный подход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5940425" algn="l"/>
              </a:tabLst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Учитывать индивидуальные особенности ребёнка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59404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Развивать творческие способности ребёнка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5940425" algn="l"/>
              </a:tabLst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Верить в ребёнка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59404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Доверять ему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5940425" algn="l"/>
              </a:tabLst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Поддерживать его стремления к самореализации, к самосовершенствованию.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198"/>
          <a:ext cx="9144794" cy="6857802"/>
        </p:xfrm>
        <a:graphic>
          <a:graphicData uri="http://schemas.openxmlformats.org/presentationml/2006/ole">
            <p:oleObj spid="_x0000_s27650" name="Презентация" r:id="rId3" imgW="4570378" imgH="3427533" progId="PowerPoint.Show.8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14348" y="571480"/>
            <a:ext cx="7715304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       Мониторинг:</a:t>
            </a:r>
            <a:endParaRPr lang="ru-RU" sz="40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/>
              <a:t>Диагностика уровня воспитанности обучающихся.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/>
              <a:t> </a:t>
            </a:r>
            <a:r>
              <a:rPr lang="ru-RU" sz="2800" b="1" dirty="0" err="1" smtClean="0"/>
              <a:t>Сформированность</a:t>
            </a:r>
            <a:r>
              <a:rPr lang="ru-RU" sz="2800" b="1" dirty="0" smtClean="0"/>
              <a:t>  ученического самоуправления.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/>
              <a:t>Диагностика психологических особенностей личности.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/>
              <a:t>Экран общественной активности обучающихся.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dirty="0" smtClean="0"/>
              <a:t>Социометрия.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/>
              <a:t>  Экран поведения</a:t>
            </a:r>
            <a:endParaRPr lang="ru-RU" sz="28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198"/>
          <a:ext cx="9144794" cy="6857802"/>
        </p:xfrm>
        <a:graphic>
          <a:graphicData uri="http://schemas.openxmlformats.org/presentationml/2006/ole">
            <p:oleObj spid="_x0000_s20482" name="Презентация" r:id="rId3" imgW="4570378" imgH="3427533" progId="PowerPoint.Show.8">
              <p:embed/>
            </p:oleObj>
          </a:graphicData>
        </a:graphic>
      </p:graphicFrame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785786" y="928670"/>
            <a:ext cx="771530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            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З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аконы школьной жизни: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Закон точности.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Время дорого, береги его.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Закон вежливости.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Внимательно относитесь к людям.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З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акон человечности.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Нигде и никому не делайте плохо 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больно.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Закон здоровья.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Забота о здоровье - дело каждого.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Закон сотрудничества учителей и учеников.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Честное, ответственное отношение друг перед другом.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Закон улыбки.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Дарите свою улыбку людям.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Закон бережливости.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Не ломай, не порти ничего.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Закон рыцарства.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Мальчики, юноши уважительно относятся к представительницам прекрасного пола, а они, в свою очередь, помнят: скромность, вежливость.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794" cy="6857802"/>
        </p:xfrm>
        <a:graphic>
          <a:graphicData uri="http://schemas.openxmlformats.org/presentationml/2006/ole">
            <p:oleObj spid="_x0000_s34818" name="Презентация" r:id="rId3" imgW="4570378" imgH="3427533" progId="PowerPoint.Show.8">
              <p:embed/>
            </p:oleObj>
          </a:graphicData>
        </a:graphic>
      </p:graphicFrame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714348" y="500042"/>
            <a:ext cx="7715304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                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З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аповеди: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5940425" algn="l"/>
              </a:tabLst>
            </a:pPr>
            <a:r>
              <a:rPr lang="ru-RU" sz="2000" b="1" i="1" dirty="0" smtClean="0">
                <a:latin typeface="Arial" pitchFamily="34" charset="0"/>
              </a:rPr>
              <a:t>Школа – твой дом.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5940425" algn="l"/>
              </a:tabLst>
            </a:pPr>
            <a:r>
              <a:rPr lang="ru-RU" sz="2000" b="1" i="1" dirty="0" smtClean="0">
                <a:latin typeface="Arial" pitchFamily="34" charset="0"/>
              </a:rPr>
              <a:t>В твоём доме: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5940425" algn="l"/>
              </a:tabLst>
            </a:pPr>
            <a:r>
              <a:rPr lang="ru-RU" sz="2000" b="1" dirty="0" smtClean="0">
                <a:latin typeface="Arial" pitchFamily="34" charset="0"/>
              </a:rPr>
              <a:t>Стараниями администрации – всё новое, твоя обязанность –сберечь имущество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940425" algn="l"/>
              </a:tabLst>
            </a:pPr>
            <a:r>
              <a:rPr lang="ru-RU" sz="2000" b="1" dirty="0" smtClean="0">
                <a:latin typeface="Arial" pitchFamily="34" charset="0"/>
              </a:rPr>
              <a:t>Все работники школы твои друзья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940425" algn="l"/>
              </a:tabLst>
            </a:pPr>
            <a:r>
              <a:rPr lang="ru-RU" sz="2000" b="1" dirty="0" smtClean="0">
                <a:latin typeface="Arial" pitchFamily="34" charset="0"/>
              </a:rPr>
              <a:t>Не принято сквернословить, обижать других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594042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latin typeface="Arial" pitchFamily="34" charset="0"/>
              </a:rPr>
              <a:t>Учёба – твой главный труд.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lang="ru-RU" sz="2000" b="1" dirty="0" smtClean="0">
                <a:latin typeface="Arial" pitchFamily="34" charset="0"/>
              </a:rPr>
              <a:t>В школу ты пришёл трудиться. Будь собран, опрятен.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latin typeface="Arial" pitchFamily="34" charset="0"/>
              </a:rPr>
              <a:t>Соблюдай чистоту и порядок в школе.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lang="ru-RU" sz="2000" b="1" dirty="0" smtClean="0">
                <a:latin typeface="Arial" pitchFamily="34" charset="0"/>
              </a:rPr>
              <a:t>Отдыхая на перемене, не мешай другим.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latin typeface="Arial" pitchFamily="34" charset="0"/>
              </a:rPr>
              <a:t>Отвечай за свои поступки, ведь ты – человек разумный.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5940425" algn="l"/>
              </a:tabLst>
            </a:pPr>
            <a:r>
              <a:rPr lang="ru-RU" sz="2000" b="1" i="1" dirty="0" smtClean="0">
                <a:latin typeface="Arial" pitchFamily="34" charset="0"/>
              </a:rPr>
              <a:t>Ты имеешь право</a:t>
            </a:r>
            <a:r>
              <a:rPr lang="ru-RU" sz="2000" b="1" dirty="0" smtClean="0">
                <a:latin typeface="Arial" pitchFamily="34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lang="ru-RU" sz="2000" b="1" dirty="0" smtClean="0">
                <a:latin typeface="Arial" pitchFamily="34" charset="0"/>
              </a:rPr>
              <a:t> Участвовать в общественной жизни класса и школы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lang="ru-RU" sz="2000" b="1" dirty="0" smtClean="0">
                <a:latin typeface="Arial" pitchFamily="34" charset="0"/>
              </a:rPr>
              <a:t> На уважение человеческого достоинства,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r>
              <a:rPr lang="ru-RU" sz="2000" b="1" dirty="0" smtClean="0">
                <a:latin typeface="Arial" pitchFamily="34" charset="0"/>
              </a:rPr>
              <a:t> На доверительное, партнёрское общение с учителями и со сверстниками.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lang="ru-RU" sz="2000" b="1" dirty="0" smtClean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lang="ru-RU" sz="2400" b="1" dirty="0" smtClean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lang="ru-RU" sz="2400" b="1" dirty="0" smtClean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940425" algn="l"/>
              </a:tabLst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198"/>
          <a:ext cx="9144794" cy="6857802"/>
        </p:xfrm>
        <a:graphic>
          <a:graphicData uri="http://schemas.openxmlformats.org/presentationml/2006/ole">
            <p:oleObj spid="_x0000_s21506" name="Презентация" r:id="rId3" imgW="4570378" imgH="3427533" progId="PowerPoint.Show.8">
              <p:embed/>
            </p:oleObj>
          </a:graphicData>
        </a:graphic>
      </p:graphicFrame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571472" y="1007732"/>
            <a:ext cx="8286808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29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     Я стараюсь: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Прощать, сочувствовать, сопереживать, быть великодушной , и снисходительной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235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Я помню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: Терпение – дар. Обладающий терпением не унизится до раздражения.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235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Я стремлюсь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: Уважать в каждом ребёнке личность, воспитывать в нём чувство достоинства и ответственности за себя и за свои поступки.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235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-794" y="0"/>
          <a:ext cx="9144794" cy="6857802"/>
        </p:xfrm>
        <a:graphic>
          <a:graphicData uri="http://schemas.openxmlformats.org/presentationml/2006/ole">
            <p:oleObj spid="_x0000_s30722" name="Презентация" r:id="rId3" imgW="4570378" imgH="3427533" progId="PowerPoint.Show.8">
              <p:embed/>
            </p:oleObj>
          </a:graphicData>
        </a:graphic>
      </p:graphicFrame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000100" y="3162168"/>
            <a:ext cx="75009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2350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142984"/>
            <a:ext cx="750099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051300" algn="l"/>
                <a:tab pos="5940425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Сила воспитания – великая вещь в нашей работе.</a:t>
            </a:r>
            <a:endParaRPr lang="ru-RU" sz="32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051300" algn="l"/>
                <a:tab pos="5940425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Самые главные составляющие этой силы – терпение, внутренняя доброта, справедливость, соучастие, сопереживание, умение понять, принять и простить.</a:t>
            </a:r>
            <a:endParaRPr lang="ru-RU" sz="32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198"/>
          <a:ext cx="9144794" cy="6857802"/>
        </p:xfrm>
        <a:graphic>
          <a:graphicData uri="http://schemas.openxmlformats.org/presentationml/2006/ole">
            <p:oleObj spid="_x0000_s14338" name="Презентация" r:id="rId3" imgW="4570378" imgH="3427533" progId="PowerPoint.Show.8">
              <p:embed/>
            </p:oleObj>
          </a:graphicData>
        </a:graphic>
      </p:graphicFrame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714348" y="1157243"/>
            <a:ext cx="7929619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«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Воспитание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– это наука, которая обучает</a:t>
            </a:r>
            <a:r>
              <a:rPr kumimoji="0" lang="ru-RU" sz="4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наших детей обходиться без нас»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 smtClean="0">
                <a:latin typeface="Arial" pitchFamily="34" charset="0"/>
                <a:ea typeface="Times New Roman" pitchFamily="18" charset="0"/>
              </a:rPr>
              <a:t>                                                 </a:t>
            </a:r>
            <a:r>
              <a:rPr lang="ru-RU" sz="2800" b="1" dirty="0" smtClean="0">
                <a:latin typeface="Arial" pitchFamily="34" charset="0"/>
                <a:ea typeface="Times New Roman" pitchFamily="18" charset="0"/>
              </a:rPr>
              <a:t>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         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Легуве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198"/>
          <a:ext cx="9144794" cy="6857802"/>
        </p:xfrm>
        <a:graphic>
          <a:graphicData uri="http://schemas.openxmlformats.org/presentationml/2006/ole">
            <p:oleObj spid="_x0000_s15362" name="Презентация" r:id="rId3" imgW="4570378" imgH="3427533" progId="PowerPoint.Show.8">
              <p:embed/>
            </p:oleObj>
          </a:graphicData>
        </a:graphic>
      </p:graphicFrame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785786" y="1072674"/>
            <a:ext cx="792961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Главная идея Концепции модернизации российского образования – « новое качество образования, которое предполагает ориентацию не только на усвоение обучающимися определённой суммы знаний, но и на развитие его личности»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Основная проблема модернизации воспитания- личностное развитие обучающихся.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794" cy="6857802"/>
        </p:xfrm>
        <a:graphic>
          <a:graphicData uri="http://schemas.openxmlformats.org/presentationml/2006/ole">
            <p:oleObj spid="_x0000_s16386" name="Презентация" r:id="rId3" imgW="4570378" imgH="3427533" progId="PowerPoint.Show.8">
              <p:embed/>
            </p:oleObj>
          </a:graphicData>
        </a:graphic>
      </p:graphicFrame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071538" y="1533211"/>
            <a:ext cx="692948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« </a:t>
            </a:r>
            <a: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этом возрасте происходят большие изменения в сфере интересов ребенка. </a:t>
            </a:r>
          </a:p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Старые интересы отмирают и им на смену приходят новые интересы</a:t>
            </a:r>
            <a: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».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3504" y="5143512"/>
            <a:ext cx="3107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Л. С. </a:t>
            </a:r>
            <a:r>
              <a:rPr lang="ru-RU" sz="28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Выготский</a:t>
            </a: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794" cy="6857802"/>
        </p:xfrm>
        <a:graphic>
          <a:graphicData uri="http://schemas.openxmlformats.org/presentationml/2006/ole">
            <p:oleObj spid="_x0000_s32770" name="Презентация" r:id="rId3" imgW="4570378" imgH="3427533" progId="PowerPoint.Show.8">
              <p:embed/>
            </p:oleObj>
          </a:graphicData>
        </a:graphic>
      </p:graphicFrame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071538" y="3010538"/>
            <a:ext cx="69294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3504" y="5143512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714480" y="785794"/>
            <a:ext cx="53303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Нравственное воспитание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1785926"/>
            <a:ext cx="77153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Закладываются приоритетные нравственные принципы.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Идёт подготовка к жизни в обществе. </a:t>
            </a:r>
            <a:endParaRPr lang="ru-RU" sz="20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Воспитывается личность.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Нравственное воспитание ориентировано 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на духовное развитие ребёнка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на общечеловеческие и национальные ценности</a:t>
            </a: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,</a:t>
            </a:r>
            <a:endParaRPr lang="ru-RU" sz="20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на поддержку положительных черт и качеств характера,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на овладение общечеловеческими нормами нравственности,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на формирование внутренней системы нравственных регуляторов поведения</a:t>
            </a:r>
            <a:r>
              <a:rPr lang="ru-RU" sz="2000" b="1" dirty="0" smtClean="0">
                <a:latin typeface="Arial" pitchFamily="34" charset="0"/>
              </a:rPr>
              <a:t>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-794" y="198"/>
          <a:ext cx="9144794" cy="6857802"/>
        </p:xfrm>
        <a:graphic>
          <a:graphicData uri="http://schemas.openxmlformats.org/presentationml/2006/ole">
            <p:oleObj spid="_x0000_s24578" name="Презентация" r:id="rId3" imgW="4570378" imgH="3427533" progId="PowerPoint.Show.8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14348" y="428604"/>
            <a:ext cx="785818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19075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      </a:t>
            </a:r>
          </a:p>
          <a:p>
            <a:pPr lvl="0" indent="219075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  Как воспитать ученика? </a:t>
            </a:r>
          </a:p>
          <a:p>
            <a:pPr lvl="0" indent="219075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lvl="0" indent="219075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Это возможно только в том случае, </a:t>
            </a:r>
          </a:p>
          <a:p>
            <a:pPr lvl="0" indent="219075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когда педагог неформально относится к своему делу, когда процесс воспитания носит системный характер,</a:t>
            </a:r>
          </a:p>
          <a:p>
            <a:pPr lvl="0" indent="219075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 когда педагог понимает, что процесс воспитания человека - это процесс создания личности.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198"/>
          <a:ext cx="9144794" cy="6857802"/>
        </p:xfrm>
        <a:graphic>
          <a:graphicData uri="http://schemas.openxmlformats.org/presentationml/2006/ole">
            <p:oleObj spid="_x0000_s17410" name="Презентация" r:id="rId3" imgW="4570378" imgH="3427533" progId="PowerPoint.Show.8">
              <p:embed/>
            </p:oleObj>
          </a:graphicData>
        </a:graphic>
      </p:graphicFrame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928662" y="1142984"/>
            <a:ext cx="800105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Какие же качества необходимы педагогу кроме знаний, умений и навыков?</a:t>
            </a:r>
          </a:p>
          <a:p>
            <a:pPr marL="0" marR="0" lvl="0" indent="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доброта</a:t>
            </a:r>
          </a:p>
          <a:p>
            <a:pPr marL="0" marR="0" lvl="0" indent="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требовательность </a:t>
            </a:r>
          </a:p>
          <a:p>
            <a:pPr marL="0" marR="0" lvl="0" indent="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т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акт</a:t>
            </a:r>
            <a:endParaRPr lang="ru-RU" sz="32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2143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организованность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198"/>
          <a:ext cx="9144794" cy="6857802"/>
        </p:xfrm>
        <a:graphic>
          <a:graphicData uri="http://schemas.openxmlformats.org/presentationml/2006/ole">
            <p:oleObj spid="_x0000_s18434" name="Презентация" r:id="rId3" imgW="4570378" imgH="3427533" progId="PowerPoint.Show.8">
              <p:embed/>
            </p:oleObj>
          </a:graphicData>
        </a:graphic>
      </p:graphicFrame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714348" y="928670"/>
            <a:ext cx="778674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ужно помнить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, что любовь воспитывается любовью, доброта - добротою, и что необходимо чувствовать ответственность за судьбу каждого ребёнка.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785786" y="3286124"/>
            <a:ext cx="778674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Быть для ребят личностью, примером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Г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лавное правило поведения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: нужно вести себя так, чтобы ученик был уверен, что учитель его любит.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198"/>
          <a:ext cx="9144794" cy="6857802"/>
        </p:xfrm>
        <a:graphic>
          <a:graphicData uri="http://schemas.openxmlformats.org/presentationml/2006/ole">
            <p:oleObj spid="_x0000_s22530" name="Презентация" r:id="rId3" imgW="4570378" imgH="3427533" progId="PowerPoint.Show.8">
              <p:embed/>
            </p:oleObj>
          </a:graphicData>
        </a:graphic>
      </p:graphicFrame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857224" y="691202"/>
            <a:ext cx="778674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Классный руководитель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должен отличаться </a:t>
            </a:r>
            <a:r>
              <a:rPr kumimoji="0" lang="ru-RU" sz="28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эмпатией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–сопереживанием ученику, должен переживать его эмоциональные состояния, которые испытывает воспитанник, и сочувствовать  ему.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Классный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руководитель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должен быть справедливым.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Быть справедливым - это, значит, быть объективным в оценке достижений и неудач самого себя, друзей, товарищей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875</Words>
  <Application>Microsoft Office PowerPoint</Application>
  <PresentationFormat>Экран (4:3)</PresentationFormat>
  <Paragraphs>156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Презентация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37</cp:revision>
  <dcterms:modified xsi:type="dcterms:W3CDTF">2012-04-09T16:20:07Z</dcterms:modified>
</cp:coreProperties>
</file>