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17" autoAdjust="0"/>
  </p:normalViewPr>
  <p:slideViewPr>
    <p:cSldViewPr>
      <p:cViewPr>
        <p:scale>
          <a:sx n="100" d="100"/>
          <a:sy n="100" d="100"/>
        </p:scale>
        <p:origin x="-21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98A849-94F6-410F-92EF-73CB163EA48B}" type="datetimeFigureOut">
              <a:rPr lang="ru-RU" smtClean="0"/>
              <a:t>21.01.2013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415F2D-1E2D-467D-A1D0-5FD2460FFFF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15F2D-1E2D-467D-A1D0-5FD2460FFFFC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A7947-B679-49D3-B229-562C5777F3EB}" type="datetimeFigureOut">
              <a:rPr lang="ru-RU" smtClean="0"/>
              <a:pPr/>
              <a:t>21.01.2013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8737-F5A9-4AE5-AF0F-D2E354C9A7B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A7947-B679-49D3-B229-562C5777F3EB}" type="datetimeFigureOut">
              <a:rPr lang="ru-RU" smtClean="0"/>
              <a:pPr/>
              <a:t>21.01.2013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8737-F5A9-4AE5-AF0F-D2E354C9A7B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A7947-B679-49D3-B229-562C5777F3EB}" type="datetimeFigureOut">
              <a:rPr lang="ru-RU" smtClean="0"/>
              <a:pPr/>
              <a:t>21.01.2013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8737-F5A9-4AE5-AF0F-D2E354C9A7B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A7947-B679-49D3-B229-562C5777F3EB}" type="datetimeFigureOut">
              <a:rPr lang="ru-RU" smtClean="0"/>
              <a:pPr/>
              <a:t>21.01.2013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8737-F5A9-4AE5-AF0F-D2E354C9A7B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A7947-B679-49D3-B229-562C5777F3EB}" type="datetimeFigureOut">
              <a:rPr lang="ru-RU" smtClean="0"/>
              <a:pPr/>
              <a:t>21.01.2013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8737-F5A9-4AE5-AF0F-D2E354C9A7B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A7947-B679-49D3-B229-562C5777F3EB}" type="datetimeFigureOut">
              <a:rPr lang="ru-RU" smtClean="0"/>
              <a:pPr/>
              <a:t>21.01.2013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8737-F5A9-4AE5-AF0F-D2E354C9A7B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A7947-B679-49D3-B229-562C5777F3EB}" type="datetimeFigureOut">
              <a:rPr lang="ru-RU" smtClean="0"/>
              <a:pPr/>
              <a:t>21.01.2013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8737-F5A9-4AE5-AF0F-D2E354C9A7B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A7947-B679-49D3-B229-562C5777F3EB}" type="datetimeFigureOut">
              <a:rPr lang="ru-RU" smtClean="0"/>
              <a:pPr/>
              <a:t>21.01.2013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8737-F5A9-4AE5-AF0F-D2E354C9A7B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A7947-B679-49D3-B229-562C5777F3EB}" type="datetimeFigureOut">
              <a:rPr lang="ru-RU" smtClean="0"/>
              <a:pPr/>
              <a:t>21.01.2013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8737-F5A9-4AE5-AF0F-D2E354C9A7B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A7947-B679-49D3-B229-562C5777F3EB}" type="datetimeFigureOut">
              <a:rPr lang="ru-RU" smtClean="0"/>
              <a:pPr/>
              <a:t>21.01.2013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8737-F5A9-4AE5-AF0F-D2E354C9A7B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A7947-B679-49D3-B229-562C5777F3EB}" type="datetimeFigureOut">
              <a:rPr lang="ru-RU" smtClean="0"/>
              <a:pPr/>
              <a:t>21.01.2013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38737-F5A9-4AE5-AF0F-D2E354C9A7B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A7947-B679-49D3-B229-562C5777F3EB}" type="datetimeFigureOut">
              <a:rPr lang="ru-RU" smtClean="0"/>
              <a:pPr/>
              <a:t>21.01.2013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A38737-F5A9-4AE5-AF0F-D2E354C9A7B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8%D0%BD%D0%B4%D0%B8%D0%B9%D1%81%D0%BA%D0%B8%D0%B9_%D0%BE%D0%BA%D0%B5%D0%B0%D0%BD" TargetMode="External"/><Relationship Id="rId3" Type="http://schemas.openxmlformats.org/officeDocument/2006/relationships/hyperlink" Target="http://ru.wikipedia.org/wiki/%D0%9A%D0%BE%D0%BD%D1%82%D0%B8%D0%BD%D0%B5%D0%BD%D1%82" TargetMode="External"/><Relationship Id="rId7" Type="http://schemas.openxmlformats.org/officeDocument/2006/relationships/hyperlink" Target="http://ru.wikipedia.org/wiki/%D0%90%D1%82%D0%BB%D0%B0%D0%BD%D1%82%D0%B8%D1%87%D0%B5%D1%81%D0%BA%D0%B8%D0%B9_%D0%BE%D0%BA%D0%B5%D0%B0%D0%BD" TargetMode="Externa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A%D1%80%D0%B0%D1%81%D0%BD%D0%BE%D0%B5_%D0%BC%D0%BE%D1%80%D0%B5" TargetMode="External"/><Relationship Id="rId5" Type="http://schemas.openxmlformats.org/officeDocument/2006/relationships/hyperlink" Target="http://ru.wikipedia.org/wiki/%D0%A1%D1%80%D0%B5%D0%B4%D0%B8%D0%B7%D0%B5%D0%BC%D0%BD%D0%BE%D0%B5_%D0%BC%D0%BE%D1%80%D0%B5" TargetMode="External"/><Relationship Id="rId4" Type="http://schemas.openxmlformats.org/officeDocument/2006/relationships/hyperlink" Target="http://ru.wikipedia.org/wiki/%D0%95%D0%B2%D1%80%D0%B0%D0%B7%D0%B8%D1%8F" TargetMode="External"/><Relationship Id="rId9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7%D0%B0%D1%81%D1%82%D1%8C_%D1%81%D0%B2%D0%B5%D1%82%D0%B0" TargetMode="Externa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audio" Target="../media/audio2.wav"/><Relationship Id="rId7" Type="http://schemas.openxmlformats.org/officeDocument/2006/relationships/hyperlink" Target="http://ru.wikipedia.org/wiki/%D0%9D%D0%B0%D1%81%D0%B5%D0%BB%D0%B5%D0%BD%D0%B8%D0%B5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08520" y="3717032"/>
            <a:ext cx="5616624" cy="2304256"/>
          </a:xfrm>
        </p:spPr>
        <p:txBody>
          <a:bodyPr>
            <a:normAutofit fontScale="92500"/>
          </a:bodyPr>
          <a:lstStyle/>
          <a:p>
            <a:r>
              <a:rPr lang="ru-RU" sz="8800" dirty="0" smtClean="0">
                <a:solidFill>
                  <a:srgbClr val="FF0000"/>
                </a:solidFill>
                <a:latin typeface="Segoe Print" pitchFamily="2" charset="0"/>
                <a:cs typeface="DilleniaUPC" pitchFamily="18" charset="-34"/>
              </a:rPr>
              <a:t>АФРИКА</a:t>
            </a:r>
            <a:endParaRPr lang="ru-RU" sz="8800" dirty="0">
              <a:solidFill>
                <a:srgbClr val="FF0000"/>
              </a:solidFill>
              <a:latin typeface="Segoe Print" pitchFamily="2" charset="0"/>
              <a:cs typeface="DilleniaUPC" pitchFamily="18" charset="-34"/>
            </a:endParaRPr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060848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latin typeface="Times New Roman" pitchFamily="18" charset="0"/>
              </a:rPr>
              <a:t>Африка</a:t>
            </a:r>
            <a:r>
              <a:rPr lang="ru-RU" sz="2000" b="1" i="1" dirty="0">
                <a:latin typeface="Times New Roman" pitchFamily="18" charset="0"/>
              </a:rPr>
              <a:t> — второй по площади </a:t>
            </a:r>
            <a:r>
              <a:rPr lang="ru-RU" sz="2000" b="1" i="1" u="sng" dirty="0">
                <a:latin typeface="Times New Roman" pitchFamily="18" charset="0"/>
                <a:hlinkClick r:id="rId3" tooltip="Континент"/>
              </a:rPr>
              <a:t>континент</a:t>
            </a:r>
            <a:r>
              <a:rPr lang="ru-RU" sz="2000" b="1" i="1" dirty="0">
                <a:latin typeface="Times New Roman" pitchFamily="18" charset="0"/>
              </a:rPr>
              <a:t> после </a:t>
            </a:r>
            <a:r>
              <a:rPr lang="ru-RU" sz="2000" b="1" i="1" u="sng" dirty="0">
                <a:latin typeface="Times New Roman" pitchFamily="18" charset="0"/>
                <a:hlinkClick r:id="rId4" tooltip="Евразия"/>
              </a:rPr>
              <a:t>Евразии</a:t>
            </a:r>
            <a:r>
              <a:rPr lang="ru-RU" sz="2000" b="1" i="1" dirty="0">
                <a:latin typeface="Times New Roman" pitchFamily="18" charset="0"/>
              </a:rPr>
              <a:t>, омываемый </a:t>
            </a:r>
            <a:r>
              <a:rPr lang="ru-RU" sz="2000" b="1" i="1" u="sng" dirty="0">
                <a:latin typeface="Times New Roman" pitchFamily="18" charset="0"/>
                <a:hlinkClick r:id="rId5" tooltip="Средиземное море"/>
              </a:rPr>
              <a:t>Средиземным морем</a:t>
            </a:r>
            <a:r>
              <a:rPr lang="ru-RU" sz="2000" b="1" i="1" dirty="0">
                <a:latin typeface="Times New Roman" pitchFamily="18" charset="0"/>
              </a:rPr>
              <a:t> с севера, </a:t>
            </a:r>
            <a:r>
              <a:rPr lang="ru-RU" sz="2000" b="1" i="1" u="sng" dirty="0">
                <a:latin typeface="Times New Roman" pitchFamily="18" charset="0"/>
                <a:hlinkClick r:id="rId6" tooltip="Красное море"/>
              </a:rPr>
              <a:t>Красным</a:t>
            </a:r>
            <a:r>
              <a:rPr lang="ru-RU" sz="2000" b="1" i="1" dirty="0">
                <a:latin typeface="Times New Roman" pitchFamily="18" charset="0"/>
              </a:rPr>
              <a:t> — с северо-востока, </a:t>
            </a:r>
            <a:r>
              <a:rPr lang="ru-RU" sz="2000" b="1" i="1" u="sng" dirty="0">
                <a:latin typeface="Times New Roman" pitchFamily="18" charset="0"/>
                <a:hlinkClick r:id="rId7" tooltip="Атлантический океан"/>
              </a:rPr>
              <a:t>Атлантическим океаном</a:t>
            </a:r>
            <a:r>
              <a:rPr lang="ru-RU" sz="2000" b="1" i="1" dirty="0">
                <a:latin typeface="Times New Roman" pitchFamily="18" charset="0"/>
              </a:rPr>
              <a:t> с запада и </a:t>
            </a:r>
            <a:r>
              <a:rPr lang="ru-RU" sz="2000" b="1" i="1" u="sng" dirty="0">
                <a:latin typeface="Times New Roman" pitchFamily="18" charset="0"/>
                <a:hlinkClick r:id="rId8" tooltip="Индийский океан"/>
              </a:rPr>
              <a:t>Индийским океаном</a:t>
            </a:r>
            <a:r>
              <a:rPr lang="ru-RU" sz="2000" b="1" i="1" dirty="0">
                <a:latin typeface="Times New Roman" pitchFamily="18" charset="0"/>
              </a:rPr>
              <a:t> с востока и юга</a:t>
            </a:r>
          </a:p>
        </p:txBody>
      </p:sp>
      <p:pic>
        <p:nvPicPr>
          <p:cNvPr id="5" name="Содержимое 4" descr="Puz_Afrika_Afrika_sm.jpg"/>
          <p:cNvPicPr>
            <a:picLocks noGrp="1" noChangeAspect="1"/>
          </p:cNvPicPr>
          <p:nvPr>
            <p:ph idx="1"/>
          </p:nvPr>
        </p:nvPicPr>
        <p:blipFill>
          <a:blip r:embed="rId9" cstate="print"/>
          <a:stretch>
            <a:fillRect/>
          </a:stretch>
        </p:blipFill>
        <p:spPr>
          <a:xfrm>
            <a:off x="1187624" y="1628800"/>
            <a:ext cx="6768752" cy="5229200"/>
          </a:xfrm>
        </p:spPr>
      </p:pic>
    </p:spTree>
  </p:cSld>
  <p:clrMapOvr>
    <a:masterClrMapping/>
  </p:clrMapOvr>
  <p:transition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Africa_(orthographic_projection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20072" y="1916832"/>
            <a:ext cx="3923928" cy="4032448"/>
          </a:xfrm>
          <a:prstGeom prst="rect">
            <a:avLst/>
          </a:prstGeom>
        </p:spPr>
      </p:pic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>
          <a:xfrm>
            <a:off x="0" y="1772816"/>
            <a:ext cx="5364088" cy="508518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91683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</a:rPr>
              <a:t>Африкой называется также </a:t>
            </a:r>
            <a:r>
              <a:rPr lang="ru-RU" sz="2000" b="1" u="sng" dirty="0">
                <a:latin typeface="Times New Roman" pitchFamily="18" charset="0"/>
                <a:hlinkClick r:id="rId6" tooltip="Часть света"/>
              </a:rPr>
              <a:t>часть света</a:t>
            </a:r>
            <a:r>
              <a:rPr lang="ru-RU" sz="2000" b="1" dirty="0">
                <a:latin typeface="Times New Roman" pitchFamily="18" charset="0"/>
              </a:rPr>
              <a:t>, состоящая из материка Африка и </a:t>
            </a:r>
            <a:r>
              <a:rPr lang="ru-RU" sz="2000" b="1" dirty="0" smtClean="0">
                <a:latin typeface="Times New Roman" pitchFamily="18" charset="0"/>
              </a:rPr>
              <a:t>её </a:t>
            </a:r>
            <a:r>
              <a:rPr lang="ru-RU" sz="2000" b="1" dirty="0">
                <a:latin typeface="Times New Roman" pitchFamily="18" charset="0"/>
              </a:rPr>
              <a:t>островов. Площадь Африки составляет 29 </a:t>
            </a:r>
            <a:r>
              <a:rPr lang="ru-RU" sz="2000" b="1" dirty="0" err="1">
                <a:latin typeface="Times New Roman" pitchFamily="18" charset="0"/>
              </a:rPr>
              <a:t>млн</a:t>
            </a:r>
            <a:r>
              <a:rPr lang="ru-RU" sz="2000" b="1" dirty="0">
                <a:latin typeface="Times New Roman" pitchFamily="18" charset="0"/>
              </a:rPr>
              <a:t> км², с островами — около 30 </a:t>
            </a:r>
            <a:r>
              <a:rPr lang="ru-RU" sz="2000" b="1" dirty="0" err="1">
                <a:latin typeface="Times New Roman" pitchFamily="18" charset="0"/>
              </a:rPr>
              <a:t>млн</a:t>
            </a:r>
            <a:r>
              <a:rPr lang="ru-RU" sz="2000" b="1" dirty="0">
                <a:latin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</a:rPr>
              <a:t>км², </a:t>
            </a:r>
            <a:r>
              <a:rPr lang="ru-RU" sz="2000" b="1" dirty="0">
                <a:latin typeface="Times New Roman" pitchFamily="18" charset="0"/>
              </a:rPr>
              <a:t>покрывая, таким образом, 6 % общей площади поверхности </a:t>
            </a:r>
            <a:r>
              <a:rPr lang="ru-RU" sz="2000" b="1" dirty="0" smtClean="0">
                <a:latin typeface="Times New Roman" pitchFamily="18" charset="0"/>
              </a:rPr>
              <a:t>Земли. </a:t>
            </a:r>
            <a:r>
              <a:rPr lang="ru-RU" sz="2000" b="1" dirty="0">
                <a:latin typeface="Times New Roman" pitchFamily="18" charset="0"/>
              </a:rPr>
              <a:t>На территории Африки расположены 54 государства, 5  непризнанных государств и 5 зависимых территорий (островных).</a:t>
            </a:r>
          </a:p>
        </p:txBody>
      </p:sp>
    </p:spTree>
  </p:cSld>
  <p:clrMapOvr>
    <a:masterClrMapping/>
  </p:clrMapOvr>
  <p:transition spd="slow"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1" descr="D:\mygeography\Презентации\Африка\africa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504" y="836712"/>
            <a:ext cx="2808312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bdf5fb031db003ba978d066e4121188a-7b974f50b1e59adcbdb8ece1e18fc50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771800" y="1268760"/>
            <a:ext cx="6192180" cy="41281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0"/>
            <a:ext cx="8388424" cy="1547664"/>
          </a:xfrm>
        </p:spPr>
        <p:txBody>
          <a:bodyPr>
            <a:normAutofit/>
          </a:bodyPr>
          <a:lstStyle/>
          <a:p>
            <a:r>
              <a:rPr lang="ru-RU" sz="2000" b="1" i="1" u="sng" dirty="0">
                <a:solidFill>
                  <a:srgbClr val="FF0000"/>
                </a:solidFill>
                <a:latin typeface="Times New Roman" pitchFamily="18" charset="0"/>
                <a:hlinkClick r:id="rId7" tooltip="Население"/>
              </a:rPr>
              <a:t>Население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</a:rPr>
              <a:t> Африки составляет около миллиарда человек. Африка считается прародиной человечества: именно здесь нашли самые древние останки и их вероятных 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</a:rPr>
              <a:t>предков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4" name="Содержимое 3" descr="0007-007-Materik-Afrika.jpg"/>
          <p:cNvPicPr>
            <a:picLocks noGrp="1" noChangeAspect="1"/>
          </p:cNvPicPr>
          <p:nvPr>
            <p:ph idx="1"/>
          </p:nvPr>
        </p:nvPicPr>
        <p:blipFill>
          <a:blip r:embed="rId8" cstate="print"/>
          <a:stretch>
            <a:fillRect/>
          </a:stretch>
        </p:blipFill>
        <p:spPr>
          <a:xfrm>
            <a:off x="251520" y="2348880"/>
            <a:ext cx="5747492" cy="4104456"/>
          </a:xfrm>
        </p:spPr>
      </p:pic>
      <p:pic>
        <p:nvPicPr>
          <p:cNvPr id="8" name="Picture 14" descr="D:\mygeography\Презентации\Африка\tanzaniya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948264" y="4797152"/>
            <a:ext cx="1767111" cy="1786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2000" b="1" i="1" dirty="0" smtClean="0">
                <a:solidFill>
                  <a:srgbClr val="00B0F0"/>
                </a:solidFill>
                <a:latin typeface="Times New Roman" pitchFamily="18" charset="0"/>
              </a:rPr>
              <a:t>Африканский континент пересекает экватор и несколько климатических зон; это единственный континент, протянувшийся от северного субтропического климатического пояса до южного субтропического.</a:t>
            </a:r>
            <a:endParaRPr lang="ru-RU" sz="2000" b="1" i="1" dirty="0">
              <a:solidFill>
                <a:srgbClr val="00B0F0"/>
              </a:solidFill>
              <a:latin typeface="Times New Roman" pitchFamily="18" charset="0"/>
            </a:endParaRPr>
          </a:p>
        </p:txBody>
      </p:sp>
      <p:pic>
        <p:nvPicPr>
          <p:cNvPr id="6" name="Рисунок 5" descr="africa-info_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1484784"/>
            <a:ext cx="4139952" cy="3104964"/>
          </a:xfrm>
          <a:prstGeom prst="rect">
            <a:avLst/>
          </a:prstGeom>
        </p:spPr>
      </p:pic>
      <p:pic>
        <p:nvPicPr>
          <p:cNvPr id="4" name="Содержимое 3" descr="af_2.jpg"/>
          <p:cNvPicPr>
            <a:picLocks noGrp="1" noChangeAspect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>
          <a:xfrm>
            <a:off x="1259632" y="4149080"/>
            <a:ext cx="4032448" cy="2708920"/>
          </a:xfrm>
        </p:spPr>
      </p:pic>
      <p:pic>
        <p:nvPicPr>
          <p:cNvPr id="5" name="Рисунок 4" descr="af_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16016" y="2276872"/>
            <a:ext cx="3906011" cy="2929508"/>
          </a:xfrm>
          <a:prstGeom prst="rect">
            <a:avLst/>
          </a:prstGeom>
        </p:spPr>
      </p:pic>
    </p:spTree>
  </p:cSld>
  <p:clrMapOvr>
    <a:masterClrMapping/>
  </p:clrMapOvr>
  <p:transition spd="slow">
    <p:wip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Из-за недостатка постоянных осадков и орошения —  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естественного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регулирования климата нигде, кроме побережий, практически не наблюдается.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10" name="Рисунок 9" descr="images (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52715" y="1484784"/>
            <a:ext cx="2068315" cy="1296144"/>
          </a:xfrm>
          <a:prstGeom prst="rect">
            <a:avLst/>
          </a:prstGeom>
        </p:spPr>
      </p:pic>
      <p:pic>
        <p:nvPicPr>
          <p:cNvPr id="11" name="Рисунок 10" descr="af_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4725144"/>
            <a:ext cx="2843808" cy="2132856"/>
          </a:xfrm>
          <a:prstGeom prst="rect">
            <a:avLst/>
          </a:prstGeom>
        </p:spPr>
      </p:pic>
      <p:pic>
        <p:nvPicPr>
          <p:cNvPr id="8" name="Содержимое 7" descr="gepards.jpg"/>
          <p:cNvPicPr>
            <a:picLocks noGrp="1" noChangeAspect="1"/>
          </p:cNvPicPr>
          <p:nvPr>
            <p:ph idx="1"/>
          </p:nvPr>
        </p:nvPicPr>
        <p:blipFill>
          <a:blip r:embed="rId6" cstate="print"/>
          <a:stretch>
            <a:fillRect/>
          </a:stretch>
        </p:blipFill>
        <p:spPr>
          <a:xfrm>
            <a:off x="2627784" y="2564904"/>
            <a:ext cx="5715000" cy="3752850"/>
          </a:xfrm>
        </p:spPr>
      </p:pic>
    </p:spTree>
  </p:cSld>
  <p:clrMapOvr>
    <a:masterClrMapping/>
  </p:clrMapOvr>
  <p:transition spd="slow">
    <p:dissolv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2000" b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84784"/>
            <a:ext cx="8435280" cy="3010346"/>
          </a:xfrm>
        </p:spPr>
        <p:txBody>
          <a:bodyPr>
            <a:normAutofit/>
          </a:bodyPr>
          <a:lstStyle/>
          <a:p>
            <a:r>
              <a:rPr lang="ru-RU" sz="8800" b="1" i="1" u="sng" dirty="0" smtClean="0">
                <a:solidFill>
                  <a:srgbClr val="FF0000"/>
                </a:solidFill>
              </a:rPr>
              <a:t>КОНЕЦ</a:t>
            </a:r>
            <a:endParaRPr lang="ru-RU" sz="8800" b="1" i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ipe dir="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18</Words>
  <Application>Microsoft Office PowerPoint</Application>
  <PresentationFormat>Экран (4:3)</PresentationFormat>
  <Paragraphs>8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Африка — второй по площади континент после Евразии, омываемый Средиземным морем с севера, Красным — с северо-востока, Атлантическим океаном с запада и Индийским океаном с востока и юга</vt:lpstr>
      <vt:lpstr> Африкой называется также часть света, состоящая из материка Африка и её островов. Площадь Африки составляет 29 млн км², с островами — около 30 млн км², покрывая, таким образом, 6 % общей площади поверхности Земли. На территории Африки расположены 54 государства, 5  непризнанных государств и 5 зависимых территорий (островных).</vt:lpstr>
      <vt:lpstr>Население Африки составляет около миллиарда человек. Африка считается прародиной человечества: именно здесь нашли самые древние останки и их вероятных предков </vt:lpstr>
      <vt:lpstr>Африканский континент пересекает экватор и несколько климатических зон; это единственный континент, протянувшийся от северного субтропического климатического пояса до южного субтропического.</vt:lpstr>
      <vt:lpstr>Из-за недостатка постоянных осадков и орошения —  естественного регулирования климата нигде, кроме побережий, практически не наблюдается. </vt:lpstr>
      <vt:lpstr>КОНЕЦ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папа</dc:creator>
  <cp:lastModifiedBy>Женя</cp:lastModifiedBy>
  <cp:revision>9</cp:revision>
  <dcterms:created xsi:type="dcterms:W3CDTF">2013-01-20T12:54:47Z</dcterms:created>
  <dcterms:modified xsi:type="dcterms:W3CDTF">2013-01-20T15:45:30Z</dcterms:modified>
</cp:coreProperties>
</file>