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711AC1-2670-4F42-AE82-7422AE1F2223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3C193-48BC-4251-8C9B-78791B8DB14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1%D1%8C_(%D1%80%D0%B5%D0%BA%D0%B0)" TargetMode="External"/><Relationship Id="rId2" Type="http://schemas.openxmlformats.org/officeDocument/2006/relationships/hyperlink" Target="http://ru.wikipedia.org/wiki/%D0%95%D0%BD%D0%B8%D1%81%D0%B5%D0%B9_(%D1%80%D0%B5%D0%BA%D0%B0)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://ru.wikipedia.org/wiki/%D0%9B%D0%B5%D0%BD%D0%B0_(%D1%80%D0%B5%D0%BA%D0%B0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E%D0%BC%D1%81%D0%BE%D0%BC%D0%BE%D0%BB%D1%8C%D1%81%D0%BA-%D0%BD%D0%B0-%D0%90%D0%BC%D1%83%D1%80%D0%B5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hyperlink" Target="http://ru.wikipedia.org/wiki/%D0%A3%D1%81%D1%81%D1%83%D1%80%D0%B8" TargetMode="External"/><Relationship Id="rId7" Type="http://schemas.openxmlformats.org/officeDocument/2006/relationships/hyperlink" Target="http://ru.wikipedia.org/wiki/%D0%90%D0%BD%D1%8E%D0%B9_(%D0%BF%D1%80%D0%B8%D1%82%D0%BE%D0%BA_%D0%90%D0%BC%D1%83%D1%80%D0%B0)" TargetMode="External"/><Relationship Id="rId12" Type="http://schemas.openxmlformats.org/officeDocument/2006/relationships/image" Target="../media/image10.jpeg"/><Relationship Id="rId2" Type="http://schemas.openxmlformats.org/officeDocument/2006/relationships/hyperlink" Target="http://ru.wikipedia.org/wiki/%D0%97%D0%B5%D1%8F_(%D1%80%D0%B5%D0%BA%D0%B0)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0%D1%80%D0%B3%D1%83%D0%BD%D1%8C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://ru.wikipedia.org/wiki/%D0%A1%D1%83%D0%BD%D0%B3%D0%B0%D1%80%D0%B8" TargetMode="External"/><Relationship Id="rId10" Type="http://schemas.openxmlformats.org/officeDocument/2006/relationships/image" Target="../media/image8.jpeg"/><Relationship Id="rId4" Type="http://schemas.openxmlformats.org/officeDocument/2006/relationships/hyperlink" Target="http://ru.wikipedia.org/wiki/%D0%91%D1%83%D1%80%D0%B5%D1%8F_(%D1%80%D0%B5%D0%BA%D0%B0)" TargetMode="Externa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8%D1%82%D0%B0%D0%B9" TargetMode="External"/><Relationship Id="rId2" Type="http://schemas.openxmlformats.org/officeDocument/2006/relationships/hyperlink" Target="http://ru.wikipedia.org/wiki/%D0%A0%D0%BE%D1%81%D1%81%D0%B8%D1%8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hyperlink" Target="http://ru.wikipedia.org/wiki/%D0%9C%D0%BE%D0%BD%D0%B3%D0%BE%D0%BB%D0%B8%D1%8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5%D1%8D%D0%B9%D1%85%D1%8D" TargetMode="External"/><Relationship Id="rId13" Type="http://schemas.openxmlformats.org/officeDocument/2006/relationships/image" Target="../media/image24.jpeg"/><Relationship Id="rId3" Type="http://schemas.openxmlformats.org/officeDocument/2006/relationships/hyperlink" Target="http://ru.wikipedia.org/wiki/%D0%91%D0%BB%D0%B0%D0%B3%D0%BE%D0%B2%D0%B5%D1%89%D0%B5%D0%BD%D1%81%D0%BA_(%D0%90%D0%BC%D1%83%D1%80%D1%81%D0%BA%D0%B0%D1%8F_%D0%BE%D0%B1%D0%BB%D0%B0%D1%81%D1%82%D1%8C)" TargetMode="External"/><Relationship Id="rId7" Type="http://schemas.openxmlformats.org/officeDocument/2006/relationships/hyperlink" Target="http://ru.wikipedia.org/wiki/%D0%A0%D0%BE%D1%81%D1%81%D0%B8%D1%8F" TargetMode="External"/><Relationship Id="rId12" Type="http://schemas.openxmlformats.org/officeDocument/2006/relationships/image" Target="../media/image23.jpeg"/><Relationship Id="rId2" Type="http://schemas.openxmlformats.org/officeDocument/2006/relationships/hyperlink" Target="http://ru.wikipedia.org/wiki/%D0%90%D0%BC%D1%83%D1%80%D1%81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ru.wikipedia.org/wiki/%D0%9D%D0%B8%D0%BA%D0%BE%D0%BB%D0%B0%D0%B5%D0%B2%D1%81%D0%BA-%D0%BD%D0%B0-%D0%90%D0%BC%D1%83%D1%80%D0%B5" TargetMode="External"/><Relationship Id="rId11" Type="http://schemas.openxmlformats.org/officeDocument/2006/relationships/image" Target="../media/image22.jpeg"/><Relationship Id="rId5" Type="http://schemas.openxmlformats.org/officeDocument/2006/relationships/hyperlink" Target="http://ru.wikipedia.org/wiki/%D0%9A%D0%BE%D0%BC%D1%81%D0%BE%D0%BC%D0%BE%D0%BB%D1%8C%D1%81%D0%BA-%D0%BD%D0%B0-%D0%90%D0%BC%D1%83%D1%80%D0%B5" TargetMode="External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hyperlink" Target="http://ru.wikipedia.org/wiki/%D0%A5%D0%B0%D0%B1%D0%B0%D1%80%D0%BE%D0%B2%D1%81%D0%BA" TargetMode="External"/><Relationship Id="rId9" Type="http://schemas.openxmlformats.org/officeDocument/2006/relationships/hyperlink" Target="http://ru.wikipedia.org/wiki/%D0%9A%D0%B8%D1%82%D0%B0%D0%B9" TargetMode="External"/><Relationship Id="rId1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Амур</a:t>
            </a:r>
            <a:endParaRPr lang="ru-RU" sz="280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988840"/>
            <a:ext cx="3635896" cy="158417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Работу выполнила  Пак Валерия ученица школы № 46, 2 а класса</a:t>
            </a:r>
            <a:endParaRPr lang="ru-RU" sz="11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908720"/>
            <a:ext cx="8075240" cy="938368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 площади бассейна (1855 тысяч км²) Амур занимает четвёртое место среди рек России (после </a:t>
            </a:r>
            <a:r>
              <a:rPr lang="ru-RU" sz="1800" dirty="0" smtClean="0">
                <a:hlinkClick r:id="rId2" tooltip="Енисей (река)"/>
              </a:rPr>
              <a:t>Енисея</a:t>
            </a:r>
            <a:r>
              <a:rPr lang="ru-RU" sz="1800" dirty="0" smtClean="0"/>
              <a:t>, </a:t>
            </a:r>
            <a:r>
              <a:rPr lang="ru-RU" sz="1800" dirty="0" smtClean="0">
                <a:hlinkClick r:id="rId3" tooltip="Обь (река)"/>
              </a:rPr>
              <a:t>Оби</a:t>
            </a:r>
            <a:r>
              <a:rPr lang="ru-RU" sz="1800" dirty="0" smtClean="0"/>
              <a:t> и </a:t>
            </a:r>
            <a:r>
              <a:rPr lang="ru-RU" sz="1800" dirty="0" smtClean="0">
                <a:hlinkClick r:id="rId4" tooltip="Лена (река)"/>
              </a:rPr>
              <a:t>Лены</a:t>
            </a:r>
            <a:r>
              <a:rPr lang="ru-RU" sz="1800" dirty="0" smtClean="0"/>
              <a:t>) и десятое место среди рек мира</a:t>
            </a:r>
            <a:endParaRPr lang="ru-RU" sz="1800" dirty="0"/>
          </a:p>
        </p:txBody>
      </p:sp>
      <p:pic>
        <p:nvPicPr>
          <p:cNvPr id="8" name="Содержимое 7" descr="Amurrivermap (1).pn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1475656" y="1988840"/>
            <a:ext cx="5746867" cy="4526602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Средний расход воды в районе </a:t>
            </a:r>
            <a:r>
              <a:rPr lang="ru-RU" sz="1600" dirty="0" smtClean="0">
                <a:hlinkClick r:id="rId3" tooltip="Комсомольск-на-Амуре"/>
              </a:rPr>
              <a:t>Комсомольска-на-Амуре</a:t>
            </a:r>
            <a:r>
              <a:rPr lang="ru-RU" sz="1600" dirty="0" smtClean="0"/>
              <a:t> 9819 м³/с, в районе устья — 11 400 м³/с.</a:t>
            </a:r>
            <a:endParaRPr lang="ru-RU" sz="1600" dirty="0"/>
          </a:p>
        </p:txBody>
      </p:sp>
      <p:pic>
        <p:nvPicPr>
          <p:cNvPr id="9" name="Содержимое 8" descr="pest3_10-4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75656" y="2204864"/>
            <a:ext cx="6057900" cy="3857625"/>
          </a:xfrm>
        </p:spPr>
      </p:pic>
      <p:sp>
        <p:nvSpPr>
          <p:cNvPr id="7" name="Прямоугольник 6"/>
          <p:cNvSpPr/>
          <p:nvPr/>
        </p:nvSpPr>
        <p:spPr>
          <a:xfrm>
            <a:off x="4397112" y="3244334"/>
            <a:ext cx="349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058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Главные притоки: </a:t>
            </a:r>
            <a:r>
              <a:rPr lang="ru-RU" sz="2000" dirty="0" smtClean="0">
                <a:hlinkClick r:id="rId2" tooltip="Зея (река)"/>
              </a:rPr>
              <a:t>Зея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3" tooltip="Уссури"/>
              </a:rPr>
              <a:t>Уссури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4" tooltip="Бурея (река)"/>
              </a:rPr>
              <a:t>Бурея</a:t>
            </a:r>
            <a:r>
              <a:rPr lang="ru-RU" sz="2000" dirty="0" smtClean="0"/>
              <a:t>, </a:t>
            </a:r>
            <a:r>
              <a:rPr lang="ru-RU" sz="2000" dirty="0" err="1" smtClean="0">
                <a:hlinkClick r:id="rId5" tooltip="Сунгари"/>
              </a:rPr>
              <a:t>Сунгари</a:t>
            </a:r>
            <a:r>
              <a:rPr lang="ru-RU" sz="2000" dirty="0" smtClean="0"/>
              <a:t>, </a:t>
            </a:r>
            <a:r>
              <a:rPr lang="ru-RU" sz="2000" dirty="0" err="1" smtClean="0">
                <a:hlinkClick r:id="rId6" tooltip="Аргунь"/>
              </a:rPr>
              <a:t>Аргунь</a:t>
            </a:r>
            <a:r>
              <a:rPr lang="ru-RU" sz="2000" dirty="0" smtClean="0"/>
              <a:t>, </a:t>
            </a:r>
            <a:r>
              <a:rPr lang="ru-RU" sz="2000" dirty="0" err="1" smtClean="0">
                <a:hlinkClick r:id="rId7" tooltip="Анюй (приток Амура)"/>
              </a:rPr>
              <a:t>Анюй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z0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484784"/>
            <a:ext cx="2160240" cy="25922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407707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Зея</a:t>
            </a:r>
            <a:endParaRPr lang="ru-RU" dirty="0"/>
          </a:p>
        </p:txBody>
      </p:sp>
      <p:pic>
        <p:nvPicPr>
          <p:cNvPr id="7" name="Рисунок 6" descr="m_0016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95737" y="1484784"/>
            <a:ext cx="2664296" cy="25376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2195736" y="41490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Уссури</a:t>
            </a:r>
            <a:endParaRPr lang="ru-RU" dirty="0"/>
          </a:p>
        </p:txBody>
      </p:sp>
      <p:pic>
        <p:nvPicPr>
          <p:cNvPr id="10" name="Рисунок 9" descr="100_0337 копия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60032" y="1556792"/>
            <a:ext cx="295232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4644008" y="41490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Бурея</a:t>
            </a:r>
            <a:endParaRPr lang="ru-RU" dirty="0"/>
          </a:p>
        </p:txBody>
      </p:sp>
      <p:pic>
        <p:nvPicPr>
          <p:cNvPr id="12" name="Рисунок 11" descr="2435_small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79512" y="4797152"/>
            <a:ext cx="2555776" cy="16283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0" y="648866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Сунгари</a:t>
            </a:r>
            <a:endParaRPr lang="ru-RU" dirty="0"/>
          </a:p>
        </p:txBody>
      </p:sp>
      <p:pic>
        <p:nvPicPr>
          <p:cNvPr id="14" name="Рисунок 13" descr="argun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87824" y="4725144"/>
            <a:ext cx="2389632" cy="1524000"/>
          </a:xfrm>
          <a:prstGeom prst="roundRect">
            <a:avLst>
              <a:gd name="adj" fmla="val 181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2915816" y="64886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Аргунь</a:t>
            </a:r>
            <a:endParaRPr lang="ru-RU" dirty="0"/>
          </a:p>
        </p:txBody>
      </p:sp>
      <p:pic>
        <p:nvPicPr>
          <p:cNvPr id="16" name="Рисунок 15" descr="b_2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24128" y="4581128"/>
            <a:ext cx="2880320" cy="196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5580112" y="64886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Анюй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7283152" cy="606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Население реки амур</a:t>
            </a:r>
            <a:endParaRPr lang="ru-RU" sz="2400" dirty="0"/>
          </a:p>
        </p:txBody>
      </p:sp>
      <p:pic>
        <p:nvPicPr>
          <p:cNvPr id="3" name="Рисунок 2" descr="2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2857500" cy="1343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7504" y="227687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Касатка</a:t>
            </a:r>
            <a:endParaRPr lang="ru-RU" dirty="0"/>
          </a:p>
        </p:txBody>
      </p:sp>
      <p:pic>
        <p:nvPicPr>
          <p:cNvPr id="6" name="Рисунок 5" descr="3_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980728"/>
            <a:ext cx="2857500" cy="13620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3203848" y="242088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Змееголов</a:t>
            </a:r>
            <a:endParaRPr lang="ru-RU" dirty="0"/>
          </a:p>
        </p:txBody>
      </p:sp>
      <p:pic>
        <p:nvPicPr>
          <p:cNvPr id="8" name="Рисунок 7" descr="4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980728"/>
            <a:ext cx="2304256" cy="13825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6948264" y="2492896"/>
            <a:ext cx="155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желтощёк</a:t>
            </a:r>
            <a:endParaRPr lang="ru-RU" b="1" dirty="0"/>
          </a:p>
        </p:txBody>
      </p:sp>
      <p:pic>
        <p:nvPicPr>
          <p:cNvPr id="10" name="Рисунок 9" descr="5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2852936"/>
            <a:ext cx="2857500" cy="2019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971600" y="5013176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Ауха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4869160"/>
            <a:ext cx="1055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Налим</a:t>
            </a:r>
          </a:p>
        </p:txBody>
      </p:sp>
      <p:pic>
        <p:nvPicPr>
          <p:cNvPr id="14" name="Рисунок 13" descr="image489437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35896" y="2996952"/>
            <a:ext cx="174689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5" name="Рисунок 14" descr="7_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2996952"/>
            <a:ext cx="2857500" cy="1876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6804248" y="5085184"/>
            <a:ext cx="641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Сиг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3058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Наименование реки произошло от общей для тунгусо-маньчжурских языков основы «</a:t>
            </a:r>
            <a:r>
              <a:rPr lang="ru-RU" sz="1800" dirty="0" err="1" smtClean="0"/>
              <a:t>амар</a:t>
            </a:r>
            <a:r>
              <a:rPr lang="ru-RU" sz="1800" dirty="0" smtClean="0"/>
              <a:t>», «</a:t>
            </a:r>
            <a:r>
              <a:rPr lang="ru-RU" sz="1800" dirty="0" err="1" smtClean="0"/>
              <a:t>дамур</a:t>
            </a:r>
            <a:r>
              <a:rPr lang="ru-RU" sz="1800" dirty="0" smtClean="0"/>
              <a:t>» — «большая река»</a:t>
            </a:r>
            <a:endParaRPr lang="ru-RU" sz="1800" dirty="0"/>
          </a:p>
        </p:txBody>
      </p:sp>
      <p:pic>
        <p:nvPicPr>
          <p:cNvPr id="4" name="Рисунок 3" descr="1111111111111111111111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8307264" cy="504589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Бассейн реки Амур расположен в пределах трёх государств — </a:t>
            </a:r>
            <a:r>
              <a:rPr lang="ru-RU" sz="1400" dirty="0" smtClean="0">
                <a:hlinkClick r:id="rId2" tooltip="Россия"/>
              </a:rPr>
              <a:t>России</a:t>
            </a:r>
            <a:r>
              <a:rPr lang="ru-RU" sz="1400" dirty="0" smtClean="0"/>
              <a:t> (995 тысяч км², около 54 % территории), </a:t>
            </a:r>
            <a:r>
              <a:rPr lang="ru-RU" sz="1400" dirty="0" err="1" smtClean="0"/>
              <a:t>также</a:t>
            </a:r>
            <a:r>
              <a:rPr lang="ru-RU" sz="1400" dirty="0" err="1" smtClean="0">
                <a:hlinkClick r:id="rId3" tooltip="Китай"/>
              </a:rPr>
              <a:t>Китая</a:t>
            </a:r>
            <a:r>
              <a:rPr lang="ru-RU" sz="1400" dirty="0" smtClean="0"/>
              <a:t> (44,2 %) и </a:t>
            </a:r>
            <a:r>
              <a:rPr lang="ru-RU" sz="1400" dirty="0" smtClean="0">
                <a:hlinkClick r:id="rId4" tooltip="Монголия"/>
              </a:rPr>
              <a:t>Монголии</a:t>
            </a:r>
            <a:r>
              <a:rPr lang="ru-RU" sz="1400" dirty="0" smtClean="0"/>
              <a:t> (1,8 %)</a:t>
            </a:r>
            <a:endParaRPr lang="ru-RU" sz="1400" dirty="0"/>
          </a:p>
        </p:txBody>
      </p:sp>
      <p:pic>
        <p:nvPicPr>
          <p:cNvPr id="6" name="Содержимое 5" descr="Amur.svg.png"/>
          <p:cNvPicPr>
            <a:picLocks noGrp="1" noChangeAspect="1"/>
          </p:cNvPicPr>
          <p:nvPr>
            <p:ph sz="half" idx="1"/>
          </p:nvPr>
        </p:nvPicPr>
        <p:blipFill>
          <a:blip r:embed="rId5" cstate="print"/>
          <a:stretch>
            <a:fillRect/>
          </a:stretch>
        </p:blipFill>
        <p:spPr>
          <a:xfrm>
            <a:off x="37481" y="2420888"/>
            <a:ext cx="4521203" cy="3102675"/>
          </a:xfrm>
        </p:spPr>
      </p:pic>
      <p:pic>
        <p:nvPicPr>
          <p:cNvPr id="7" name="Содержимое 6" descr="Relief_Map_of_Far_Eastern_Federal_District.jpg"/>
          <p:cNvPicPr>
            <a:picLocks noGrp="1" noChangeAspect="1"/>
          </p:cNvPicPr>
          <p:nvPr>
            <p:ph sz="half" idx="2"/>
          </p:nvPr>
        </p:nvPicPr>
        <p:blipFill>
          <a:blip r:embed="rId6" cstate="print"/>
          <a:stretch>
            <a:fillRect/>
          </a:stretch>
        </p:blipFill>
        <p:spPr>
          <a:xfrm>
            <a:off x="5148064" y="2420888"/>
            <a:ext cx="3619120" cy="311993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200" dirty="0" smtClean="0"/>
              <a:t>Населённые пункты</a:t>
            </a:r>
            <a:br>
              <a:rPr lang="ru-RU" sz="1200" dirty="0" smtClean="0"/>
            </a:br>
            <a:r>
              <a:rPr lang="ru-RU" sz="1200" dirty="0" smtClean="0"/>
              <a:t>Города: </a:t>
            </a:r>
            <a:r>
              <a:rPr lang="ru-RU" sz="1200" dirty="0" smtClean="0">
                <a:hlinkClick r:id="rId2" tooltip="Амурск"/>
              </a:rPr>
              <a:t>Амурск</a:t>
            </a:r>
            <a:r>
              <a:rPr lang="ru-RU" sz="1200" dirty="0" smtClean="0"/>
              <a:t>, </a:t>
            </a:r>
            <a:r>
              <a:rPr lang="ru-RU" sz="1200" dirty="0" smtClean="0">
                <a:hlinkClick r:id="rId3" tooltip="Благовещенск (Амурская область)"/>
              </a:rPr>
              <a:t>Благовещенск</a:t>
            </a:r>
            <a:r>
              <a:rPr lang="ru-RU" sz="1200" dirty="0" smtClean="0"/>
              <a:t>, </a:t>
            </a:r>
            <a:r>
              <a:rPr lang="ru-RU" sz="1200" dirty="0" smtClean="0">
                <a:hlinkClick r:id="rId4" tooltip="Хабаровск"/>
              </a:rPr>
              <a:t>Хабаровск</a:t>
            </a:r>
            <a:r>
              <a:rPr lang="ru-RU" sz="1200" dirty="0" smtClean="0"/>
              <a:t>, </a:t>
            </a:r>
            <a:r>
              <a:rPr lang="ru-RU" sz="1200" dirty="0" smtClean="0">
                <a:hlinkClick r:id="rId5" tooltip="Комсомольск-на-Амуре"/>
              </a:rPr>
              <a:t>Комсомольск-на-Амуре</a:t>
            </a:r>
            <a:r>
              <a:rPr lang="ru-RU" sz="1200" dirty="0" smtClean="0"/>
              <a:t>, </a:t>
            </a:r>
            <a:r>
              <a:rPr lang="ru-RU" sz="1200" dirty="0" smtClean="0">
                <a:hlinkClick r:id="rId6" tooltip="Николаевск-на-Амуре"/>
              </a:rPr>
              <a:t>Николаевск-на-Амуре</a:t>
            </a:r>
            <a:r>
              <a:rPr lang="ru-RU" sz="1200" dirty="0" smtClean="0"/>
              <a:t> (</a:t>
            </a:r>
            <a:r>
              <a:rPr lang="ru-RU" sz="1200" dirty="0" smtClean="0">
                <a:hlinkClick r:id="rId7" tooltip="Россия"/>
              </a:rPr>
              <a:t>Россия</a:t>
            </a:r>
            <a:r>
              <a:rPr lang="ru-RU" sz="1200" dirty="0" smtClean="0"/>
              <a:t>), </a:t>
            </a:r>
            <a:r>
              <a:rPr lang="ru-RU" sz="1200" dirty="0" err="1" smtClean="0">
                <a:hlinkClick r:id="rId8" tooltip="Хэйхэ"/>
              </a:rPr>
              <a:t>Хэйхэ</a:t>
            </a:r>
            <a:r>
              <a:rPr lang="ru-RU" sz="1200" dirty="0" smtClean="0"/>
              <a:t> (</a:t>
            </a:r>
            <a:r>
              <a:rPr lang="ru-RU" sz="1200" dirty="0" smtClean="0">
                <a:hlinkClick r:id="rId9" tooltip="Китай"/>
              </a:rPr>
              <a:t>Китай</a:t>
            </a:r>
            <a:r>
              <a:rPr lang="ru-RU" sz="1200" dirty="0" smtClean="0"/>
              <a:t>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30829743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1520" y="1546920"/>
            <a:ext cx="3024336" cy="22682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http://www.tbm.ru/filials/PromCentr1_bi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75856" y="1628800"/>
            <a:ext cx="2808312" cy="209687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37890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Амурск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75856" y="371703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Благовещенск</a:t>
            </a:r>
            <a:endParaRPr lang="ru-RU" dirty="0"/>
          </a:p>
        </p:txBody>
      </p:sp>
      <p:pic>
        <p:nvPicPr>
          <p:cNvPr id="1028" name="Picture 4" descr="http://pics.livejournal.com/socialism_vk/pic/0041pw8d/s640x48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228184" y="1700808"/>
            <a:ext cx="2616291" cy="19622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3" name="TextBox 12"/>
          <p:cNvSpPr txBox="1"/>
          <p:nvPr/>
        </p:nvSpPr>
        <p:spPr>
          <a:xfrm>
            <a:off x="6516216" y="37170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Хабаровск</a:t>
            </a:r>
            <a:endParaRPr lang="ru-RU" dirty="0"/>
          </a:p>
        </p:txBody>
      </p:sp>
      <p:pic>
        <p:nvPicPr>
          <p:cNvPr id="1030" name="Picture 6" descr="http://mdou26kms.ucoz.ru/_si/0/33712418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4" y="4605260"/>
            <a:ext cx="2448272" cy="1633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0" y="6309321"/>
            <a:ext cx="2483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Комсомольск-на-Амуре</a:t>
            </a:r>
            <a:endParaRPr lang="ru-RU" sz="1400" dirty="0"/>
          </a:p>
        </p:txBody>
      </p:sp>
      <p:pic>
        <p:nvPicPr>
          <p:cNvPr id="1032" name="Picture 8" descr="http://forum.exler.ru/uploads/52/post-1299749759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59832" y="4509120"/>
            <a:ext cx="2232248" cy="1810214"/>
          </a:xfrm>
          <a:prstGeom prst="roundRect">
            <a:avLst>
              <a:gd name="adj" fmla="val 3044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3131840" y="6309320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Николаевск-на-Амуре</a:t>
            </a:r>
            <a:endParaRPr lang="ru-RU" sz="1400" dirty="0"/>
          </a:p>
        </p:txBody>
      </p:sp>
      <p:pic>
        <p:nvPicPr>
          <p:cNvPr id="1034" name="Picture 10" descr="http://pics.livejournal.com/ku_ku_lena/pic/0015et4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4437112"/>
            <a:ext cx="259228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5940152" y="64533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Хэйхэ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85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Амур</vt:lpstr>
      <vt:lpstr>По площади бассейна (1855 тысяч км²) Амур занимает четвёртое место среди рек России (после Енисея, Оби и Лены) и десятое место среди рек мира</vt:lpstr>
      <vt:lpstr>Средний расход воды в районе Комсомольска-на-Амуре 9819 м³/с, в районе устья — 11 400 м³/с.</vt:lpstr>
      <vt:lpstr>Главные притоки: Зея, Уссури, Бурея, Сунгари, Аргунь, Анюй.</vt:lpstr>
      <vt:lpstr>Население реки амур</vt:lpstr>
      <vt:lpstr>Наименование реки произошло от общей для тунгусо-маньчжурских языков основы «амар», «дамур» — «большая река»</vt:lpstr>
      <vt:lpstr>Бассейн реки Амур расположен в пределах трёх государств — России (995 тысяч км², около 54 % территории), такжеКитая (44,2 %) и Монголии (1,8 %)</vt:lpstr>
      <vt:lpstr>Населённые пункты Города: Амурск, Благовещенск, Хабаровск, Комсомольск-на-Амуре, Николаевск-на-Амуре (Россия), Хэйхэ (Китай).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Амур</dc:title>
  <dc:creator>1</dc:creator>
  <cp:lastModifiedBy>1</cp:lastModifiedBy>
  <cp:revision>8</cp:revision>
  <dcterms:created xsi:type="dcterms:W3CDTF">2013-01-25T06:16:18Z</dcterms:created>
  <dcterms:modified xsi:type="dcterms:W3CDTF">2013-01-27T08:53:53Z</dcterms:modified>
</cp:coreProperties>
</file>