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91" r:id="rId3"/>
    <p:sldId id="303" r:id="rId4"/>
    <p:sldId id="312" r:id="rId5"/>
    <p:sldId id="292" r:id="rId6"/>
    <p:sldId id="305" r:id="rId7"/>
    <p:sldId id="289" r:id="rId8"/>
    <p:sldId id="308" r:id="rId9"/>
    <p:sldId id="293" r:id="rId10"/>
    <p:sldId id="294" r:id="rId11"/>
    <p:sldId id="295" r:id="rId12"/>
    <p:sldId id="296" r:id="rId13"/>
    <p:sldId id="297" r:id="rId14"/>
    <p:sldId id="299" r:id="rId15"/>
    <p:sldId id="309" r:id="rId16"/>
    <p:sldId id="311" r:id="rId17"/>
    <p:sldId id="261" r:id="rId18"/>
    <p:sldId id="306" r:id="rId1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3300"/>
    <a:srgbClr val="66FF33"/>
    <a:srgbClr val="99FF99"/>
    <a:srgbClr val="CCFFCC"/>
    <a:srgbClr val="0D2021"/>
    <a:srgbClr val="969696"/>
    <a:srgbClr val="990033"/>
    <a:srgbClr val="6699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7707" autoAdjust="0"/>
  </p:normalViewPr>
  <p:slideViewPr>
    <p:cSldViewPr>
      <p:cViewPr>
        <p:scale>
          <a:sx n="50" d="100"/>
          <a:sy n="50" d="100"/>
        </p:scale>
        <p:origin x="-1086" y="-5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22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FAF435-8757-4563-8E5F-E34FC4CB60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9A0E43-3D65-4E6A-A37E-9A5683F260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F2ABF1-3645-48BB-B932-133562A875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A1C6CE-BA43-4F2D-9828-5F8CB4874B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669917-B95D-4E45-8170-3CBFE47B58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04D043-1037-408C-852A-F8A68794E8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323E5D-0AFC-43B3-9C28-11BC8BF929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766DA9-ABCB-47C1-A801-F8822E4796C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49558F-87DA-497A-A453-5A1ED9F744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7A2D8D-2B2D-43CA-9956-F217257111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FAB040-E250-4673-810D-DBF90C809D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accent1"/>
            </a:gs>
            <a:gs pos="50000">
              <a:srgbClr val="6699FF"/>
            </a:gs>
            <a:gs pos="100000">
              <a:schemeClr val="accent1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3A8C4AA8-BD9A-4D40-92BF-62F2547C82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slideLayout" Target="../slideLayouts/slideLayout1.xml"/><Relationship Id="rId1" Type="http://schemas.openxmlformats.org/officeDocument/2006/relationships/video" Target="file:///D:\&#1050;&#1086;&#1074;&#1072;&#1083;&#1105;&#1074;&#1072;%20&#1058;.&#1057;\&#1042;&#1080;&#1074;&#1072;&#1090;,%20&#1085;&#1072;&#1091;&#1082;&#1072;!\&#1041;&#1088;&#1099;&#1095;&#1082;&#1072;%20&#1053;.&#1040;\&#1060;&#1080;&#1083;&#1100;&#1084;_0001.wmv" TargetMode="Externa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/>
          <a:srcRect/>
          <a:stretch>
            <a:fillRect r="-1205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096000" y="5257800"/>
            <a:ext cx="3048000" cy="1600200"/>
          </a:xfrm>
          <a:solidFill>
            <a:srgbClr val="FFFFFF">
              <a:alpha val="30980"/>
            </a:srgbClr>
          </a:solidFill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2400" smtClean="0"/>
              <a:t>МБОУ СОШ №23</a:t>
            </a:r>
          </a:p>
          <a:p>
            <a:pPr eaLnBrk="1" hangingPunct="1">
              <a:lnSpc>
                <a:spcPct val="90000"/>
              </a:lnSpc>
            </a:pPr>
            <a:r>
              <a:rPr lang="ru-RU" sz="2400" smtClean="0"/>
              <a:t>Саратовская область</a:t>
            </a:r>
          </a:p>
          <a:p>
            <a:pPr eaLnBrk="1" hangingPunct="1">
              <a:lnSpc>
                <a:spcPct val="90000"/>
              </a:lnSpc>
            </a:pPr>
            <a:r>
              <a:rPr lang="ru-RU" sz="2400" smtClean="0"/>
              <a:t>Энгельс</a:t>
            </a:r>
          </a:p>
        </p:txBody>
      </p:sp>
      <p:pic>
        <p:nvPicPr>
          <p:cNvPr id="2051" name="Picture 6" descr="http://im0-tub-ru.yandex.net/i?id=410445515-07-72&amp;n=2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99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2" name="Прямоугольник 5"/>
          <p:cNvSpPr>
            <a:spLocks noChangeArrowheads="1"/>
          </p:cNvSpPr>
          <p:nvPr/>
        </p:nvSpPr>
        <p:spPr bwMode="auto">
          <a:xfrm>
            <a:off x="4953000" y="3124200"/>
            <a:ext cx="3581400" cy="286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4400" b="1">
                <a:solidFill>
                  <a:schemeClr val="bg1"/>
                </a:solidFill>
              </a:rPr>
              <a:t>Семёнова Анастасия</a:t>
            </a:r>
          </a:p>
          <a:p>
            <a:pPr algn="ctr">
              <a:lnSpc>
                <a:spcPct val="90000"/>
              </a:lnSpc>
            </a:pPr>
            <a:r>
              <a:rPr lang="ru-RU" sz="2800" b="1">
                <a:solidFill>
                  <a:schemeClr val="bg1"/>
                </a:solidFill>
              </a:rPr>
              <a:t>Учащаяся 8А класса</a:t>
            </a:r>
          </a:p>
          <a:p>
            <a:pPr algn="ctr">
              <a:lnSpc>
                <a:spcPct val="90000"/>
              </a:lnSpc>
            </a:pPr>
            <a:r>
              <a:rPr lang="ru-RU" sz="2800" b="1">
                <a:solidFill>
                  <a:schemeClr val="bg1"/>
                </a:solidFill>
              </a:rPr>
              <a:t>МБОУ «СОШ №23»</a:t>
            </a:r>
          </a:p>
          <a:p>
            <a:pPr algn="ctr">
              <a:lnSpc>
                <a:spcPct val="90000"/>
              </a:lnSpc>
            </a:pPr>
            <a:r>
              <a:rPr lang="ru-RU" sz="2800" b="1">
                <a:solidFill>
                  <a:schemeClr val="bg1"/>
                </a:solidFill>
              </a:rPr>
              <a:t>Энгельс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685800" y="685801"/>
            <a:ext cx="76962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48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Влияние занятий баскетболом на физические качества подростка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>
                <a:solidFill>
                  <a:srgbClr val="FF0000"/>
                </a:solidFill>
              </a:rPr>
              <a:t>Таблица итогов исследования моей команды</a:t>
            </a:r>
          </a:p>
        </p:txBody>
      </p:sp>
      <p:sp>
        <p:nvSpPr>
          <p:cNvPr id="10243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ru-RU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0" y="1524000"/>
          <a:ext cx="9144000" cy="5176603"/>
        </p:xfrm>
        <a:graphic>
          <a:graphicData uri="http://schemas.openxmlformats.org/drawingml/2006/table">
            <a:tbl>
              <a:tblPr/>
              <a:tblGrid>
                <a:gridCol w="722527"/>
                <a:gridCol w="3626364"/>
                <a:gridCol w="1745393"/>
                <a:gridCol w="1604662"/>
                <a:gridCol w="1445054"/>
              </a:tblGrid>
              <a:tr h="106680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</a:t>
                      </a: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/</a:t>
                      </a:r>
                      <a:r>
                        <a:rPr kumimoji="0" lang="ru-RU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Фамилия и имя игрока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Рост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отца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Рост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матери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Рост 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 лет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96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ts val="13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ts val="135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Кораблева Лилия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ts val="13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182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ts val="13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175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ts val="13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184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</a:tr>
              <a:tr h="68496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ts val="13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ts val="13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Семёнова Анастасия 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ts val="13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180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ts val="13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171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ts val="13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179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99"/>
                    </a:solidFill>
                  </a:tcPr>
                </a:tc>
              </a:tr>
              <a:tr h="68496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ts val="13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3.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ts val="13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Ермилова Анна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ts val="13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175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ts val="13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165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ts val="13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175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</a:tr>
              <a:tr h="68496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ts val="13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4.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ts val="13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Павленко Татьяна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ts val="13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173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ts val="13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163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ts val="13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173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</a:tr>
              <a:tr h="68496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ts val="13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5.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ts val="13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Сперанская Анна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ts val="13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175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ts val="13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162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ts val="13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173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99"/>
                    </a:solidFill>
                  </a:tcPr>
                </a:tc>
              </a:tr>
              <a:tr h="68496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ts val="13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6.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ts val="135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Филимоненко</a:t>
                      </a: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 Екатерина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ts val="13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170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ts val="13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161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ts val="13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170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33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ctrTitle"/>
          </p:nvPr>
        </p:nvSpPr>
        <p:spPr>
          <a:xfrm>
            <a:off x="381000" y="381000"/>
            <a:ext cx="8534400" cy="1295400"/>
          </a:xfrm>
        </p:spPr>
        <p:txBody>
          <a:bodyPr/>
          <a:lstStyle/>
          <a:p>
            <a:r>
              <a:rPr lang="ru-RU" b="1" smtClean="0">
                <a:solidFill>
                  <a:srgbClr val="FF0000"/>
                </a:solidFill>
              </a:rPr>
              <a:t>Упражнения для стимулирования роста</a:t>
            </a:r>
          </a:p>
        </p:txBody>
      </p:sp>
      <p:sp>
        <p:nvSpPr>
          <p:cNvPr id="11267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04800" y="2057400"/>
            <a:ext cx="3886200" cy="4495800"/>
          </a:xfrm>
        </p:spPr>
        <p:txBody>
          <a:bodyPr/>
          <a:lstStyle/>
          <a:p>
            <a:pPr algn="l"/>
            <a:r>
              <a:rPr lang="ru-RU" smtClean="0"/>
              <a:t>Упражнение </a:t>
            </a:r>
            <a:r>
              <a:rPr lang="ru-RU" b="1" smtClean="0">
                <a:solidFill>
                  <a:srgbClr val="FFFF00"/>
                </a:solidFill>
              </a:rPr>
              <a:t>«Плечи вперёд – назад с наклоном головы»</a:t>
            </a:r>
          </a:p>
          <a:p>
            <a:endParaRPr lang="ru-RU" smtClean="0"/>
          </a:p>
          <a:p>
            <a:pPr algn="l"/>
            <a:r>
              <a:rPr lang="ru-RU" smtClean="0"/>
              <a:t>Элемент игры </a:t>
            </a:r>
          </a:p>
          <a:p>
            <a:pPr algn="l"/>
            <a:r>
              <a:rPr lang="ru-RU" b="1" smtClean="0">
                <a:solidFill>
                  <a:srgbClr val="FFFF00"/>
                </a:solidFill>
              </a:rPr>
              <a:t>«Передача мяча от груди»</a:t>
            </a:r>
          </a:p>
        </p:txBody>
      </p:sp>
      <p:pic>
        <p:nvPicPr>
          <p:cNvPr id="11268" name="Picture 5" descr="x_94f0c3d5"/>
          <p:cNvPicPr>
            <a:picLocks noChangeAspect="1" noChangeArrowheads="1"/>
          </p:cNvPicPr>
          <p:nvPr/>
        </p:nvPicPr>
        <p:blipFill>
          <a:blip r:embed="rId2">
            <a:lum bright="-12000"/>
          </a:blip>
          <a:srcRect/>
          <a:stretch>
            <a:fillRect/>
          </a:stretch>
        </p:blipFill>
        <p:spPr bwMode="auto">
          <a:xfrm>
            <a:off x="4419600" y="1905000"/>
            <a:ext cx="3921125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4953000" cy="6858000"/>
          </a:xfrm>
        </p:spPr>
        <p:txBody>
          <a:bodyPr/>
          <a:lstStyle/>
          <a:p>
            <a:r>
              <a:rPr lang="ru-RU" smtClean="0"/>
              <a:t>Упражнение </a:t>
            </a:r>
            <a:r>
              <a:rPr lang="ru-RU" b="1" smtClean="0">
                <a:solidFill>
                  <a:srgbClr val="FFFF00"/>
                </a:solidFill>
              </a:rPr>
              <a:t>«Подъем и опускание плеч»</a:t>
            </a:r>
            <a:br>
              <a:rPr lang="ru-RU" b="1" smtClean="0">
                <a:solidFill>
                  <a:srgbClr val="FFFF00"/>
                </a:solidFill>
              </a:rPr>
            </a:br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>Элемент игры </a:t>
            </a:r>
            <a:br>
              <a:rPr lang="ru-RU" smtClean="0"/>
            </a:br>
            <a:r>
              <a:rPr lang="ru-RU" b="1" smtClean="0">
                <a:solidFill>
                  <a:srgbClr val="FFFF00"/>
                </a:solidFill>
              </a:rPr>
              <a:t>«Передача из-за головы»</a:t>
            </a:r>
            <a:br>
              <a:rPr lang="ru-RU" b="1" smtClean="0">
                <a:solidFill>
                  <a:srgbClr val="FFFF00"/>
                </a:solidFill>
              </a:rPr>
            </a:br>
            <a:endParaRPr lang="ru-RU" smtClean="0"/>
          </a:p>
        </p:txBody>
      </p:sp>
      <p:pic>
        <p:nvPicPr>
          <p:cNvPr id="12291" name="Picture 10" descr="x_8ef7f45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29200" y="457200"/>
            <a:ext cx="3751263" cy="617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4495800" cy="6629400"/>
          </a:xfrm>
        </p:spPr>
        <p:txBody>
          <a:bodyPr/>
          <a:lstStyle/>
          <a:p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>Упражнение </a:t>
            </a:r>
            <a:r>
              <a:rPr lang="ru-RU" b="1" smtClean="0">
                <a:solidFill>
                  <a:srgbClr val="FFFF00"/>
                </a:solidFill>
              </a:rPr>
              <a:t>«Наклоны влево и вправо, руки по швам»</a:t>
            </a:r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>Элемент игры </a:t>
            </a:r>
            <a:br>
              <a:rPr lang="ru-RU" smtClean="0"/>
            </a:br>
            <a:r>
              <a:rPr lang="ru-RU" b="1" smtClean="0">
                <a:solidFill>
                  <a:srgbClr val="FFFF00"/>
                </a:solidFill>
              </a:rPr>
              <a:t>«Дриблинг» (ведение мяча)</a:t>
            </a:r>
            <a:br>
              <a:rPr lang="ru-RU" b="1" smtClean="0">
                <a:solidFill>
                  <a:srgbClr val="FFFF00"/>
                </a:solidFill>
              </a:rPr>
            </a:br>
            <a:r>
              <a:rPr lang="ru-RU" b="1" smtClean="0">
                <a:solidFill>
                  <a:srgbClr val="FFFF00"/>
                </a:solidFill>
              </a:rPr>
              <a:t/>
            </a:r>
            <a:br>
              <a:rPr lang="ru-RU" b="1" smtClean="0">
                <a:solidFill>
                  <a:srgbClr val="FFFF00"/>
                </a:solidFill>
              </a:rPr>
            </a:br>
            <a:endParaRPr lang="ru-RU" smtClean="0"/>
          </a:p>
        </p:txBody>
      </p:sp>
      <p:pic>
        <p:nvPicPr>
          <p:cNvPr id="13315" name="Picture 14" descr="http://im0-tub-ru.yandex.net/i?id=488905150-09-72&amp;n=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76800" y="762000"/>
            <a:ext cx="3962400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4953000" cy="6858000"/>
          </a:xfrm>
        </p:spPr>
        <p:txBody>
          <a:bodyPr/>
          <a:lstStyle/>
          <a:p>
            <a:r>
              <a:rPr lang="ru-RU" b="1" dirty="0" smtClean="0">
                <a:solidFill>
                  <a:srgbClr val="FFFF00"/>
                </a:solidFill>
              </a:rPr>
              <a:t>«Растягивающие упражнения, сидя на полу»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Элемент игры </a:t>
            </a:r>
            <a:br>
              <a:rPr lang="ru-RU" dirty="0" smtClean="0"/>
            </a:br>
            <a:r>
              <a:rPr lang="ru-RU" b="1" dirty="0" smtClean="0">
                <a:solidFill>
                  <a:srgbClr val="FFFF00"/>
                </a:solidFill>
              </a:rPr>
              <a:t>«Прыжок, подбор, ускорение, отрыв»</a:t>
            </a:r>
            <a:br>
              <a:rPr lang="ru-RU" b="1" dirty="0" smtClean="0">
                <a:solidFill>
                  <a:srgbClr val="FFFF00"/>
                </a:solidFill>
              </a:rPr>
            </a:br>
            <a:r>
              <a:rPr lang="ru-RU" b="1" dirty="0" smtClean="0">
                <a:solidFill>
                  <a:srgbClr val="FFFF00"/>
                </a:solidFill>
              </a:rPr>
              <a:t/>
            </a:r>
            <a:br>
              <a:rPr lang="ru-RU" b="1" dirty="0" smtClean="0">
                <a:solidFill>
                  <a:srgbClr val="FFFF00"/>
                </a:solidFill>
              </a:rPr>
            </a:br>
            <a:endParaRPr lang="ru-RU" dirty="0" smtClean="0"/>
          </a:p>
        </p:txBody>
      </p:sp>
      <p:pic>
        <p:nvPicPr>
          <p:cNvPr id="14339" name="Picture 9" descr="197363-8dc11-54798768-m750x740-udeed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53000" y="0"/>
            <a:ext cx="4191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0"/>
            <a:ext cx="6781800" cy="6858000"/>
          </a:xfrm>
        </p:spPr>
        <p:txBody>
          <a:bodyPr/>
          <a:lstStyle/>
          <a:p>
            <a:r>
              <a:rPr lang="ru-RU" sz="3200" b="1" i="1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Наиболее интенсивно мы растём во время сна. Отсюда вывод: хроническое  недосыпание может негативно отразиться на нашем  росте. </a:t>
            </a:r>
            <a:br>
              <a:rPr lang="ru-RU" sz="3200" b="1" i="1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r>
              <a:rPr lang="ru-RU" sz="3200" b="1" i="1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Ученые доказали, что рост замедляется в условиях дефицита любви. Мы хорошо растём  в атмосфере счастья и радости, когда чувствуем защищенность и безопасность</a:t>
            </a:r>
            <a:r>
              <a:rPr lang="ru-RU" sz="3200" i="1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.</a:t>
            </a:r>
            <a:endParaRPr lang="ru-RU" sz="3200" i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Ролик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Фильм_0001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371600" y="990600"/>
            <a:ext cx="6502400" cy="4876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752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828800" y="4419600"/>
            <a:ext cx="7010400" cy="21336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endParaRPr lang="ru-RU" sz="2800" b="1" smtClean="0"/>
          </a:p>
        </p:txBody>
      </p:sp>
      <p:pic>
        <p:nvPicPr>
          <p:cNvPr id="15363" name="Picture 13" descr="http://im0-tub-ru.yandex.net/i?id=100958171-59-72&amp;n=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709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4" name="Прямоугольник 11"/>
          <p:cNvSpPr>
            <a:spLocks noChangeArrowheads="1"/>
          </p:cNvSpPr>
          <p:nvPr/>
        </p:nvSpPr>
        <p:spPr bwMode="auto">
          <a:xfrm>
            <a:off x="304800" y="0"/>
            <a:ext cx="6858000" cy="7478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>
                <a:solidFill>
                  <a:srgbClr val="FFFF00"/>
                </a:solidFill>
              </a:rPr>
              <a:t> Баскетбол - это интересная, подвижная игра. Когда я выхожу на площадку и беру в руки оранжевый баскетбольный мяч, то чувствую ответственность перед командой и радуюсь, когда у меня все получается.</a:t>
            </a:r>
            <a:br>
              <a:rPr lang="ru-RU" sz="4000" b="1">
                <a:solidFill>
                  <a:srgbClr val="FFFF00"/>
                </a:solidFill>
              </a:rPr>
            </a:br>
            <a:endParaRPr lang="ru-RU" sz="4000" b="1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ctrTitle"/>
          </p:nvPr>
        </p:nvSpPr>
        <p:spPr>
          <a:xfrm>
            <a:off x="1143000" y="0"/>
            <a:ext cx="7315200" cy="1600200"/>
          </a:xfrm>
        </p:spPr>
        <p:txBody>
          <a:bodyPr/>
          <a:lstStyle/>
          <a:p>
            <a:r>
              <a:rPr lang="ru-RU" sz="2800" b="1" dirty="0" smtClean="0">
                <a:solidFill>
                  <a:srgbClr val="FFFF00"/>
                </a:solidFill>
                <a:latin typeface="Arial Black" pitchFamily="34" charset="0"/>
              </a:rPr>
              <a:t>Желаю Вам лёгкости, подвижности и радости от игры!</a:t>
            </a:r>
            <a:r>
              <a:rPr lang="ru-RU" sz="2800" b="1" dirty="0" smtClean="0">
                <a:solidFill>
                  <a:srgbClr val="FF0000"/>
                </a:solidFill>
                <a:latin typeface="Arial Black" pitchFamily="34" charset="0"/>
              </a:rPr>
              <a:t/>
            </a:r>
            <a:br>
              <a:rPr lang="ru-RU" sz="2800" b="1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3600" b="1" dirty="0" smtClean="0">
                <a:solidFill>
                  <a:srgbClr val="FF0000"/>
                </a:solidFill>
                <a:latin typeface="Arial Black" pitchFamily="34" charset="0"/>
              </a:rPr>
              <a:t>СПАСИБО  ЗА ВНИМАНИЕ!</a:t>
            </a:r>
          </a:p>
        </p:txBody>
      </p:sp>
      <p:pic>
        <p:nvPicPr>
          <p:cNvPr id="16387" name="Picture 2" descr="http://itd1.odnoklassniki.ru/getImage?photoId=384160065383&amp;photoType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95400" y="1581150"/>
            <a:ext cx="7035800" cy="527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5029200" cy="6858000"/>
          </a:xfrm>
        </p:spPr>
        <p:txBody>
          <a:bodyPr/>
          <a:lstStyle/>
          <a:p>
            <a:r>
              <a:rPr lang="ru-RU" sz="3200" b="1" i="1" smtClean="0"/>
              <a:t/>
            </a:r>
            <a:br>
              <a:rPr lang="ru-RU" sz="3200" b="1" i="1" smtClean="0"/>
            </a:br>
            <a:r>
              <a:rPr lang="ru-RU" sz="3200" b="1" i="1" smtClean="0"/>
              <a:t>Актуальность выбранной мною темы</a:t>
            </a:r>
            <a:r>
              <a:rPr lang="ru-RU" sz="3200" smtClean="0"/>
              <a:t> состоит в том, что нормальное физическое развитие современной молодёжи невозможно без физкультуры и спорта. Именно они позволяют нам, молодым, становиться не только красивыми и стройными, но, самое главное, здоровыми людьми.</a:t>
            </a:r>
            <a:r>
              <a:rPr lang="ru-RU" smtClean="0"/>
              <a:t/>
            </a:r>
            <a:br>
              <a:rPr lang="ru-RU" smtClean="0"/>
            </a:br>
            <a:endParaRPr lang="ru-RU" smtClean="0"/>
          </a:p>
        </p:txBody>
      </p:sp>
      <p:pic>
        <p:nvPicPr>
          <p:cNvPr id="3075" name="Picture 10" descr="197363-566aa-54355597-m750x740-uadbb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27600" y="457200"/>
            <a:ext cx="4216400" cy="632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im5-tub-ru.yandex.net/i?id=7103246-03-72&amp;n=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0" y="0"/>
            <a:ext cx="69024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ctrTitle"/>
          </p:nvPr>
        </p:nvSpPr>
        <p:spPr>
          <a:xfrm>
            <a:off x="2895600" y="0"/>
            <a:ext cx="6248400" cy="6858000"/>
          </a:xfrm>
        </p:spPr>
        <p:txBody>
          <a:bodyPr/>
          <a:lstStyle/>
          <a:p>
            <a:r>
              <a:rPr lang="ru-RU" b="1" dirty="0" smtClean="0">
                <a:solidFill>
                  <a:srgbClr val="CC3300"/>
                </a:solidFill>
              </a:rPr>
              <a:t/>
            </a:r>
            <a:br>
              <a:rPr lang="ru-RU" b="1" dirty="0" smtClean="0">
                <a:solidFill>
                  <a:srgbClr val="CC3300"/>
                </a:solidFill>
              </a:rPr>
            </a:br>
            <a:r>
              <a:rPr lang="ru-RU" sz="4000" b="1" i="1" dirty="0" smtClean="0">
                <a:solidFill>
                  <a:srgbClr val="CC3300"/>
                </a:solidFill>
              </a:rPr>
              <a:t>«Не трудно видеть, что игра в мяч может развивать свойства тела до той высокой степени, к достижению которой стремятся люди». </a:t>
            </a:r>
            <a:r>
              <a:rPr lang="ru-RU" b="1" dirty="0" smtClean="0">
                <a:solidFill>
                  <a:srgbClr val="CC3300"/>
                </a:solidFill>
              </a:rPr>
              <a:t>                 </a:t>
            </a:r>
            <a:br>
              <a:rPr lang="ru-RU" b="1" dirty="0" smtClean="0">
                <a:solidFill>
                  <a:srgbClr val="CC3300"/>
                </a:solidFill>
              </a:rPr>
            </a:br>
            <a:r>
              <a:rPr lang="ru-RU" b="1" dirty="0" smtClean="0">
                <a:solidFill>
                  <a:srgbClr val="CC3300"/>
                </a:solidFill>
              </a:rPr>
              <a:t>            </a:t>
            </a:r>
            <a:r>
              <a:rPr lang="ru-RU" sz="3600" b="1" dirty="0" smtClean="0">
                <a:solidFill>
                  <a:srgbClr val="CC3300"/>
                </a:solidFill>
              </a:rPr>
              <a:t>Клавдий Гален</a:t>
            </a:r>
            <a:br>
              <a:rPr lang="ru-RU" sz="3600" b="1" dirty="0" smtClean="0">
                <a:solidFill>
                  <a:srgbClr val="CC3300"/>
                </a:solidFill>
              </a:rPr>
            </a:br>
            <a:endParaRPr lang="ru-RU" sz="3600" b="1" dirty="0" smtClean="0">
              <a:solidFill>
                <a:srgbClr val="CC3300"/>
              </a:solidFill>
            </a:endParaRPr>
          </a:p>
        </p:txBody>
      </p:sp>
      <p:pic>
        <p:nvPicPr>
          <p:cNvPr id="4099" name="Picture 2" descr="Galen detai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1295400"/>
            <a:ext cx="2592388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7086600" cy="6858000"/>
          </a:xfrm>
        </p:spPr>
        <p:txBody>
          <a:bodyPr/>
          <a:lstStyle/>
          <a:p>
            <a:pPr algn="l"/>
            <a:r>
              <a:rPr lang="ru-RU" sz="2800" b="1" i="1" smtClean="0"/>
              <a:t/>
            </a:r>
            <a:br>
              <a:rPr lang="ru-RU" sz="2800" b="1" i="1" smtClean="0"/>
            </a:br>
            <a:r>
              <a:rPr lang="ru-RU" sz="2800" b="1" i="1" smtClean="0"/>
              <a:t/>
            </a:r>
            <a:br>
              <a:rPr lang="ru-RU" sz="2800" b="1" i="1" smtClean="0"/>
            </a:br>
            <a:r>
              <a:rPr lang="ru-RU" sz="2800" b="1" i="1" smtClean="0"/>
              <a:t/>
            </a:r>
            <a:br>
              <a:rPr lang="ru-RU" sz="2800" b="1" i="1" smtClean="0"/>
            </a:br>
            <a:r>
              <a:rPr lang="ru-RU" sz="2800" b="1" i="1" smtClean="0"/>
              <a:t>Цель исследования:</a:t>
            </a:r>
            <a:r>
              <a:rPr lang="ru-RU" sz="2800" smtClean="0"/>
              <a:t/>
            </a:r>
            <a:br>
              <a:rPr lang="ru-RU" sz="2800" smtClean="0"/>
            </a:br>
            <a:r>
              <a:rPr lang="ru-RU" sz="2400" smtClean="0"/>
              <a:t>Изучить взаимосвязь занятий баскетболом и развитием роста моих сверстников</a:t>
            </a:r>
            <a:r>
              <a:rPr lang="ru-RU" sz="2800" smtClean="0"/>
              <a:t/>
            </a:r>
            <a:br>
              <a:rPr lang="ru-RU" sz="2800" smtClean="0"/>
            </a:br>
            <a:r>
              <a:rPr lang="ru-RU" sz="2800" b="1" i="1" smtClean="0"/>
              <a:t>Объект исследования: </a:t>
            </a:r>
            <a:r>
              <a:rPr lang="ru-RU" sz="2800" smtClean="0"/>
              <a:t/>
            </a:r>
            <a:br>
              <a:rPr lang="ru-RU" sz="2800" smtClean="0"/>
            </a:br>
            <a:r>
              <a:rPr lang="ru-RU" sz="2400" smtClean="0"/>
              <a:t>Развитие роста членов нашей команды</a:t>
            </a:r>
            <a:r>
              <a:rPr lang="ru-RU" sz="2800" smtClean="0"/>
              <a:t/>
            </a:r>
            <a:br>
              <a:rPr lang="ru-RU" sz="2800" smtClean="0"/>
            </a:br>
            <a:r>
              <a:rPr lang="ru-RU" sz="2800" b="1" i="1" smtClean="0"/>
              <a:t>Предмет исследования: </a:t>
            </a:r>
            <a:r>
              <a:rPr lang="ru-RU" sz="2800" b="1" smtClean="0"/>
              <a:t/>
            </a:r>
            <a:br>
              <a:rPr lang="ru-RU" sz="2800" b="1" smtClean="0"/>
            </a:br>
            <a:r>
              <a:rPr lang="ru-RU" sz="2400" smtClean="0"/>
              <a:t>Особенности влияния баскетбола на рост подростка</a:t>
            </a:r>
            <a:r>
              <a:rPr lang="ru-RU" sz="2800" b="1" smtClean="0"/>
              <a:t/>
            </a:r>
            <a:br>
              <a:rPr lang="ru-RU" sz="2800" b="1" smtClean="0"/>
            </a:br>
            <a:r>
              <a:rPr lang="ru-RU" sz="2800" b="1" i="1" smtClean="0"/>
              <a:t>Задачи исследования:</a:t>
            </a:r>
            <a:r>
              <a:rPr lang="ru-RU" sz="2800" smtClean="0"/>
              <a:t/>
            </a:r>
            <a:br>
              <a:rPr lang="ru-RU" sz="2800" smtClean="0"/>
            </a:br>
            <a:r>
              <a:rPr lang="ru-RU" sz="2400" i="1" smtClean="0"/>
              <a:t> </a:t>
            </a:r>
            <a:r>
              <a:rPr lang="ru-RU" sz="2400" smtClean="0"/>
              <a:t>1.Анализ литературы на тему роста человека и на тему влияния баскетбола на развитие роста</a:t>
            </a:r>
            <a:br>
              <a:rPr lang="ru-RU" sz="2400" smtClean="0"/>
            </a:br>
            <a:r>
              <a:rPr lang="ru-RU" sz="2400" smtClean="0"/>
              <a:t>2.Планирование исследования</a:t>
            </a:r>
            <a:br>
              <a:rPr lang="ru-RU" sz="2400" smtClean="0"/>
            </a:br>
            <a:r>
              <a:rPr lang="ru-RU" sz="2400" smtClean="0"/>
              <a:t>3.Обработка и анализ, полученных результатов исследования</a:t>
            </a:r>
            <a:br>
              <a:rPr lang="ru-RU" sz="2400" smtClean="0"/>
            </a:br>
            <a:r>
              <a:rPr lang="ru-RU" sz="2400" smtClean="0"/>
              <a:t>4.Оформить выводы и составить рекомендации</a:t>
            </a:r>
            <a:r>
              <a:rPr lang="ru-RU" sz="2800" smtClean="0"/>
              <a:t/>
            </a:r>
            <a:br>
              <a:rPr lang="ru-RU" sz="2800" smtClean="0"/>
            </a:br>
            <a:r>
              <a:rPr lang="ru-RU" smtClean="0"/>
              <a:t/>
            </a:r>
            <a:br>
              <a:rPr lang="ru-RU" smtClean="0"/>
            </a:br>
            <a:endParaRPr lang="ru-RU" smtClean="0"/>
          </a:p>
        </p:txBody>
      </p:sp>
      <p:pic>
        <p:nvPicPr>
          <p:cNvPr id="6147" name="Picture 7" descr="http://im0-tub-ru.yandex.net/i?id=23988432-35-72&amp;n=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72200" y="1420813"/>
            <a:ext cx="2743200" cy="2295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7171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7172" name="Picture 2" descr="http://uld7.odnoklassniki.ru/getImage?photoId=388575047271&amp;photoType=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42938"/>
            <a:ext cx="9144000" cy="5919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5638800" cy="6858000"/>
          </a:xfrm>
        </p:spPr>
        <p:txBody>
          <a:bodyPr/>
          <a:lstStyle/>
          <a:p>
            <a:r>
              <a:rPr lang="ru-RU" b="1" smtClean="0">
                <a:solidFill>
                  <a:srgbClr val="FF0000"/>
                </a:solidFill>
              </a:rPr>
              <a:t>1891 год</a:t>
            </a:r>
            <a:br>
              <a:rPr lang="ru-RU" b="1" smtClean="0">
                <a:solidFill>
                  <a:srgbClr val="FF0000"/>
                </a:solidFill>
              </a:rPr>
            </a:br>
            <a:r>
              <a:rPr lang="ru-RU" b="1" smtClean="0">
                <a:solidFill>
                  <a:srgbClr val="FF0000"/>
                </a:solidFill>
              </a:rPr>
              <a:t>Канада </a:t>
            </a:r>
            <a:br>
              <a:rPr lang="ru-RU" b="1" smtClean="0">
                <a:solidFill>
                  <a:srgbClr val="FF0000"/>
                </a:solidFill>
              </a:rPr>
            </a:br>
            <a:r>
              <a:rPr lang="ru-RU" b="1" smtClean="0">
                <a:solidFill>
                  <a:srgbClr val="FF0000"/>
                </a:solidFill>
              </a:rPr>
              <a:t>Спрингфилдский колледж</a:t>
            </a:r>
            <a:br>
              <a:rPr lang="ru-RU" b="1" smtClean="0">
                <a:solidFill>
                  <a:srgbClr val="FF0000"/>
                </a:solidFill>
              </a:rPr>
            </a:br>
            <a:r>
              <a:rPr lang="ru-RU" b="1" smtClean="0">
                <a:solidFill>
                  <a:srgbClr val="FF0000"/>
                </a:solidFill>
              </a:rPr>
              <a:t>Доктор наук </a:t>
            </a:r>
            <a:br>
              <a:rPr lang="ru-RU" b="1" smtClean="0">
                <a:solidFill>
                  <a:srgbClr val="FF0000"/>
                </a:solidFill>
              </a:rPr>
            </a:br>
            <a:r>
              <a:rPr lang="ru-RU" b="1" smtClean="0">
                <a:solidFill>
                  <a:srgbClr val="FF0000"/>
                </a:solidFill>
              </a:rPr>
              <a:t>Джеймс Нейсмит</a:t>
            </a:r>
          </a:p>
        </p:txBody>
      </p:sp>
      <p:pic>
        <p:nvPicPr>
          <p:cNvPr id="5124" name="Рисунок 3" descr="http://www.coolreferat.com/ref-2_596978423-14588.coolpic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3999" y="1066800"/>
            <a:ext cx="3475463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39700" prst="cross"/>
          </a:sp3d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8674" name="Picture 2" descr="http://im5-tub-ru.yandex.net/i?id=148586645-28-72&amp;n=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24400" y="1524000"/>
            <a:ext cx="4345432" cy="3733800"/>
          </a:xfrm>
          <a:prstGeom prst="rect">
            <a:avLst/>
          </a:prstGeom>
          <a:noFill/>
        </p:spPr>
      </p:pic>
      <p:pic>
        <p:nvPicPr>
          <p:cNvPr id="28678" name="Picture 6" descr="http://im7-tub-ru.yandex.net/i?id=92126628-31-72&amp;n=2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599" y="0"/>
            <a:ext cx="4588361" cy="6629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ctrTitle"/>
          </p:nvPr>
        </p:nvSpPr>
        <p:spPr>
          <a:xfrm>
            <a:off x="3429000" y="0"/>
            <a:ext cx="5029200" cy="1752600"/>
          </a:xfrm>
        </p:spPr>
        <p:txBody>
          <a:bodyPr/>
          <a:lstStyle/>
          <a:p>
            <a:r>
              <a:rPr lang="ru-RU" b="1" i="1" smtClean="0">
                <a:solidFill>
                  <a:srgbClr val="FF0000"/>
                </a:solidFill>
              </a:rPr>
              <a:t> Практическое исследование</a:t>
            </a:r>
            <a:endParaRPr lang="ru-RU" smtClean="0">
              <a:solidFill>
                <a:srgbClr val="FF0000"/>
              </a:solidFill>
            </a:endParaRPr>
          </a:p>
        </p:txBody>
      </p:sp>
      <p:sp>
        <p:nvSpPr>
          <p:cNvPr id="9219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733800" y="1676400"/>
            <a:ext cx="5105400" cy="4876800"/>
          </a:xfrm>
        </p:spPr>
        <p:txBody>
          <a:bodyPr/>
          <a:lstStyle/>
          <a:p>
            <a:r>
              <a:rPr lang="ru-RU" b="1" smtClean="0"/>
              <a:t>Рост папы - 180см</a:t>
            </a:r>
            <a:br>
              <a:rPr lang="ru-RU" b="1" smtClean="0"/>
            </a:br>
            <a:r>
              <a:rPr lang="ru-RU" b="1" smtClean="0"/>
              <a:t>Рост мамы – 171см</a:t>
            </a:r>
            <a:br>
              <a:rPr lang="ru-RU" b="1" smtClean="0"/>
            </a:br>
            <a:r>
              <a:rPr lang="ru-RU" b="1" smtClean="0"/>
              <a:t>Подставим данные в формулу: </a:t>
            </a:r>
            <a:br>
              <a:rPr lang="ru-RU" b="1" smtClean="0"/>
            </a:br>
            <a:r>
              <a:rPr lang="ru-RU" b="1" smtClean="0"/>
              <a:t>(180см -171см): 2+5= 179см</a:t>
            </a:r>
            <a:br>
              <a:rPr lang="ru-RU" b="1" smtClean="0"/>
            </a:br>
            <a:endParaRPr lang="ru-RU" b="1" smtClean="0"/>
          </a:p>
          <a:p>
            <a:r>
              <a:rPr lang="ru-RU" b="1" smtClean="0"/>
              <a:t>Это значит, что к 18 годам мой рост будет составлять 179см</a:t>
            </a:r>
            <a:br>
              <a:rPr lang="ru-RU" b="1" smtClean="0"/>
            </a:br>
            <a:r>
              <a:rPr lang="ru-RU" smtClean="0"/>
              <a:t/>
            </a:r>
            <a:br>
              <a:rPr lang="ru-RU" smtClean="0"/>
            </a:br>
            <a:endParaRPr lang="ru-RU" smtClean="0"/>
          </a:p>
        </p:txBody>
      </p:sp>
      <p:pic>
        <p:nvPicPr>
          <p:cNvPr id="9220" name="Picture 4" descr="http://itd1.odnoklassniki.ru/getImage?photoId=404324239463&amp;photoType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3733800" cy="6745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895</TotalTime>
  <Words>197</Words>
  <Application>Microsoft PowerPoint</Application>
  <PresentationFormat>Экран (4:3)</PresentationFormat>
  <Paragraphs>68</Paragraphs>
  <Slides>18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Оформление по умолчанию</vt:lpstr>
      <vt:lpstr>Слайд 1</vt:lpstr>
      <vt:lpstr> Актуальность выбранной мною темы состоит в том, что нормальное физическое развитие современной молодёжи невозможно без физкультуры и спорта. Именно они позволяют нам, молодым, становиться не только красивыми и стройными, но, самое главное, здоровыми людьми. </vt:lpstr>
      <vt:lpstr>Слайд 3</vt:lpstr>
      <vt:lpstr> «Не трудно видеть, что игра в мяч может развивать свойства тела до той высокой степени, к достижению которой стремятся люди».                               Клавдий Гален </vt:lpstr>
      <vt:lpstr>   Цель исследования: Изучить взаимосвязь занятий баскетболом и развитием роста моих сверстников Объект исследования:  Развитие роста членов нашей команды Предмет исследования:  Особенности влияния баскетбола на рост подростка Задачи исследования:  1.Анализ литературы на тему роста человека и на тему влияния баскетбола на развитие роста 2.Планирование исследования 3.Обработка и анализ, полученных результатов исследования 4.Оформить выводы и составить рекомендации  </vt:lpstr>
      <vt:lpstr>Слайд 6</vt:lpstr>
      <vt:lpstr>1891 год Канада  Спрингфилдский колледж Доктор наук  Джеймс Нейсмит</vt:lpstr>
      <vt:lpstr>Слайд 8</vt:lpstr>
      <vt:lpstr> Практическое исследование</vt:lpstr>
      <vt:lpstr>Таблица итогов исследования моей команды</vt:lpstr>
      <vt:lpstr>Упражнения для стимулирования роста</vt:lpstr>
      <vt:lpstr>Упражнение «Подъем и опускание плеч»  Элемент игры  «Передача из-за головы» </vt:lpstr>
      <vt:lpstr> Упражнение «Наклоны влево и вправо, руки по швам» Элемент игры  «Дриблинг» (ведение мяча)  </vt:lpstr>
      <vt:lpstr>«Растягивающие упражнения, сидя на полу» Элемент игры  «Прыжок, подбор, ускорение, отрыв»  </vt:lpstr>
      <vt:lpstr>Наиболее интенсивно мы растём во время сна. Отсюда вывод: хроническое  недосыпание может негативно отразиться на нашем  росте.  Ученые доказали, что рост замедляется в условиях дефицита любви. Мы хорошо растём  в атмосфере счастья и радости, когда чувствуем защищенность и безопасность.</vt:lpstr>
      <vt:lpstr>Ролик </vt:lpstr>
      <vt:lpstr>Слайд 17</vt:lpstr>
      <vt:lpstr>Желаю Вам лёгкости, подвижности и радости от игры! СПАСИБО  ЗА ВНИМАНИЕ!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ЧИК</dc:creator>
  <cp:lastModifiedBy>Татьяна Сергеевна</cp:lastModifiedBy>
  <cp:revision>74</cp:revision>
  <cp:lastPrinted>1601-01-01T00:00:00Z</cp:lastPrinted>
  <dcterms:created xsi:type="dcterms:W3CDTF">2012-04-17T09:31:08Z</dcterms:created>
  <dcterms:modified xsi:type="dcterms:W3CDTF">2013-02-13T11:50:33Z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