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70" r:id="rId13"/>
    <p:sldId id="268" r:id="rId14"/>
    <p:sldId id="269" r:id="rId15"/>
    <p:sldId id="267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F799-81B5-4651-86A4-C956050F9090}" type="datetimeFigureOut">
              <a:rPr lang="ru-RU" smtClean="0"/>
              <a:t>13.02.2013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DEE853-D6F4-44CB-A97C-003F3BAA72A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F799-81B5-4651-86A4-C956050F9090}" type="datetimeFigureOut">
              <a:rPr lang="ru-RU" smtClean="0"/>
              <a:t>13.02.2013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EE853-D6F4-44CB-A97C-003F3BAA72A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F799-81B5-4651-86A4-C956050F9090}" type="datetimeFigureOut">
              <a:rPr lang="ru-RU" smtClean="0"/>
              <a:t>13.02.2013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EE853-D6F4-44CB-A97C-003F3BAA72A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9B0F799-81B5-4651-86A4-C956050F9090}" type="datetimeFigureOut">
              <a:rPr lang="ru-RU" smtClean="0"/>
              <a:t>13.02.2013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6DEE853-D6F4-44CB-A97C-003F3BAA72A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F799-81B5-4651-86A4-C956050F9090}" type="datetimeFigureOut">
              <a:rPr lang="ru-RU" smtClean="0"/>
              <a:t>13.02.2013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EE853-D6F4-44CB-A97C-003F3BAA72A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F799-81B5-4651-86A4-C956050F9090}" type="datetimeFigureOut">
              <a:rPr lang="ru-RU" smtClean="0"/>
              <a:t>13.02.2013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EE853-D6F4-44CB-A97C-003F3BAA72A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EE853-D6F4-44CB-A97C-003F3BAA72A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F799-81B5-4651-86A4-C956050F9090}" type="datetimeFigureOut">
              <a:rPr lang="ru-RU" smtClean="0"/>
              <a:t>13.02.2013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F799-81B5-4651-86A4-C956050F9090}" type="datetimeFigureOut">
              <a:rPr lang="ru-RU" smtClean="0"/>
              <a:t>13.02.2013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EE853-D6F4-44CB-A97C-003F3BAA72A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F799-81B5-4651-86A4-C956050F9090}" type="datetimeFigureOut">
              <a:rPr lang="ru-RU" smtClean="0"/>
              <a:t>13.02.2013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EE853-D6F4-44CB-A97C-003F3BAA72A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9B0F799-81B5-4651-86A4-C956050F9090}" type="datetimeFigureOut">
              <a:rPr lang="ru-RU" smtClean="0"/>
              <a:t>13.02.2013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6DEE853-D6F4-44CB-A97C-003F3BAA72A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F799-81B5-4651-86A4-C956050F9090}" type="datetimeFigureOut">
              <a:rPr lang="ru-RU" smtClean="0"/>
              <a:t>13.02.2013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DEE853-D6F4-44CB-A97C-003F3BAA72A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9B0F799-81B5-4651-86A4-C956050F9090}" type="datetimeFigureOut">
              <a:rPr lang="ru-RU" smtClean="0"/>
              <a:t>13.02.2013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6DEE853-D6F4-44CB-A97C-003F3BAA72A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905" y="2204864"/>
            <a:ext cx="9166485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Любимое </a:t>
            </a:r>
          </a:p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значит полезное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24342" y="4949017"/>
            <a:ext cx="316169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Ученика 4 г класса </a:t>
            </a:r>
            <a:endParaRPr lang="ru-RU" sz="2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МБОУ «СОШ № 4»</a:t>
            </a:r>
          </a:p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Г. Энгельса</a:t>
            </a:r>
            <a:endParaRPr lang="ru-RU" sz="2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Зайцева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рсения </a:t>
            </a:r>
            <a:endParaRPr lang="ru-RU" sz="2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83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2386" y="404664"/>
            <a:ext cx="868808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вы видите, одно из первых мест </a:t>
            </a:r>
            <a:endParaRPr lang="ru-RU" sz="3600" b="1" cap="none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содержанию </a:t>
            </a:r>
            <a:r>
              <a:rPr lang="ru-RU" sz="3600" b="1" cap="none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этого вещества </a:t>
            </a:r>
            <a:endParaRPr lang="ru-RU" sz="3600" b="1" cap="none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занимают </a:t>
            </a:r>
            <a:r>
              <a:rPr lang="ru-RU" sz="3600" b="1" cap="none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чипсы</a:t>
            </a:r>
            <a:r>
              <a:rPr lang="ru-RU" sz="2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5089" y="2420888"/>
            <a:ext cx="3095118" cy="3385969"/>
          </a:xfrm>
          <a:prstGeom prst="rect">
            <a:avLst/>
          </a:prstGeom>
        </p:spPr>
      </p:pic>
      <p:sp>
        <p:nvSpPr>
          <p:cNvPr id="9" name="Лента лицом вниз 8"/>
          <p:cNvSpPr/>
          <p:nvPr/>
        </p:nvSpPr>
        <p:spPr>
          <a:xfrm>
            <a:off x="1600320" y="6063334"/>
            <a:ext cx="5904656" cy="548680"/>
          </a:xfrm>
          <a:prstGeom prst="ribbon">
            <a:avLst>
              <a:gd name="adj1" fmla="val 8193"/>
              <a:gd name="adj2" fmla="val 400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054755" y="5785462"/>
            <a:ext cx="9957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яд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892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32656"/>
            <a:ext cx="88924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"/>
              <a:tabLst>
                <a:tab pos="800100" algn="l"/>
              </a:tabLst>
            </a:pPr>
            <a:r>
              <a:rPr lang="ru-RU" sz="2400" dirty="0">
                <a:latin typeface="Times New Roman"/>
                <a:ea typeface="Times New Roman"/>
              </a:rPr>
              <a:t>Чипсы и сухарики нельзя считать полезными продуктами, а наоборот нужно считать их вредными; 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"/>
              <a:tabLst>
                <a:tab pos="800100" algn="l"/>
              </a:tabLst>
            </a:pPr>
            <a:r>
              <a:rPr lang="ru-RU" sz="2400" dirty="0">
                <a:latin typeface="Times New Roman"/>
                <a:ea typeface="Times New Roman"/>
              </a:rPr>
              <a:t>я предлагаю вам исключить их из своего рациона питания.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479923"/>
            <a:ext cx="4835128" cy="36263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2310012"/>
            <a:ext cx="2658347" cy="396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75645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965868"/>
            <a:ext cx="2636912" cy="26041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3965868"/>
            <a:ext cx="2959993" cy="26040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42" r="13836"/>
          <a:stretch/>
        </p:blipFill>
        <p:spPr>
          <a:xfrm>
            <a:off x="3032448" y="4025763"/>
            <a:ext cx="2835696" cy="254420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9776" y="476672"/>
            <a:ext cx="750641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Плавленые сыры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8256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i="1" dirty="0"/>
              <a:t>На всех заводах Украины по сей день утверждают, что «Дружбу» и «Янтарь» производят из натуральных продуктов - высококачественные сыры измельчают, добавляют сливочное масло, натуральные сливки, сухое молоко, специи и соли-</a:t>
            </a:r>
            <a:r>
              <a:rPr lang="ru-RU" sz="2200" i="1" dirty="0" err="1"/>
              <a:t>плавители</a:t>
            </a:r>
            <a:r>
              <a:rPr lang="ru-RU" sz="2200" i="1" dirty="0"/>
              <a:t>, плавят эту массу при 90 градусах, разливают по формочкам и охлаждают в специальной камере и никаких вам консервантов, красителей или </a:t>
            </a:r>
            <a:r>
              <a:rPr lang="ru-RU" sz="2200" i="1" dirty="0" err="1"/>
              <a:t>ароматизаторов</a:t>
            </a:r>
            <a:r>
              <a:rPr lang="ru-RU" sz="2200" i="1" dirty="0"/>
              <a:t>.</a:t>
            </a:r>
          </a:p>
          <a:p>
            <a:r>
              <a:rPr lang="ru-RU" sz="2200" i="1" dirty="0"/>
              <a:t>Но дело обстоит совершенно не так. </a:t>
            </a:r>
          </a:p>
          <a:p>
            <a:r>
              <a:rPr lang="ru-RU" sz="2200" i="1" dirty="0"/>
              <a:t>Наши производители уже давно встали на путь замены животных жиров растительными еще и самым дешевыми - пальмовым, рапсовым и кокосовым маслом. Вместо сливочного масла - в них маргарин. Но на этикетках все так же красиво красуется «молочные и жировые продукты согласно рецептуре».</a:t>
            </a:r>
          </a:p>
          <a:p>
            <a:r>
              <a:rPr lang="ru-RU" sz="2200" i="1" dirty="0"/>
              <a:t>Но производители плавленого сыра используя растительные жиры, должны указывать это на этикетке, забывают производители указывать и то, что на переработку идут признанные некондиционными сыры с различными пороками внешнего вида, незрелая сырная масса, хранившийся слишком долго замороженный творог с почти окончившимся сроком годности. </a:t>
            </a:r>
          </a:p>
        </p:txBody>
      </p:sp>
    </p:spTree>
    <p:extLst>
      <p:ext uri="{BB962C8B-B14F-4D97-AF65-F5344CB8AC3E}">
        <p14:creationId xmlns:p14="http://schemas.microsoft.com/office/powerpoint/2010/main" val="393098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9357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Пастеризуют плавленые сырки новой UHT-технологией, это когда обрабатывают сыры при температуре 140°С, а она делает его не только абсолютно стерильным, но и «мертвым», в нем уже нет никаких полезных микроорганизмов. </a:t>
            </a:r>
          </a:p>
          <a:p>
            <a:r>
              <a:rPr lang="ru-RU" sz="2400" i="1" dirty="0"/>
              <a:t>Что бы удешевить продукт в качестве солей-</a:t>
            </a:r>
            <a:r>
              <a:rPr lang="ru-RU" sz="2400" i="1" dirty="0" err="1"/>
              <a:t>плавителей</a:t>
            </a:r>
            <a:r>
              <a:rPr lang="ru-RU" sz="2400" i="1" dirty="0"/>
              <a:t> не соли лимонной кислоты, а фосфаты - соли фосфорных кислот, употребление которых противопоказано многим людям. Так же в плавленый сырки добавляют и </a:t>
            </a:r>
            <a:r>
              <a:rPr lang="ru-RU" sz="2400" i="1" dirty="0" err="1"/>
              <a:t>структурообразователи</a:t>
            </a:r>
            <a:r>
              <a:rPr lang="ru-RU" sz="2400" i="1" dirty="0"/>
              <a:t>, синтетические красители - </a:t>
            </a:r>
            <a:r>
              <a:rPr lang="ru-RU" sz="2400" i="1" dirty="0" err="1"/>
              <a:t>тартразин</a:t>
            </a:r>
            <a:r>
              <a:rPr lang="ru-RU" sz="2400" i="1" dirty="0"/>
              <a:t>, «</a:t>
            </a:r>
            <a:r>
              <a:rPr lang="ru-RU" sz="2400" i="1" dirty="0" err="1"/>
              <a:t>сансет</a:t>
            </a:r>
            <a:r>
              <a:rPr lang="ru-RU" sz="2400" i="1" dirty="0"/>
              <a:t>», а еще желатин, </a:t>
            </a:r>
            <a:r>
              <a:rPr lang="ru-RU" sz="2400" i="1" dirty="0" err="1"/>
              <a:t>агар</a:t>
            </a:r>
            <a:r>
              <a:rPr lang="ru-RU" sz="2400" i="1" dirty="0"/>
              <a:t>, </a:t>
            </a:r>
            <a:r>
              <a:rPr lang="ru-RU" sz="2400" i="1" dirty="0" err="1"/>
              <a:t>каррагинан</a:t>
            </a:r>
            <a:r>
              <a:rPr lang="ru-RU" sz="2400" i="1" dirty="0"/>
              <a:t>, крахмал, камедь рожкового дерева. </a:t>
            </a:r>
          </a:p>
          <a:p>
            <a:r>
              <a:rPr lang="ru-RU" sz="2400" i="1" dirty="0"/>
              <a:t>Касательно конкретных элементов сырка - натрий опасен для страдающих гипертонией и другими сердечнососудистыми заболеваниями, химические пищевые добавки и соли могут привести к покраснению кожи и аллергическим реакциям, фосфаты противопоказаны страдающим заболеваниями почек, так же не рекомендуется сырок для детского </a:t>
            </a:r>
            <a:r>
              <a:rPr lang="ru-RU" sz="2400" i="1" dirty="0" err="1"/>
              <a:t>рационв</a:t>
            </a:r>
            <a:r>
              <a:rPr lang="ru-RU" sz="2400" i="1" dirty="0"/>
              <a:t> из-за высокого содержания жиров и солей плавления.</a:t>
            </a:r>
          </a:p>
        </p:txBody>
      </p:sp>
    </p:spTree>
    <p:extLst>
      <p:ext uri="{BB962C8B-B14F-4D97-AF65-F5344CB8AC3E}">
        <p14:creationId xmlns:p14="http://schemas.microsoft.com/office/powerpoint/2010/main" val="140314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12" t="12308" r="4326" b="13418"/>
          <a:stretch/>
        </p:blipFill>
        <p:spPr>
          <a:xfrm>
            <a:off x="366099" y="1246004"/>
            <a:ext cx="8500492" cy="4510008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2924157" y="3309184"/>
            <a:ext cx="3384376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516216" y="3453200"/>
            <a:ext cx="2232248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796136" y="3789040"/>
            <a:ext cx="2808312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755576" y="4077072"/>
            <a:ext cx="15841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60272" y="3647946"/>
            <a:ext cx="11521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560272" y="3268829"/>
            <a:ext cx="2160240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821565" y="116632"/>
            <a:ext cx="28992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Состав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291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2" y="1641442"/>
            <a:ext cx="9134346" cy="53012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2" y="0"/>
            <a:ext cx="9134346" cy="220486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6676" y="2967335"/>
            <a:ext cx="431560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</a:t>
            </a:r>
          </a:p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внимание!!!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1073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072" y="3959952"/>
            <a:ext cx="3904205" cy="29281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6472" y="3959951"/>
            <a:ext cx="4470466" cy="29281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084" y="2078943"/>
            <a:ext cx="1845776" cy="18810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8906" y="2095773"/>
            <a:ext cx="2098032" cy="18677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6982" y="2092241"/>
            <a:ext cx="4412251" cy="186771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93748" y="-153200"/>
            <a:ext cx="63187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Плюсы и минусы: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83937" y="599692"/>
            <a:ext cx="639489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Чипсов, сухариков и</a:t>
            </a:r>
          </a:p>
          <a:p>
            <a:pPr algn="ctr"/>
            <a:r>
              <a:rPr lang="ru-RU" sz="4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плавленых сыров</a:t>
            </a:r>
            <a:endParaRPr lang="ru-RU" sz="4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4452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2971"/>
            <a:ext cx="94685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Один из факторов здорового образа жизни – это правильное и полноценное питание. </a:t>
            </a:r>
          </a:p>
          <a:p>
            <a:r>
              <a:rPr lang="ru-RU" sz="3200" dirty="0" smtClean="0"/>
              <a:t>Многие хронические заболевания формируются из-за неправильного питания. Очень часто мы, школьники, покупаем для своего питания не то, что полезно, а то, что в яркой упаковке. В наш рацион питания входят чипсы, сухарики, плавленые сыры, которые заменяют продукты завтрака, обеда и ужина. 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9272" y="4707286"/>
            <a:ext cx="2337987" cy="211502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311" y="4707286"/>
            <a:ext cx="2664296" cy="1995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4816" y="4971761"/>
            <a:ext cx="3398912" cy="146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72698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04664"/>
            <a:ext cx="87129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Остановимся на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400" b="1" i="1" u="sng" dirty="0" smtClean="0">
                <a:solidFill>
                  <a:srgbClr val="FF0000"/>
                </a:solidFill>
                <a:latin typeface="Times New Roman"/>
                <a:ea typeface="Times New Roman"/>
              </a:rPr>
              <a:t>чипсах и сухариках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. Существует много разновидностей чипсов: «</a:t>
            </a:r>
            <a:r>
              <a:rPr lang="ru-RU" sz="2400" dirty="0" err="1" smtClean="0">
                <a:effectLst/>
                <a:latin typeface="Times New Roman"/>
                <a:ea typeface="Times New Roman"/>
              </a:rPr>
              <a:t>Лейз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», «</a:t>
            </a:r>
            <a:r>
              <a:rPr lang="ru-RU" sz="2400" dirty="0" err="1" smtClean="0">
                <a:effectLst/>
                <a:latin typeface="Times New Roman"/>
                <a:ea typeface="Times New Roman"/>
              </a:rPr>
              <a:t>Читос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», «Русская картошка» и т.д. По статистике, большинство школьников предпочитают есть чипсы с добавками: с сыром, беконом, грибами, шашлыком, крабом. 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4661" y="3657790"/>
            <a:ext cx="1806210" cy="26583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657790"/>
            <a:ext cx="2209750" cy="265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08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9307" y="933182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Под термином «чипсы» - следует понимать плоские по форме продукты, полученные отрезанием от целого. Впервые чипсы были приготовлены в 1853 году в США для одного американского мультимиллионера К. </a:t>
            </a:r>
            <a:r>
              <a:rPr lang="ru-RU" sz="2400" dirty="0" err="1" smtClean="0"/>
              <a:t>Вандербильта</a:t>
            </a:r>
            <a:r>
              <a:rPr lang="ru-RU" sz="2400" dirty="0" smtClean="0"/>
              <a:t> его изобретательным шеф-поваром Д. </a:t>
            </a:r>
            <a:r>
              <a:rPr lang="ru-RU" sz="2400" dirty="0" err="1" smtClean="0"/>
              <a:t>Крумом</a:t>
            </a:r>
            <a:r>
              <a:rPr lang="ru-RU" sz="2400" dirty="0" smtClean="0"/>
              <a:t>. Для приготовления чипсов используют специальные сорта картофеля с низким содержанием сахара и диаметром клубней 3-4 см. Картофель нарезают ломтиками и после удаления выделившегося на их поверхности крахмала обжаривают в растительном масле. Для того чтобы сделать 1 кг чипсов, нужно переработать 4-5 кг картофеля.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39751" y="9852"/>
            <a:ext cx="4187365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истории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4787559"/>
            <a:ext cx="3240360" cy="19401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4779831"/>
            <a:ext cx="3507848" cy="1933814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>
            <a:off x="312299" y="5361597"/>
            <a:ext cx="1152128" cy="792088"/>
          </a:xfrm>
          <a:prstGeom prst="rightArrow">
            <a:avLst>
              <a:gd name="adj1" fmla="val 56954"/>
              <a:gd name="adj2" fmla="val 5195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30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6864953"/>
              </p:ext>
            </p:extLst>
          </p:nvPr>
        </p:nvGraphicFramePr>
        <p:xfrm>
          <a:off x="4067944" y="3861049"/>
          <a:ext cx="4248472" cy="28342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Диаграмма" r:id="rId3" imgW="3543244" imgH="2362189" progId="MSGraph.Chart.8">
                  <p:embed/>
                </p:oleObj>
              </mc:Choice>
              <mc:Fallback>
                <p:oleObj name="Диаграмма" r:id="rId3" imgW="3543244" imgH="2362189" progId="MSGraph.Char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3861049"/>
                        <a:ext cx="4248472" cy="28342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5135096"/>
              </p:ext>
            </p:extLst>
          </p:nvPr>
        </p:nvGraphicFramePr>
        <p:xfrm>
          <a:off x="310542" y="3789040"/>
          <a:ext cx="4189449" cy="280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Диаграмма" r:id="rId5" imgW="3905235" imgH="2619435" progId="MSGraph.Chart.8">
                  <p:embed/>
                </p:oleObj>
              </mc:Choice>
              <mc:Fallback>
                <p:oleObj name="Диаграмма" r:id="rId5" imgW="3905235" imgH="2619435" progId="MSGraph.Char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542" y="3789040"/>
                        <a:ext cx="4189449" cy="2808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857" y="54868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42900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</a:rPr>
              <a:t>Из 218 опрошенных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  <a:tabLst>
                <a:tab pos="8001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</a:rPr>
              <a:t>Любят чипсы – 164 чел.;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  <a:tabLst>
                <a:tab pos="8001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</a:rPr>
              <a:t>Не любят – 25 чел.;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  <a:tabLst>
                <a:tab pos="8001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</a:rPr>
              <a:t>Не очень любят – 29 чел. 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  <a:tabLst>
                <a:tab pos="800100" algn="l"/>
              </a:tabLst>
            </a:pPr>
            <a:endParaRPr lang="ru-RU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  <a:tabLst>
                <a:tab pos="8001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</a:rPr>
              <a:t>Часто употребляют – 75 чел.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  <a:tabLst>
                <a:tab pos="8001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</a:rPr>
              <a:t>Редко употребляют – 121 чел.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  <a:tabLst>
                <a:tab pos="8001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</a:rPr>
              <a:t>Совсем не употребляют – 20 чел.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4857" y="548680"/>
            <a:ext cx="3952068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80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2" grpId="0"/>
      <p:bldOleChart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782819"/>
              </p:ext>
            </p:extLst>
          </p:nvPr>
        </p:nvGraphicFramePr>
        <p:xfrm>
          <a:off x="0" y="836712"/>
          <a:ext cx="9182328" cy="298023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025258"/>
                <a:gridCol w="5157070"/>
              </a:tblGrid>
              <a:tr h="3268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«Плюсы»</a:t>
                      </a:r>
                      <a:endParaRPr lang="ru-RU" sz="2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«Минусы»</a:t>
                      </a:r>
                      <a:endParaRPr lang="ru-RU" sz="2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3514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Вкусность.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Привлекательный вид упаковки.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Удобность в качестве перекуса.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Быстро поднимают уровень глюкозы.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Восполняют энергию.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Большое количество соли.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Большое содержание жира.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Очень калорийные.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</a:rPr>
                        <a:t>Нарушается</a:t>
                      </a:r>
                      <a:r>
                        <a:rPr lang="ru-RU" sz="20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</a:rPr>
                        <a:t>выработка </a:t>
                      </a: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необходимых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</a:rPr>
                        <a:t>пищеварительных</a:t>
                      </a:r>
                      <a:r>
                        <a:rPr lang="ru-RU" sz="20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</a:rPr>
                        <a:t>соков </a:t>
                      </a: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и ферментов.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Содержат канцерогены.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Отсутствуют витамины и минералы.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99592" y="231625"/>
            <a:ext cx="7992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FF00"/>
                </a:solidFill>
              </a:rPr>
              <a:t>Рассмотрим «плюсы» и «минусы» </a:t>
            </a:r>
            <a:r>
              <a:rPr lang="ru-RU" sz="2400" dirty="0" smtClean="0">
                <a:solidFill>
                  <a:srgbClr val="FFFF00"/>
                </a:solidFill>
              </a:rPr>
              <a:t>этих продуктов</a:t>
            </a:r>
            <a:r>
              <a:rPr lang="ru-RU" sz="2400" dirty="0">
                <a:solidFill>
                  <a:srgbClr val="FFFF00"/>
                </a:solidFill>
              </a:rPr>
              <a:t>: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8835" y="4188424"/>
            <a:ext cx="3888432" cy="2546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48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396"/>
            <a:ext cx="91440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Выводы</a:t>
            </a:r>
            <a:r>
              <a:rPr lang="ru-RU" sz="3200" dirty="0">
                <a:solidFill>
                  <a:srgbClr val="FF0000"/>
                </a:solidFill>
              </a:rPr>
              <a:t>:</a:t>
            </a:r>
          </a:p>
          <a:p>
            <a:r>
              <a:rPr lang="ru-RU" sz="2400" dirty="0"/>
              <a:t>При нарушении выработки необходимых пищеварительных соков и ферментов, происходит нарушение пищеварительных функций, что приводит к такому заболеванию, как гастрит. </a:t>
            </a:r>
          </a:p>
          <a:p>
            <a:r>
              <a:rPr lang="ru-RU" sz="2400" dirty="0"/>
              <a:t>Канцерогены влияют на печень. Отсутствие витаминов и минеральных веществ приводит к задержке роста и развития. </a:t>
            </a:r>
          </a:p>
          <a:p>
            <a:r>
              <a:rPr lang="ru-RU" sz="2400" dirty="0"/>
              <a:t>В ходе научного исследования было доказано, что широко распространенное химическое вещество под названием акриламид, образующееся в процессе жарки или выпекания пищевых продуктов, может удваивать риск заболевания раком. </a:t>
            </a:r>
          </a:p>
          <a:p>
            <a:r>
              <a:rPr lang="ru-RU" sz="2400" dirty="0" smtClean="0"/>
              <a:t>Предлагаем </a:t>
            </a:r>
            <a:r>
              <a:rPr lang="ru-RU" sz="2400" dirty="0"/>
              <a:t>вам пронаблюдать содержание акриламида в некоторых продуктах питания.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4656822"/>
            <a:ext cx="1980095" cy="1993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549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 pattern="rectangle"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394216"/>
              </p:ext>
            </p:extLst>
          </p:nvPr>
        </p:nvGraphicFramePr>
        <p:xfrm>
          <a:off x="1331640" y="1988840"/>
          <a:ext cx="6840760" cy="386404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420023"/>
                <a:gridCol w="3420737"/>
              </a:tblGrid>
              <a:tr h="112084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u="non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Наименование продукта</a:t>
                      </a:r>
                      <a:endParaRPr lang="ru-RU" sz="2400" i="1" u="non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u="non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Содержание акриламида (м кг/кг)</a:t>
                      </a:r>
                      <a:endParaRPr lang="ru-RU" sz="2400" i="1" u="non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7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Ржаной хлеб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89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7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Жареная рыба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39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7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Печенье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230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7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Крекеры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534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7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Чипсы картофельные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614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971599" y="332656"/>
            <a:ext cx="741119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Результаты исследования </a:t>
            </a:r>
            <a:endParaRPr lang="ru-RU" sz="4400" b="1" cap="none" spc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шведских </a:t>
            </a:r>
            <a:r>
              <a:rPr lang="ru-RU" sz="44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ученых</a:t>
            </a:r>
          </a:p>
        </p:txBody>
      </p:sp>
    </p:spTree>
    <p:extLst>
      <p:ext uri="{BB962C8B-B14F-4D97-AF65-F5344CB8AC3E}">
        <p14:creationId xmlns:p14="http://schemas.microsoft.com/office/powerpoint/2010/main" val="70825695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101</TotalTime>
  <Words>783</Words>
  <Application>Microsoft Office PowerPoint</Application>
  <PresentationFormat>Экран (4:3)</PresentationFormat>
  <Paragraphs>72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Бумажная</vt:lpstr>
      <vt:lpstr>Диаграмма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USER</cp:lastModifiedBy>
  <cp:revision>12</cp:revision>
  <dcterms:created xsi:type="dcterms:W3CDTF">2013-02-10T08:45:11Z</dcterms:created>
  <dcterms:modified xsi:type="dcterms:W3CDTF">2013-02-13T18:11:38Z</dcterms:modified>
</cp:coreProperties>
</file>