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1" r:id="rId9"/>
    <p:sldId id="272" r:id="rId10"/>
    <p:sldId id="273" r:id="rId11"/>
    <p:sldId id="274" r:id="rId12"/>
    <p:sldId id="262" r:id="rId13"/>
    <p:sldId id="263" r:id="rId14"/>
    <p:sldId id="266" r:id="rId15"/>
    <p:sldId id="267" r:id="rId16"/>
    <p:sldId id="264" r:id="rId17"/>
    <p:sldId id="265" r:id="rId18"/>
    <p:sldId id="268" r:id="rId19"/>
    <p:sldId id="269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9A4B581-5D4B-405C-B298-F36D11DBD8C9}" type="datetimeFigureOut">
              <a:rPr lang="ru-RU" smtClean="0"/>
              <a:t>06.02.2013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93A7E2A-3715-4BF6-85BF-8ED1952F8EF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1857364"/>
            <a:ext cx="6480048" cy="2301240"/>
          </a:xfrm>
        </p:spPr>
        <p:txBody>
          <a:bodyPr/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4" name="Рисунок 3" descr="papagayo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71736" y="357166"/>
            <a:ext cx="4357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>
                <a:solidFill>
                  <a:srgbClr val="CCFF66"/>
                </a:solidFill>
              </a:rPr>
              <a:t>Л</a:t>
            </a:r>
            <a:r>
              <a:rPr lang="ru-RU" sz="7200" dirty="0" smtClean="0">
                <a:solidFill>
                  <a:srgbClr val="CCFF66"/>
                </a:solidFill>
              </a:rPr>
              <a:t>иберия</a:t>
            </a:r>
            <a:endParaRPr lang="ru-RU" sz="7200" dirty="0">
              <a:solidFill>
                <a:srgbClr val="CCFF66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ipo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857232"/>
            <a:ext cx="6947346" cy="50526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3240" y="6143644"/>
            <a:ext cx="3137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Карликовый бегемот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4519_2038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142984"/>
            <a:ext cx="6527329" cy="42862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86116" y="5572140"/>
            <a:ext cx="2708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/>
              <a:t>К</a:t>
            </a:r>
            <a:r>
              <a:rPr lang="ru-RU" sz="2400" dirty="0" err="1" smtClean="0"/>
              <a:t>истеухая</a:t>
            </a:r>
            <a:r>
              <a:rPr lang="ru-RU" sz="2400" dirty="0" smtClean="0"/>
              <a:t> свинья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8186766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Государственное устройство и политическая система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0112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Либерия — республика. Действует Конституция 1986 (с поправками 1988).</a:t>
            </a:r>
            <a:br>
              <a:rPr lang="ru-RU" sz="2000" dirty="0" smtClean="0"/>
            </a:br>
            <a:r>
              <a:rPr lang="ru-RU" sz="2000" dirty="0" smtClean="0"/>
              <a:t>Административно Либерия делится на 15 графств. Государственное управление Либерии осуществляется тремя ветвями власти: законодательной, исполнительной и судебной. Высший орган законодательной власти — двухпалатная Национальная ассамблея, состоящая из Сената и палаты представителей. Высший орган исполнительной власти — президент, который является главой государства и главой правительства, главнокомандующим Вооружёнными силами. Министры правительства назначаются президентом, а затем утверждаются Сенатом.</a:t>
            </a:r>
          </a:p>
          <a:p>
            <a:pPr>
              <a:buNone/>
            </a:pPr>
            <a:r>
              <a:rPr lang="ru-RU" sz="2000" dirty="0" smtClean="0"/>
              <a:t>      Президент избирается всеобщим голосованием сроком на 6 лет. Сенат (26 членов) избирается всеобщим голосованием сроком на 9 лет, палата представителей (64 депутата) — сроком на 6 лет.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ЭКОНОМИКА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8929718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Либерия — слаборазвитая страна с аграрно-сырьевой специализацией, занимающая одно из ведущих мест в мире по производству и экспорту натурального каучука и железной руды. Существенной статьёй доходов страны является предоставление «удобного флага» иностранным судам. В экономике господствует иностранный капитал. Производственная инфраструктура была подорвана гражданской войной 1989—96, предопределив отток иностранного капитала из страны. Сейчас страна является одним из самых бедных государств мира. ВВП на душу населения в 2008 году — 500 долларов (226-е место в мире, этот показатель ниже только в Бурунди, Демократической республике Конго и Зимбабве). Около 80 % населения — ниже уровня бедности.</a:t>
            </a:r>
          </a:p>
          <a:p>
            <a:pPr>
              <a:buNone/>
            </a:pPr>
            <a:r>
              <a:rPr lang="ru-RU" sz="1800" dirty="0" smtClean="0"/>
              <a:t>      Традиционно, одной из крупнейших статей доходов являются пошлины за использование либерийского флага торговыми судами других государств.</a:t>
            </a:r>
          </a:p>
          <a:p>
            <a:pPr>
              <a:buNone/>
            </a:pPr>
            <a:r>
              <a:rPr lang="ru-RU" sz="1800" dirty="0" smtClean="0"/>
              <a:t>      Страна обладает крупными минеральными (большие запасы железной руды, есть россыпи золота, алмазов, редкоземельных элементов), сельскохозяйственными, лесными, гидроэнергетическими ресурсами.</a:t>
            </a:r>
          </a:p>
          <a:p>
            <a:pPr>
              <a:buNone/>
            </a:pPr>
            <a:r>
              <a:rPr lang="ru-RU" sz="1800" dirty="0" smtClean="0"/>
              <a:t>      Однако даже до гражданской войны основными экспортными товарами Либерии были сырая древесина и каучук, а также железная руда. На экспорт также производились кофе и какао. Эти товары экспортируются и сейчас (а также алмазы).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4972056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СЕЛЬСКОЕ ХОЗЯЙСТВО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143536" cy="53832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Доля в ВВП – 76,9% (2002), занято 829 тыс. чел. (2001). Обрабатываются 3,9% земель (2001). Главные товарные культуры – какао, каучук, кофе и масличная пальма. До начала военного конфликта Либерия была одним из крупнейших в мире производителей и экспортеров натурального каучука. Основные продовольственные культуры – рис и </a:t>
            </a:r>
            <a:r>
              <a:rPr lang="ru-RU" sz="1800" dirty="0" err="1" smtClean="0"/>
              <a:t>кассава</a:t>
            </a:r>
            <a:r>
              <a:rPr lang="ru-RU" sz="1800" dirty="0" smtClean="0"/>
              <a:t>. Животноводство (разведение крупного рогатого скота, коз, овец и свиней) развито слабо из-за распространения мухи цеце. Развивается рыболовство (вылов океанической и пресноводной рыбы). В 2000 вылов рыбы и морепродуктов составил 11,7 тыс. т. Сельское хозяйство не обеспечивает население Либерии основными продуктами питания. </a:t>
            </a:r>
            <a:endParaRPr lang="ru-RU" sz="1800" dirty="0"/>
          </a:p>
        </p:txBody>
      </p:sp>
      <p:pic>
        <p:nvPicPr>
          <p:cNvPr id="4" name="Рисунок 3" descr="_44214067_afp416sepangrubb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666960"/>
            <a:ext cx="3929090" cy="2833478"/>
          </a:xfrm>
          <a:prstGeom prst="rect">
            <a:avLst/>
          </a:prstGeom>
        </p:spPr>
      </p:pic>
      <p:pic>
        <p:nvPicPr>
          <p:cNvPr id="5" name="Рисунок 4" descr="crop_prot_crop_insectpest -Oil palm_clip_image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643314"/>
            <a:ext cx="3905250" cy="29337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4686304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ПРОМЫШЛЕННОСТЬ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001156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Доля в ВВП – 5,4% (2002), занято 8% населения (2000). Развивается горнодобывающая промышленность (добыча железной руды и алмазов). До начала военного конфликта страна была одним из крупнейших мировых экспортеров железной руды. Работают предприятия пищевой промышленности, а также небольшие заводы по переработке каучука и производству цемента. </a:t>
            </a:r>
            <a:endParaRPr lang="ru-RU" sz="1800" dirty="0"/>
          </a:p>
        </p:txBody>
      </p:sp>
      <p:pic>
        <p:nvPicPr>
          <p:cNvPr id="4" name="Рисунок 3" descr="iron-ore-close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214686"/>
            <a:ext cx="4143404" cy="2748989"/>
          </a:xfrm>
          <a:prstGeom prst="rect">
            <a:avLst/>
          </a:prstGeom>
        </p:spPr>
      </p:pic>
      <p:pic>
        <p:nvPicPr>
          <p:cNvPr id="5" name="Рисунок 4" descr="almaz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143248"/>
            <a:ext cx="3821913" cy="28575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3471858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НАСЕЛЕНИЕ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500694" cy="5857892"/>
          </a:xfrm>
        </p:spPr>
        <p:txBody>
          <a:bodyPr>
            <a:noAutofit/>
          </a:bodyPr>
          <a:lstStyle/>
          <a:p>
            <a:r>
              <a:rPr lang="ru-RU" sz="1600" dirty="0" smtClean="0"/>
              <a:t>Численность населения — 3,69 </a:t>
            </a:r>
            <a:r>
              <a:rPr lang="ru-RU" sz="1600" dirty="0" err="1" smtClean="0"/>
              <a:t>млн</a:t>
            </a:r>
            <a:r>
              <a:rPr lang="ru-RU" sz="1600" dirty="0" smtClean="0"/>
              <a:t> (оценка на июль 2010).</a:t>
            </a:r>
          </a:p>
          <a:p>
            <a:r>
              <a:rPr lang="ru-RU" sz="1600" dirty="0" smtClean="0"/>
              <a:t>Годовой прирост — 2,8 %.</a:t>
            </a:r>
          </a:p>
          <a:p>
            <a:r>
              <a:rPr lang="ru-RU" sz="1600" dirty="0" smtClean="0"/>
              <a:t>Рождаемость — 38,1 на 1000 (уровень фертильности — 5,24 рождений на женщину).</a:t>
            </a:r>
          </a:p>
          <a:p>
            <a:r>
              <a:rPr lang="ru-RU" sz="1600" dirty="0" smtClean="0"/>
              <a:t>Смертность — 10,9 на 1000.</a:t>
            </a:r>
          </a:p>
          <a:p>
            <a:r>
              <a:rPr lang="ru-RU" sz="1600" dirty="0" smtClean="0"/>
              <a:t>Иммиграция (возвращение беженцев) — 0,6 на 1000.</a:t>
            </a:r>
          </a:p>
          <a:p>
            <a:r>
              <a:rPr lang="ru-RU" sz="1600" dirty="0" smtClean="0"/>
              <a:t>Младенческая смертность — 76,4 умерших на 1000 </a:t>
            </a:r>
            <a:r>
              <a:rPr lang="ru-RU" sz="1600" dirty="0" err="1" smtClean="0"/>
              <a:t>новорожденых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Средняя продолжительность жизни — 55 лет для мужчин, 58 лет для женщин.</a:t>
            </a:r>
          </a:p>
          <a:p>
            <a:r>
              <a:rPr lang="ru-RU" sz="1600" dirty="0" smtClean="0"/>
              <a:t>Заражённость вирусом иммунодефицита (ВИЧ) — 1,7 % (оценка 2007 года).</a:t>
            </a:r>
          </a:p>
          <a:p>
            <a:r>
              <a:rPr lang="ru-RU" sz="1600" dirty="0" smtClean="0"/>
              <a:t>Городское население — 60 % (в 2008).</a:t>
            </a:r>
          </a:p>
          <a:p>
            <a:r>
              <a:rPr lang="ru-RU" sz="1600" dirty="0" smtClean="0"/>
              <a:t>Этнический состав: </a:t>
            </a:r>
            <a:r>
              <a:rPr lang="ru-RU" sz="1600" dirty="0" err="1" smtClean="0"/>
              <a:t>негры-аборигены</a:t>
            </a:r>
            <a:r>
              <a:rPr lang="ru-RU" sz="1600" dirty="0" smtClean="0"/>
              <a:t> (</a:t>
            </a:r>
            <a:r>
              <a:rPr lang="ru-RU" sz="1600" dirty="0" err="1" smtClean="0"/>
              <a:t>кпелле</a:t>
            </a:r>
            <a:r>
              <a:rPr lang="ru-RU" sz="1600" dirty="0" smtClean="0"/>
              <a:t>, </a:t>
            </a:r>
            <a:r>
              <a:rPr lang="ru-RU" sz="1600" dirty="0" err="1" smtClean="0"/>
              <a:t>басса</a:t>
            </a:r>
            <a:r>
              <a:rPr lang="ru-RU" sz="1600" dirty="0" smtClean="0"/>
              <a:t>, дан и др.) — 95 %, потомки </a:t>
            </a:r>
            <a:r>
              <a:rPr lang="ru-RU" sz="1600" dirty="0" err="1" smtClean="0"/>
              <a:t>негров</a:t>
            </a:r>
            <a:r>
              <a:rPr lang="ru-RU" sz="1600" dirty="0" smtClean="0"/>
              <a:t> из США (</a:t>
            </a:r>
            <a:r>
              <a:rPr lang="ru-RU" sz="1600" dirty="0" err="1" smtClean="0"/>
              <a:t>американолиберийцы</a:t>
            </a:r>
            <a:r>
              <a:rPr lang="ru-RU" sz="1600" dirty="0" smtClean="0"/>
              <a:t>) — 2,5 %, потомки </a:t>
            </a:r>
            <a:r>
              <a:rPr lang="ru-RU" sz="1600" dirty="0" err="1" smtClean="0"/>
              <a:t>негров</a:t>
            </a:r>
            <a:r>
              <a:rPr lang="ru-RU" sz="1600" dirty="0" smtClean="0"/>
              <a:t> из стран Карибского моря — 2,5 %.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 descr="0927-MGarway-ORA-GARWAY-LIBERIA-PMAD-PEOPLE-DIFFERENCE_full_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0"/>
            <a:ext cx="4071934" cy="2701050"/>
          </a:xfrm>
          <a:prstGeom prst="rect">
            <a:avLst/>
          </a:prstGeom>
        </p:spPr>
      </p:pic>
      <p:pic>
        <p:nvPicPr>
          <p:cNvPr id="6" name="Рисунок 5" descr="8528000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4500571"/>
            <a:ext cx="3143240" cy="2357430"/>
          </a:xfrm>
          <a:prstGeom prst="rect">
            <a:avLst/>
          </a:prstGeom>
        </p:spPr>
      </p:pic>
      <p:pic>
        <p:nvPicPr>
          <p:cNvPr id="5" name="Рисунок 4" descr="img_0002065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2660875"/>
            <a:ext cx="2928958" cy="22025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2543164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РЕЛИГИИ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286380" cy="57150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40% населения страны – христиане (большинство составляют протестанты), 40% – мусульмане (большинство исповедуют ислам суннитского направления), 20% </a:t>
            </a:r>
            <a:r>
              <a:rPr lang="ru-RU" dirty="0" err="1" smtClean="0"/>
              <a:t>либерийцев</a:t>
            </a:r>
            <a:r>
              <a:rPr lang="ru-RU" dirty="0" smtClean="0"/>
              <a:t> придерживаются традиционных африканских верований (анимализм, фетишизм, культ предков, сил природы и др.). Согласно конституции, в Либерии гарантируется полная свобода вероисповедания. </a:t>
            </a:r>
            <a:br>
              <a:rPr lang="ru-RU" dirty="0" smtClean="0"/>
            </a:br>
            <a:r>
              <a:rPr lang="ru-RU" dirty="0" smtClean="0"/>
              <a:t>Христианство стало распространяться в 16–17 вв., первое миссионерское общество было создано в г.Монровия в 1827. В настоящее время действуют также ряд христианско-африканских церквей. Активное проникновение ислама началось в </a:t>
            </a:r>
            <a:r>
              <a:rPr lang="ru-RU" dirty="0" err="1" smtClean="0"/>
              <a:t>серед</a:t>
            </a:r>
            <a:r>
              <a:rPr lang="ru-RU" dirty="0" smtClean="0"/>
              <a:t>. 18 в. Мусульмане населяют в основном северо-западные графства страны. Среди мусульман Либерии пользуется влиянием </a:t>
            </a:r>
            <a:r>
              <a:rPr lang="ru-RU" dirty="0" err="1" smtClean="0"/>
              <a:t>суфийский</a:t>
            </a:r>
            <a:r>
              <a:rPr lang="ru-RU" dirty="0" smtClean="0"/>
              <a:t> орден (</a:t>
            </a:r>
            <a:r>
              <a:rPr lang="ru-RU" dirty="0" err="1" smtClean="0"/>
              <a:t>тарикат</a:t>
            </a:r>
            <a:r>
              <a:rPr lang="ru-RU" dirty="0" smtClean="0"/>
              <a:t>) </a:t>
            </a:r>
            <a:r>
              <a:rPr lang="ru-RU" dirty="0" err="1" smtClean="0"/>
              <a:t>Ахмадийя</a:t>
            </a:r>
            <a:r>
              <a:rPr lang="ru-RU" dirty="0" smtClean="0"/>
              <a:t>. В среде приверженцев традиционных африканских верований сохранилось влияние мужского (</a:t>
            </a:r>
            <a:r>
              <a:rPr lang="ru-RU" dirty="0" err="1" smtClean="0"/>
              <a:t>Поро</a:t>
            </a:r>
            <a:r>
              <a:rPr lang="ru-RU" dirty="0" smtClean="0"/>
              <a:t>) и женских (Бунду и </a:t>
            </a:r>
            <a:r>
              <a:rPr lang="ru-RU" dirty="0" err="1" smtClean="0"/>
              <a:t>Санде</a:t>
            </a:r>
            <a:r>
              <a:rPr lang="ru-RU" dirty="0" smtClean="0"/>
              <a:t>) тайных обществ. </a:t>
            </a:r>
            <a:endParaRPr lang="ru-RU" dirty="0"/>
          </a:p>
        </p:txBody>
      </p:sp>
      <p:pic>
        <p:nvPicPr>
          <p:cNvPr id="4" name="Рисунок 3" descr="liberia-religions-19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642918"/>
            <a:ext cx="3737148" cy="2500330"/>
          </a:xfrm>
          <a:prstGeom prst="rect">
            <a:avLst/>
          </a:prstGeom>
        </p:spPr>
      </p:pic>
      <p:pic>
        <p:nvPicPr>
          <p:cNvPr id="5" name="Рисунок 4" descr="nature3-300x2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357562"/>
            <a:ext cx="3714776" cy="300896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НАЦИОНАЛЬНАЯ КУХНЯ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071546"/>
            <a:ext cx="8858312" cy="28289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Национальная кухня - это обилие всевозможных блюд на столе. Наиболее популярны </a:t>
            </a:r>
            <a:r>
              <a:rPr lang="ru-RU" sz="1800" dirty="0" err="1" smtClean="0"/>
              <a:t>думбой</a:t>
            </a:r>
            <a:r>
              <a:rPr lang="ru-RU" sz="1800" dirty="0" smtClean="0"/>
              <a:t> (</a:t>
            </a:r>
            <a:r>
              <a:rPr lang="ru-RU" sz="1800" dirty="0" err="1" smtClean="0"/>
              <a:t>Dumboy</a:t>
            </a:r>
            <a:r>
              <a:rPr lang="ru-RU" sz="1800" dirty="0" smtClean="0"/>
              <a:t>) и Фу-фу (</a:t>
            </a:r>
            <a:r>
              <a:rPr lang="ru-RU" sz="1800" dirty="0" err="1" smtClean="0"/>
              <a:t>Foo-foo</a:t>
            </a:r>
            <a:r>
              <a:rPr lang="ru-RU" sz="1800" dirty="0" smtClean="0"/>
              <a:t>), приготовленные из маниоки и политые пальмовым маслом и соусом </a:t>
            </a:r>
            <a:r>
              <a:rPr lang="ru-RU" sz="1800" dirty="0" err="1" smtClean="0"/>
              <a:t>палава</a:t>
            </a:r>
            <a:r>
              <a:rPr lang="ru-RU" sz="1800" dirty="0" smtClean="0"/>
              <a:t>. Часто подают известное блюдо "Отбивная Страны", состоящее из мяса, рыбы и зелени, прожаренных на пальмовом масле. Очень аппетитны рыба, сваренная в кокосовых сливках, либерийский белый хлеб и сдобные изделия. Обязательный атрибут любого застолья - кувшин с имбирным пивом.</a:t>
            </a:r>
            <a:endParaRPr lang="ru-RU" sz="1800" dirty="0"/>
          </a:p>
        </p:txBody>
      </p:sp>
      <p:pic>
        <p:nvPicPr>
          <p:cNvPr id="4" name="Рисунок 3" descr="1230505227_img_077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357562"/>
            <a:ext cx="4159261" cy="3119446"/>
          </a:xfrm>
          <a:prstGeom prst="rect">
            <a:avLst/>
          </a:prstGeom>
        </p:spPr>
      </p:pic>
      <p:pic>
        <p:nvPicPr>
          <p:cNvPr id="5" name="Рисунок 4" descr="салат Ёжик с корейской морковью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357562"/>
            <a:ext cx="4095757" cy="314325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2257412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ВАЛЮТА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5"/>
            <a:ext cx="8786874" cy="2786082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/>
              <a:t>    </a:t>
            </a:r>
            <a:r>
              <a:rPr lang="ru-RU" sz="2000" dirty="0" smtClean="0"/>
              <a:t>Либерийский доллар, равный 100 центам. </a:t>
            </a:r>
          </a:p>
          <a:p>
            <a:pPr fontAlgn="base">
              <a:buNone/>
            </a:pPr>
            <a:r>
              <a:rPr lang="ru-RU" sz="2000" dirty="0" smtClean="0"/>
              <a:t>      В обороте находятся банкноты в 100, 50, 20, 10 и 5 долларов, монеты - 1, 5, 10, 25, 50 центов и 1 доллар. В обращении находятся доллары США. Деньги можно обменять в Банке Развития и Инвестиции Либерии. </a:t>
            </a:r>
          </a:p>
          <a:p>
            <a:pPr fontAlgn="base">
              <a:buNone/>
            </a:pPr>
            <a:r>
              <a:rPr lang="ru-RU" sz="2000" dirty="0" smtClean="0"/>
              <a:t>     Возможности пользоваться кредитными картами и туристическими чеками нет.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869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3857628"/>
            <a:ext cx="5751576" cy="252374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4786346" cy="5429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Либе́рия</a:t>
            </a:r>
            <a:r>
              <a:rPr lang="ru-RU" dirty="0" smtClean="0"/>
              <a:t>, официально — </a:t>
            </a:r>
            <a:r>
              <a:rPr lang="ru-RU" b="1" dirty="0" err="1" smtClean="0"/>
              <a:t>Респу́блика</a:t>
            </a:r>
            <a:r>
              <a:rPr lang="ru-RU" b="1" dirty="0" smtClean="0"/>
              <a:t> </a:t>
            </a:r>
            <a:r>
              <a:rPr lang="ru-RU" b="1" dirty="0" err="1" smtClean="0"/>
              <a:t>Либе́рия</a:t>
            </a:r>
            <a:r>
              <a:rPr lang="ru-RU" dirty="0" smtClean="0"/>
              <a:t>  — небольшое государство в Западной Африке. Граничит со Сьерра-Леоне на западе, Гвинеей на севере, </a:t>
            </a:r>
            <a:r>
              <a:rPr lang="ru-RU" dirty="0" err="1" smtClean="0"/>
              <a:t>Кот-д’Ивуаром</a:t>
            </a:r>
            <a:r>
              <a:rPr lang="ru-RU" dirty="0" smtClean="0"/>
              <a:t> на востоке. Форма правления — республика. Столица — Монровия.</a:t>
            </a:r>
          </a:p>
          <a:p>
            <a:pPr>
              <a:buNone/>
            </a:pPr>
            <a:r>
              <a:rPr lang="ru-RU" dirty="0" smtClean="0"/>
              <a:t>    Площадь Либерии составляет 111 369 км² (103-я в мире).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liberiama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428736"/>
            <a:ext cx="4333906" cy="371477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857364"/>
            <a:ext cx="7467600" cy="4525963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dirty="0" smtClean="0">
                <a:latin typeface="Book Antiqua" pitchFamily="18" charset="0"/>
              </a:rPr>
              <a:t>Презентацию подготовила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 smtClean="0">
                <a:latin typeface="Book Antiqua" pitchFamily="18" charset="0"/>
              </a:rPr>
              <a:t>ученица 11А класса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 err="1" smtClean="0">
                <a:latin typeface="Book Antiqua" pitchFamily="18" charset="0"/>
              </a:rPr>
              <a:t>Фильчушкина</a:t>
            </a:r>
            <a:r>
              <a:rPr lang="ru-RU" sz="2800" dirty="0" smtClean="0">
                <a:latin typeface="Book Antiqua" pitchFamily="18" charset="0"/>
              </a:rPr>
              <a:t> Ольга.</a:t>
            </a:r>
          </a:p>
          <a:p>
            <a:pPr>
              <a:buNone/>
            </a:pPr>
            <a:endParaRPr lang="ru-RU" sz="2800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iberiy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3786213" cy="25241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3143248"/>
            <a:ext cx="21891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Флаг Либерии</a:t>
            </a:r>
            <a:endParaRPr lang="ru-RU" sz="2400" dirty="0"/>
          </a:p>
        </p:txBody>
      </p:sp>
      <p:pic>
        <p:nvPicPr>
          <p:cNvPr id="6" name="Рисунок 5" descr="d0bbd0b8d0b1d0b5d180d0b8d18f-450x47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42852"/>
            <a:ext cx="2848476" cy="30003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15008" y="3143248"/>
            <a:ext cx="21675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Герб Либерии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4572008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Девиз: </a:t>
            </a:r>
            <a:r>
              <a:rPr lang="ru-RU" sz="2400" i="1" dirty="0"/>
              <a:t>«</a:t>
            </a:r>
            <a:r>
              <a:rPr lang="en-US" sz="2400" i="1" dirty="0"/>
              <a:t>The love of liberty brought us here. (</a:t>
            </a:r>
            <a:r>
              <a:rPr lang="ru-RU" sz="2400" i="1" dirty="0"/>
              <a:t>Любовь к свободе привела нас сюда.)»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2786082" cy="714380"/>
          </a:xfrm>
        </p:spPr>
        <p:txBody>
          <a:bodyPr>
            <a:normAutofit fontScale="90000"/>
          </a:bodyPr>
          <a:lstStyle/>
          <a:p>
            <a:r>
              <a:rPr lang="ru-RU" cap="all" dirty="0" err="1" smtClean="0"/>
              <a:t>ИСТОРИя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714356"/>
            <a:ext cx="8786874" cy="61436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100" dirty="0" smtClean="0"/>
              <a:t>              </a:t>
            </a:r>
            <a:r>
              <a:rPr lang="ru-RU" sz="1600" dirty="0" smtClean="0"/>
              <a:t>Республика Либерия была основана в начале XIX века освобожденными американскими рабами. Независимость она получила в 1847 году, став первой республикой Африки. Англия и Франция, с территорий своих колоний (современные Сьерра-Леоне и Гвинея), наступали на Либерию, и, в конце концов, в 1867 году аннексировали крупные части ее территории: алмазоносный регион нынешней Сьерра-Леоне (долина реки </a:t>
            </a:r>
            <a:r>
              <a:rPr lang="ru-RU" sz="1600" dirty="0" err="1" smtClean="0"/>
              <a:t>Мано</a:t>
            </a:r>
            <a:r>
              <a:rPr lang="ru-RU" sz="1600" dirty="0" smtClean="0"/>
              <a:t>) и северная часть нынешней Гвинеи, богатая бокситами и железной рудой.</a:t>
            </a:r>
          </a:p>
          <a:p>
            <a:pPr>
              <a:buNone/>
            </a:pPr>
            <a:r>
              <a:rPr lang="ru-RU" sz="1600" dirty="0" smtClean="0"/>
              <a:t>              Так называемые «</a:t>
            </a:r>
            <a:r>
              <a:rPr lang="ru-RU" sz="1600" dirty="0" err="1" smtClean="0"/>
              <a:t>американо-либерийцы</a:t>
            </a:r>
            <a:r>
              <a:rPr lang="ru-RU" sz="1600" dirty="0" smtClean="0"/>
              <a:t>» (</a:t>
            </a:r>
            <a:r>
              <a:rPr lang="ru-RU" sz="1600" dirty="0" err="1" smtClean="0"/>
              <a:t>называемые</a:t>
            </a:r>
            <a:r>
              <a:rPr lang="ru-RU" sz="1600" dirty="0" smtClean="0"/>
              <a:t> в Либерии </a:t>
            </a:r>
            <a:r>
              <a:rPr lang="ru-RU" sz="1600" dirty="0" err="1" smtClean="0"/>
              <a:t>Congo</a:t>
            </a:r>
            <a:r>
              <a:rPr lang="ru-RU" sz="1600" dirty="0" smtClean="0"/>
              <a:t> </a:t>
            </a:r>
            <a:r>
              <a:rPr lang="ru-RU" sz="1600" dirty="0" err="1" smtClean="0"/>
              <a:t>People</a:t>
            </a:r>
            <a:r>
              <a:rPr lang="ru-RU" sz="1600" dirty="0" smtClean="0"/>
              <a:t>)) единолично руководили страной, распоряжаясь туземным населением как своей собственностью. В 1926 году американская компания </a:t>
            </a:r>
            <a:r>
              <a:rPr lang="ru-RU" sz="1600" dirty="0" err="1" smtClean="0"/>
              <a:t>Firestone</a:t>
            </a:r>
            <a:r>
              <a:rPr lang="ru-RU" sz="1600" dirty="0" smtClean="0"/>
              <a:t> получила в концессию (на 99 лет) обширные территории для создания каучуковых плантаций, что сделало Либерию крупнейшим в Западной Африке экспортером каучука. </a:t>
            </a:r>
          </a:p>
          <a:p>
            <a:pPr>
              <a:buNone/>
            </a:pPr>
            <a:r>
              <a:rPr lang="ru-RU" sz="1600" dirty="0" smtClean="0"/>
              <a:t>              Наибольшего расцвета Либерия достигла во время правления Уильяма </a:t>
            </a:r>
            <a:r>
              <a:rPr lang="ru-RU" sz="1600" dirty="0" err="1" smtClean="0"/>
              <a:t>Табмена</a:t>
            </a:r>
            <a:r>
              <a:rPr lang="ru-RU" sz="1600" dirty="0" smtClean="0"/>
              <a:t> (1944-71), который создал привлекательные условия для иностранных компаний. В результате в стране начали крупномасштабную добычу железной руды три западных компании. Вскоре экспорт железной руды составил более половины бюджетных поступлений Либерии. Активно развивалась добыча алмазов и золота, экспорт древесины и каучука. Были построены заводы по переработке сахара, гидроэлектростанция, железные и автомобильные дороги. Либерия в то время считалась самой преуспевающей страной Западной Африки, привлекая множество иммигрантов из Гвинеи, Сьерра-Леоне, Ганы и Нигерии.</a:t>
            </a:r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59832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</a:t>
            </a:r>
            <a:r>
              <a:rPr lang="ru-RU" sz="1500" dirty="0" smtClean="0"/>
              <a:t>       </a:t>
            </a:r>
            <a:r>
              <a:rPr lang="ru-RU" sz="1600" dirty="0" smtClean="0"/>
              <a:t>Преемник </a:t>
            </a:r>
            <a:r>
              <a:rPr lang="ru-RU" sz="1600" dirty="0" err="1" smtClean="0"/>
              <a:t>Табмена</a:t>
            </a:r>
            <a:r>
              <a:rPr lang="ru-RU" sz="1600" dirty="0" smtClean="0"/>
              <a:t>, Уильям </a:t>
            </a:r>
            <a:r>
              <a:rPr lang="ru-RU" sz="1600" dirty="0" err="1" smtClean="0"/>
              <a:t>Толберт</a:t>
            </a:r>
            <a:r>
              <a:rPr lang="ru-RU" sz="1600" dirty="0" smtClean="0"/>
              <a:t>, начал либерализацию политической жизни Либерии. Он впервые начал вводить представителей местных племен в органы власти. </a:t>
            </a:r>
            <a:r>
              <a:rPr lang="ru-RU" sz="1600" dirty="0" err="1" smtClean="0"/>
              <a:t>Толберт</a:t>
            </a:r>
            <a:r>
              <a:rPr lang="ru-RU" sz="1600" dirty="0" smtClean="0"/>
              <a:t> открыл в стране посольства Китая, СССР и Румынии. Начиная с 1974 года, он ежегодно отправлял студентов на учебу в вузы СССР. Все это вызвало недовольство США, и в 1980 году </a:t>
            </a:r>
            <a:r>
              <a:rPr lang="ru-RU" sz="1600" dirty="0" err="1" smtClean="0"/>
              <a:t>Толберт</a:t>
            </a:r>
            <a:r>
              <a:rPr lang="ru-RU" sz="1600" dirty="0" smtClean="0"/>
              <a:t> был убит в ходе спецоперации ЦРУ. На пост президента был поставлен неграмотный сержант либерийской армии, </a:t>
            </a:r>
            <a:r>
              <a:rPr lang="ru-RU" sz="1600" dirty="0" err="1" smtClean="0"/>
              <a:t>Сэмюэл</a:t>
            </a:r>
            <a:r>
              <a:rPr lang="ru-RU" sz="1600" dirty="0" smtClean="0"/>
              <a:t> </a:t>
            </a:r>
            <a:r>
              <a:rPr lang="ru-RU" sz="1600" dirty="0" err="1" smtClean="0"/>
              <a:t>Доу</a:t>
            </a:r>
            <a:r>
              <a:rPr lang="ru-RU" sz="1600" dirty="0" smtClean="0"/>
              <a:t>, которому на тот момент было 28 лет. Очевидно, американцы посчитали, что такого «лидера нации» будет легче контролировать.</a:t>
            </a:r>
          </a:p>
          <a:p>
            <a:pPr>
              <a:buNone/>
            </a:pPr>
            <a:r>
              <a:rPr lang="ru-RU" sz="1600" dirty="0" smtClean="0"/>
              <a:t>           В начале 1980-х годов США предоставили Либерии помощь в размере около 500 млн. долларов. Президент США Джордж </a:t>
            </a:r>
            <a:r>
              <a:rPr lang="ru-RU" sz="1600" dirty="0" err="1" smtClean="0"/>
              <a:t>Буш-старший</a:t>
            </a:r>
            <a:r>
              <a:rPr lang="ru-RU" sz="1600" dirty="0" smtClean="0"/>
              <a:t> называл </a:t>
            </a:r>
            <a:r>
              <a:rPr lang="ru-RU" sz="1600" dirty="0" err="1" smtClean="0"/>
              <a:t>Сэмюэла</a:t>
            </a:r>
            <a:r>
              <a:rPr lang="ru-RU" sz="1600" dirty="0" smtClean="0"/>
              <a:t> </a:t>
            </a:r>
            <a:r>
              <a:rPr lang="ru-RU" sz="1600" dirty="0" err="1" smtClean="0"/>
              <a:t>Доу</a:t>
            </a:r>
            <a:r>
              <a:rPr lang="ru-RU" sz="1600" dirty="0" smtClean="0"/>
              <a:t> своим «младшим братом». В 1985 году </a:t>
            </a:r>
            <a:r>
              <a:rPr lang="ru-RU" sz="1600" dirty="0" err="1" smtClean="0"/>
              <a:t>Доу</a:t>
            </a:r>
            <a:r>
              <a:rPr lang="ru-RU" sz="1600" dirty="0" smtClean="0"/>
              <a:t> фальсифицировал выборы в свою пользу и жестоко подавил вспыхнувшие гражданские беспорядки. Недовольство населения было вызвано еще и тем, что на все ключевые должности он назначал представителей своего племени «кран». Кроме того, он стал сближаться с СССР, и посылать туда студентов на учебу, что ухудшило его отношения с США. В 1989 году при поддержке США вспыхнуло массовое восстание против правления </a:t>
            </a:r>
            <a:r>
              <a:rPr lang="ru-RU" sz="1600" dirty="0" err="1" smtClean="0"/>
              <a:t>Доу</a:t>
            </a:r>
            <a:r>
              <a:rPr lang="ru-RU" sz="1600" dirty="0" smtClean="0"/>
              <a:t>. Президента, в свою очередь, поддержали племена «кран» и «</a:t>
            </a:r>
            <a:r>
              <a:rPr lang="ru-RU" sz="1600" dirty="0" err="1" smtClean="0"/>
              <a:t>мандинго</a:t>
            </a:r>
            <a:r>
              <a:rPr lang="ru-RU" sz="1600" dirty="0" smtClean="0"/>
              <a:t>», а также либерийская армия. Началась гражданская война, которая продолжалась 14 лет.</a:t>
            </a:r>
          </a:p>
          <a:p>
            <a:pPr>
              <a:buNone/>
            </a:pPr>
            <a:r>
              <a:rPr lang="ru-RU" sz="1600" dirty="0" smtClean="0"/>
              <a:t>           В 2003 году ситуация была стабилизирована при помощи войск Африканского союза, США и ООН. В 2005 году прошли президентские выборы, в которых победила </a:t>
            </a:r>
            <a:r>
              <a:rPr lang="ru-RU" sz="1600" dirty="0" err="1" smtClean="0"/>
              <a:t>Эллен</a:t>
            </a:r>
            <a:r>
              <a:rPr lang="ru-RU" sz="1600" dirty="0" smtClean="0"/>
              <a:t> </a:t>
            </a:r>
            <a:r>
              <a:rPr lang="ru-RU" sz="1600" dirty="0" err="1" smtClean="0"/>
              <a:t>Джонсон-Серлиф</a:t>
            </a:r>
            <a:r>
              <a:rPr lang="ru-RU" sz="1600" dirty="0" smtClean="0"/>
              <a:t>, в прошлом – министр финансов Либерии, сотрудница Всемирного банка и ООН. Под ее руководством страна взяла курс на восстановление экономики, привлечение иностранных инвестиций, искоренение коррупции. Стабильность в стране помогают обеспечивать военные контингенты Африканского союза и ООН, многочисленные советники и консультанты из Европы, США, России. </a:t>
            </a: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0035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ГЕОГРАФИЯ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785794"/>
            <a:ext cx="5214974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   </a:t>
            </a:r>
            <a:r>
              <a:rPr lang="ru-RU" sz="1800" dirty="0" smtClean="0"/>
              <a:t>Либерия находится на побережье Атлантического океана в Западной Африке. Граничит с тремя государствами — Гвинеей (563 км) — на севере, со Сьерра-Леоне (306 км) на северо-западе и </a:t>
            </a:r>
            <a:r>
              <a:rPr lang="ru-RU" sz="1800" dirty="0" err="1" smtClean="0"/>
              <a:t>Кот-д'Ивуаром</a:t>
            </a:r>
            <a:r>
              <a:rPr lang="ru-RU" sz="1800" dirty="0" smtClean="0"/>
              <a:t> (716 км) — на востоке. Береговая линия составляет 579 км.</a:t>
            </a:r>
          </a:p>
          <a:p>
            <a:pPr>
              <a:buNone/>
            </a:pPr>
            <a:r>
              <a:rPr lang="ru-RU" sz="1800" dirty="0" smtClean="0"/>
              <a:t>       Большая часть территории — это прибрежные равнины с невысокими горами, самая высокая точка — гора </a:t>
            </a:r>
            <a:r>
              <a:rPr lang="ru-RU" sz="1800" dirty="0" err="1" smtClean="0"/>
              <a:t>Маунт-Вутеве</a:t>
            </a:r>
            <a:r>
              <a:rPr lang="ru-RU" sz="1800" dirty="0" smtClean="0"/>
              <a:t> высотой 1380 м. Леса занимают 18 % территории.</a:t>
            </a:r>
          </a:p>
          <a:p>
            <a:pPr>
              <a:buNone/>
            </a:pPr>
            <a:r>
              <a:rPr lang="ru-RU" sz="1800" dirty="0" smtClean="0"/>
              <a:t>       Климат экваториальный, жаркий, с мая по октябрь идут тропические дожди. Осадков выпадает 5000 мм на побережье и 1500 мм в глубинных районах. Средняя температура примерно +25 °C.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Рисунок 3" descr="1012605_liberi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142984"/>
            <a:ext cx="4029462" cy="434451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1685908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ФЛОРА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8582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400" dirty="0" smtClean="0"/>
              <a:t>На побережье Либерии распространены мангровые леса. За пределами досягаемости приливов растут пальмы: рафия (дающая техническое волокно), ротанговая, масличная и кокосовая, а также панданусы. В вечнозеленых тропических лесах встречаются примерно 200 видов деревьев, включая ряд ценных пород (</a:t>
            </a:r>
            <a:r>
              <a:rPr lang="ru-RU" sz="2400" dirty="0" err="1" smtClean="0"/>
              <a:t>эритрофлеум</a:t>
            </a:r>
            <a:r>
              <a:rPr lang="ru-RU" sz="2400" dirty="0" smtClean="0"/>
              <a:t> гвинейский, гевея, </a:t>
            </a:r>
            <a:r>
              <a:rPr lang="ru-RU" sz="2400" dirty="0" err="1" smtClean="0"/>
              <a:t>кайя</a:t>
            </a:r>
            <a:r>
              <a:rPr lang="ru-RU" sz="2400" dirty="0" smtClean="0"/>
              <a:t>, или красное дерево и др.). Для северо-восточных районов характерны листопадные леса и редколесья, а для северных — высокотравные саванны с зонтичными акациями и баобабами.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00694" y="6286520"/>
            <a:ext cx="1246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Баобаб</a:t>
            </a:r>
            <a:endParaRPr lang="ru-RU" sz="2400" dirty="0"/>
          </a:p>
        </p:txBody>
      </p:sp>
      <p:pic>
        <p:nvPicPr>
          <p:cNvPr id="6" name="Рисунок 5" descr="pandan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643470" cy="3482603"/>
          </a:xfrm>
          <a:prstGeom prst="rect">
            <a:avLst/>
          </a:prstGeom>
        </p:spPr>
      </p:pic>
      <p:pic>
        <p:nvPicPr>
          <p:cNvPr id="4" name="Рисунок 3" descr="madagaskar_cnt_18nov09_iStock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928934"/>
            <a:ext cx="5151844" cy="342924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43042" y="3714752"/>
            <a:ext cx="1572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Панданус</a:t>
            </a: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197166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ФАУНА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358214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Дикие животные сохранились главным образом на востоке и северо-западе Либерии. Из крупных млекопитающих обитают слоны, леопарды, антилопы (</a:t>
            </a:r>
            <a:r>
              <a:rPr lang="ru-RU" dirty="0" err="1" smtClean="0"/>
              <a:t>бонго</a:t>
            </a:r>
            <a:r>
              <a:rPr lang="ru-RU" dirty="0" smtClean="0"/>
              <a:t>, либерийский лесной и зебровый дукеры и водяной </a:t>
            </a:r>
            <a:r>
              <a:rPr lang="ru-RU" dirty="0" err="1" smtClean="0"/>
              <a:t>оленек</a:t>
            </a:r>
            <a:r>
              <a:rPr lang="ru-RU" dirty="0" smtClean="0"/>
              <a:t>), карликовый бегемот, </a:t>
            </a:r>
            <a:r>
              <a:rPr lang="ru-RU" dirty="0" err="1" smtClean="0"/>
              <a:t>кистеухая</a:t>
            </a:r>
            <a:r>
              <a:rPr lang="ru-RU" dirty="0" smtClean="0"/>
              <a:t> свинья, африканский (черный) буйвол. В стране водятся крокодилы и многочисленные змеи, в том числе ряд ядовитых. Ресурсы пресноводных рыб сильно сократились из-за хищнического лова, зато прибрежные воды океана изобилуют рыбой. Значительная часть территории Либерии входит в ареал мухи цеце (что ограничивает развитие животноводства) и малярийных комаров.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198</TotalTime>
  <Words>1080</Words>
  <Application>Microsoft Office PowerPoint</Application>
  <PresentationFormat>Экран (4:3)</PresentationFormat>
  <Paragraphs>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Техническая</vt:lpstr>
      <vt:lpstr>     </vt:lpstr>
      <vt:lpstr>Презентация PowerPoint</vt:lpstr>
      <vt:lpstr>Презентация PowerPoint</vt:lpstr>
      <vt:lpstr>ИСТОРИя </vt:lpstr>
      <vt:lpstr>Презентация PowerPoint</vt:lpstr>
      <vt:lpstr>ГЕОГРАФИЯ </vt:lpstr>
      <vt:lpstr>ФЛОРА</vt:lpstr>
      <vt:lpstr>Презентация PowerPoint</vt:lpstr>
      <vt:lpstr>ФАУНА</vt:lpstr>
      <vt:lpstr>Презентация PowerPoint</vt:lpstr>
      <vt:lpstr>Презентация PowerPoint</vt:lpstr>
      <vt:lpstr>Государственное устройство и политическая система </vt:lpstr>
      <vt:lpstr>ЭКОНОМИКА </vt:lpstr>
      <vt:lpstr>СЕЛЬСКОЕ ХОЗЯЙСТВО</vt:lpstr>
      <vt:lpstr>ПРОМЫШЛЕННОСТЬ</vt:lpstr>
      <vt:lpstr>НАСЕЛЕНИЕ</vt:lpstr>
      <vt:lpstr>РЕЛИГИИ</vt:lpstr>
      <vt:lpstr>НАЦИОНАЛЬНАЯ КУХНЯ</vt:lpstr>
      <vt:lpstr>ВАЛЮТА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Иван К. Дугушкин</cp:lastModifiedBy>
  <cp:revision>21</cp:revision>
  <dcterms:created xsi:type="dcterms:W3CDTF">2013-02-05T16:08:06Z</dcterms:created>
  <dcterms:modified xsi:type="dcterms:W3CDTF">2013-02-06T04:52:37Z</dcterms:modified>
</cp:coreProperties>
</file>