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85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3" r:id="rId12"/>
    <p:sldId id="28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771" autoAdjust="0"/>
    <p:restoredTop sz="97264" autoAdjust="0"/>
  </p:normalViewPr>
  <p:slideViewPr>
    <p:cSldViewPr>
      <p:cViewPr>
        <p:scale>
          <a:sx n="80" d="100"/>
          <a:sy n="80" d="100"/>
        </p:scale>
        <p:origin x="-246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84" y="94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200" dirty="0"/>
              <a:t>Количество </a:t>
            </a:r>
            <a:r>
              <a:rPr lang="ru-RU" sz="1200" baseline="0" dirty="0"/>
              <a:t> </a:t>
            </a:r>
            <a:r>
              <a:rPr lang="ru-RU" sz="1200" baseline="0" dirty="0" err="1"/>
              <a:t>слэнг-терминов</a:t>
            </a:r>
            <a:endParaRPr lang="ru-RU" sz="1200" baseline="0" dirty="0"/>
          </a:p>
          <a:p>
            <a:pPr>
              <a:defRPr/>
            </a:pPr>
            <a:r>
              <a:rPr lang="ru-RU" sz="1200" baseline="0" dirty="0"/>
              <a:t>в стилях музыки</a:t>
            </a:r>
            <a:endParaRPr lang="ru-RU" sz="1200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Употребление слэнга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Лист1!$A$2:$A$11</c:f>
              <c:strCache>
                <c:ptCount val="10"/>
                <c:pt idx="0">
                  <c:v>Gangsta rap</c:v>
                </c:pt>
                <c:pt idx="1">
                  <c:v>G-Funk</c:v>
                </c:pt>
                <c:pt idx="2">
                  <c:v>Crank</c:v>
                </c:pt>
                <c:pt idx="3">
                  <c:v> West Coast Hip-Hop</c:v>
                </c:pt>
                <c:pt idx="4">
                  <c:v>Hardcor rap</c:v>
                </c:pt>
                <c:pt idx="5">
                  <c:v>RnB</c:v>
                </c:pt>
                <c:pt idx="6">
                  <c:v>West Coast Hip-Hop &amp; Hardcor rap</c:v>
                </c:pt>
                <c:pt idx="7">
                  <c:v> West Coast Hip-Hop &amp; G-Funk</c:v>
                </c:pt>
                <c:pt idx="8">
                  <c:v>D12 (Underground)</c:v>
                </c:pt>
                <c:pt idx="9">
                  <c:v>West Coast Hip-Hop &amp; RnB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87</c:v>
                </c:pt>
                <c:pt idx="1">
                  <c:v>86</c:v>
                </c:pt>
                <c:pt idx="2">
                  <c:v>45</c:v>
                </c:pt>
                <c:pt idx="3">
                  <c:v>43</c:v>
                </c:pt>
                <c:pt idx="4">
                  <c:v>53</c:v>
                </c:pt>
                <c:pt idx="5">
                  <c:v>3</c:v>
                </c:pt>
                <c:pt idx="6">
                  <c:v>26</c:v>
                </c:pt>
                <c:pt idx="7">
                  <c:v>27</c:v>
                </c:pt>
                <c:pt idx="8">
                  <c:v>42</c:v>
                </c:pt>
                <c:pt idx="9">
                  <c:v>15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7595535060564493"/>
          <c:y val="0.16330578080725006"/>
          <c:w val="0.31099407843187632"/>
          <c:h val="0.72081795745681065"/>
        </c:manualLayout>
      </c:layout>
      <c:spPr>
        <a:effectLst>
          <a:outerShdw blurRad="50800" dist="50800" algn="ctr" rotWithShape="0">
            <a:srgbClr val="000000">
              <a:alpha val="43137"/>
            </a:srgbClr>
          </a:outerShdw>
        </a:effectLst>
      </c:spPr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E8E61-50FD-474B-80B2-6E4A6FA955F1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5D12E-65E4-48F2-8415-EE434587DF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2C61981-802B-4702-896D-BBAAE5770A9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A5D12E-65E4-48F2-8415-EE434587DFB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8BF79A-4753-4550-BFB2-6ABD12CDDF4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C460C2-673F-4BAD-A418-844B07DE018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58D919-87B2-4CE0-8074-09F3106CA2B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CFF2501-825D-4B7F-936F-88C7C4B39B30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F07B02-DEBF-4D70-91C7-7EA4647C81E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AD65843-552F-4232-8E28-21FEE718280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81AF-22F2-4490-96F6-6421C9E4A61B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728C6-7C9D-4DFC-B076-76F4640FCA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81AF-22F2-4490-96F6-6421C9E4A61B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728C6-7C9D-4DFC-B076-76F4640FCA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81AF-22F2-4490-96F6-6421C9E4A61B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728C6-7C9D-4DFC-B076-76F4640FCA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81AF-22F2-4490-96F6-6421C9E4A61B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728C6-7C9D-4DFC-B076-76F4640FCA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81AF-22F2-4490-96F6-6421C9E4A61B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728C6-7C9D-4DFC-B076-76F4640FCA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81AF-22F2-4490-96F6-6421C9E4A61B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728C6-7C9D-4DFC-B076-76F4640FCA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81AF-22F2-4490-96F6-6421C9E4A61B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728C6-7C9D-4DFC-B076-76F4640FCA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81AF-22F2-4490-96F6-6421C9E4A61B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728C6-7C9D-4DFC-B076-76F4640FCA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81AF-22F2-4490-96F6-6421C9E4A61B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728C6-7C9D-4DFC-B076-76F4640FCA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81AF-22F2-4490-96F6-6421C9E4A61B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728C6-7C9D-4DFC-B076-76F4640FCA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81AF-22F2-4490-96F6-6421C9E4A61B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728C6-7C9D-4DFC-B076-76F4640FCA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C81AF-22F2-4490-96F6-6421C9E4A61B}" type="datetimeFigureOut">
              <a:rPr lang="ru-RU" smtClean="0"/>
              <a:pPr/>
              <a:t>15.02.2012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728C6-7C9D-4DFC-B076-76F4640FCA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22.%20Street%20Fame.mp3" TargetMode="Externa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3;&#1072;&#1090;&#1072;&#1096;&#1072;\&#1056;&#1072;&#1073;&#1086;&#1095;&#1080;&#1081;%20&#1089;&#1090;&#1086;&#1083;\&#1088;&#1072;&#1073;&#1086;&#1090;&#1072;%20&#1053;&#1054;&#1059;\&#1041;&#1077;&#1089;&#1087;&#1072;&#1083;&#1086;&#1074;\12_Dr.%20Dre%20-%20Let's%20Get%20High.mp3" TargetMode="Externa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8;&#1072;&#1073;&#1086;&#1090;&#1072;%202\&#1072;&#1091;&#1076;&#1080;&#1088;&#1086;&#1074;&#1072;&#1085;&#1080;&#1077;\&#1052;&#1091;&#1079;&#1099;&#1082;&#1072;\16.%20My%20Fault.mp3" TargetMode="Externa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8;&#1072;&#1073;&#1086;&#1090;&#1072;%202\&#1072;&#1091;&#1076;&#1080;&#1088;&#1086;&#1074;&#1072;&#1085;&#1080;&#1077;\&#1052;&#1091;&#1079;&#1099;&#1082;&#1072;\10.%20Look%20Thru%20My%20Eyes.mp3" TargetMode="Externa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04%20N.W.A%20-%20Fuck%20Tha%20Police.mp3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8;&#1072;&#1073;&#1086;&#1090;&#1072;%202\&#1072;&#1091;&#1076;&#1080;&#1088;&#1086;&#1074;&#1072;&#1085;&#1080;&#1077;\&#1052;&#1091;&#1079;&#1099;&#1082;&#1072;\08.%20How%20Come.mp3" TargetMode="External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notorious_b.i.g._-_juicy.mp3" TargetMode="Externa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3;&#1072;&#1090;&#1072;&#1096;&#1072;\&#1056;&#1072;&#1073;&#1086;&#1095;&#1080;&#1081;%20&#1089;&#1090;&#1086;&#1083;\&#1088;&#1072;&#1073;&#1086;&#1090;&#1072;%20&#1053;&#1054;&#1059;\&#1041;&#1077;&#1089;&#1087;&#1072;&#1083;&#1086;&#1074;\14.%20Beg%20for%20Mercy.mp3" TargetMode="Externa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2002%20The%20Eminem%20Show\02%20-%20White%20America.mp3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&#1053;&#1072;&#1090;&#1072;&#1096;&#1072;\&#1056;&#1072;&#1073;&#1086;&#1095;&#1080;&#1081;%20&#1089;&#1090;&#1086;&#1083;\&#1088;&#1072;&#1073;&#1086;&#1090;&#1072;%20&#1053;&#1054;&#1059;\&#1041;&#1077;&#1089;&#1087;&#1072;&#1083;&#1086;&#1074;\&#1060;&#1080;&#1083;&#1100;&#1084;_0004.wmv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&#1053;&#1072;&#1090;&#1072;&#1096;&#1072;\&#1056;&#1072;&#1073;&#1086;&#1095;&#1080;&#1081;%20&#1089;&#1090;&#1086;&#1083;\&#1088;&#1072;&#1073;&#1086;&#1090;&#1072;%20&#1053;&#1054;&#1059;\&#1041;&#1077;&#1089;&#1087;&#1072;&#1083;&#1086;&#1074;\&#1060;&#1080;&#1083;&#1100;&#1084;_0006.wmv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357695"/>
            <a:ext cx="8458200" cy="2286015"/>
          </a:xfrm>
        </p:spPr>
        <p:txBody>
          <a:bodyPr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700" b="1" dirty="0" smtClean="0"/>
              <a:t>Выполнил:</a:t>
            </a:r>
            <a:br>
              <a:rPr lang="ru-RU" sz="2700" b="1" dirty="0" smtClean="0"/>
            </a:br>
            <a:r>
              <a:rPr lang="ru-RU" sz="2700" b="1" u="sng" dirty="0" smtClean="0"/>
              <a:t>Беспалов Владимир Владимирович</a:t>
            </a:r>
            <a:r>
              <a:rPr lang="ru-RU" sz="2700" dirty="0" smtClean="0"/>
              <a:t>                             </a:t>
            </a:r>
            <a:br>
              <a:rPr lang="ru-RU" sz="2700" dirty="0" smtClean="0"/>
            </a:br>
            <a:r>
              <a:rPr lang="ru-RU" sz="2700" dirty="0" smtClean="0"/>
              <a:t>ученик 9 «Б» класса,  </a:t>
            </a:r>
            <a:br>
              <a:rPr lang="ru-RU" sz="2700" dirty="0" smtClean="0"/>
            </a:br>
            <a:r>
              <a:rPr lang="ru-RU" sz="2700" dirty="0" smtClean="0"/>
              <a:t>                             МБОУ  СОШ  №19,   </a:t>
            </a:r>
            <a:br>
              <a:rPr lang="ru-RU" sz="2700" dirty="0" smtClean="0"/>
            </a:br>
            <a:r>
              <a:rPr lang="ru-RU" sz="2700" dirty="0" smtClean="0"/>
              <a:t>х. Коржевского, </a:t>
            </a:r>
            <a:br>
              <a:rPr lang="ru-RU" sz="2700" dirty="0" smtClean="0"/>
            </a:br>
            <a:r>
              <a:rPr lang="ru-RU" sz="2700" dirty="0" smtClean="0"/>
              <a:t>                </a:t>
            </a:r>
            <a:r>
              <a:rPr lang="en-US" sz="2700" dirty="0" smtClean="0"/>
              <a:t>                                                                </a:t>
            </a:r>
            <a:r>
              <a:rPr lang="ru-RU" sz="2700" dirty="0" smtClean="0"/>
              <a:t>Славянского  района 	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28625"/>
            <a:ext cx="8458200" cy="3071813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Влияние </a:t>
            </a:r>
            <a:r>
              <a:rPr lang="ru-RU" sz="4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хип-хоп</a:t>
            </a:r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сленга на развитие английского языка</a:t>
            </a:r>
            <a:endParaRPr lang="ru-RU" sz="4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4800" y="260350"/>
            <a:ext cx="8686800" cy="79216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Методы и приёмы </a:t>
            </a:r>
            <a:endParaRPr lang="ru-RU" b="1" i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18435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1. Анализ использования </a:t>
            </a:r>
            <a:r>
              <a:rPr lang="ru-RU" dirty="0" err="1" smtClean="0"/>
              <a:t>хип-хоп</a:t>
            </a:r>
            <a:r>
              <a:rPr lang="ru-RU" dirty="0" smtClean="0"/>
              <a:t> сленга с помощью приёма систематики и классификации.</a:t>
            </a:r>
          </a:p>
          <a:p>
            <a:pPr eaLnBrk="1" hangingPunct="1"/>
            <a:r>
              <a:rPr lang="ru-RU" dirty="0" smtClean="0"/>
              <a:t>2. Исследование текстов песен </a:t>
            </a:r>
            <a:r>
              <a:rPr lang="ru-RU" dirty="0" err="1" smtClean="0"/>
              <a:t>рэп</a:t>
            </a:r>
            <a:r>
              <a:rPr lang="ru-RU" dirty="0" smtClean="0"/>
              <a:t> - исполнителей с целью выявления сленга.</a:t>
            </a:r>
          </a:p>
          <a:p>
            <a:pPr eaLnBrk="1" hangingPunct="1"/>
            <a:r>
              <a:rPr lang="ru-RU" dirty="0" smtClean="0"/>
              <a:t>3. Прослушивание песен для выявления связи сленга с основным контекстом и определение его роли в создании рифмы.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2000" dirty="0" smtClean="0"/>
              <a:t>     </a:t>
            </a:r>
            <a:r>
              <a:rPr lang="ru-RU" sz="2000" dirty="0" smtClean="0"/>
              <a:t>Некоторые слова и выражения применяются только в определённом обществе (например, в гетто) или среди любителей </a:t>
            </a:r>
            <a:r>
              <a:rPr lang="ru-RU" sz="2000" dirty="0" err="1" smtClean="0"/>
              <a:t>хип-хоп</a:t>
            </a:r>
            <a:r>
              <a:rPr lang="ru-RU" sz="2000" dirty="0" smtClean="0"/>
              <a:t> музыки. </a:t>
            </a:r>
          </a:p>
          <a:p>
            <a:pPr algn="just">
              <a:buNone/>
            </a:pPr>
            <a:r>
              <a:rPr lang="en-US" sz="2000" dirty="0" smtClean="0"/>
              <a:t>      </a:t>
            </a:r>
            <a:r>
              <a:rPr lang="ru-RU" sz="2000" dirty="0" smtClean="0"/>
              <a:t>Это такие выражения как:  </a:t>
            </a:r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blun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t,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bullet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gang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bang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down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hood</a:t>
            </a:r>
            <a:endParaRPr lang="ru-RU" sz="20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en-US" sz="2000" dirty="0" smtClean="0"/>
              <a:t>      </a:t>
            </a:r>
            <a:r>
              <a:rPr lang="ru-RU" sz="2000" dirty="0" smtClean="0"/>
              <a:t>Но такие обороты как: </a:t>
            </a:r>
            <a:r>
              <a:rPr lang="en-US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come?</a:t>
            </a:r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what's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?, </a:t>
            </a:r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cuz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bad</a:t>
            </a: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smtClean="0"/>
              <a:t>прочно вошли в повседневный лексикон всего англоязычного населения.</a:t>
            </a:r>
            <a:endParaRPr lang="en-US" sz="2000" dirty="0" smtClean="0"/>
          </a:p>
          <a:p>
            <a:pPr algn="just">
              <a:buNone/>
            </a:pPr>
            <a:r>
              <a:rPr lang="en-US" sz="1800" dirty="0" smtClean="0"/>
              <a:t>       </a:t>
            </a:r>
            <a:r>
              <a:rPr lang="ru-RU" sz="1800" dirty="0" smtClean="0"/>
              <a:t>Также  </a:t>
            </a:r>
            <a:r>
              <a:rPr lang="ru-RU" sz="1800" dirty="0" err="1" smtClean="0"/>
              <a:t>рэп-культура</a:t>
            </a:r>
            <a:r>
              <a:rPr lang="ru-RU" sz="1800" dirty="0" smtClean="0"/>
              <a:t> обогатила письменную речь. Такие выражения как  </a:t>
            </a:r>
            <a:r>
              <a:rPr lang="ru-RU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2nite,</a:t>
            </a:r>
            <a:r>
              <a:rPr lang="ru-RU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ru-RU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 smtClean="0"/>
              <a:t>( в значении </a:t>
            </a:r>
            <a:r>
              <a:rPr lang="en-US" sz="1800" dirty="0" smtClean="0"/>
              <a:t>for)</a:t>
            </a:r>
            <a:r>
              <a:rPr lang="ru-RU" sz="1800" dirty="0" smtClean="0"/>
              <a:t>, </a:t>
            </a:r>
            <a:r>
              <a:rPr lang="ru-RU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</a:t>
            </a:r>
            <a:r>
              <a:rPr lang="ru-RU" sz="1800" dirty="0" smtClean="0"/>
              <a:t>используются повсеместно. </a:t>
            </a:r>
          </a:p>
          <a:p>
            <a:pPr algn="just">
              <a:buNone/>
            </a:pPr>
            <a:r>
              <a:rPr lang="en-US" sz="2000" dirty="0" smtClean="0"/>
              <a:t>     </a:t>
            </a:r>
            <a:r>
              <a:rPr lang="ru-RU" sz="2000" dirty="0" smtClean="0"/>
              <a:t>Что касается ненормативной лексики, например слова: </a:t>
            </a:r>
            <a:r>
              <a:rPr lang="en-US" sz="2000" i="1" dirty="0" smtClean="0"/>
              <a:t>fuck</a:t>
            </a:r>
            <a:r>
              <a:rPr lang="ru-RU" sz="2000" i="1" dirty="0" smtClean="0"/>
              <a:t>, </a:t>
            </a:r>
            <a:r>
              <a:rPr lang="en-US" sz="2000" i="1" dirty="0" smtClean="0"/>
              <a:t>bitch</a:t>
            </a:r>
            <a:r>
              <a:rPr lang="ru-RU" sz="2000" i="1" dirty="0" smtClean="0"/>
              <a:t>, </a:t>
            </a:r>
            <a:r>
              <a:rPr lang="en-US" sz="2000" i="1" dirty="0" smtClean="0"/>
              <a:t>shit</a:t>
            </a:r>
            <a:r>
              <a:rPr lang="ru-RU" sz="2000" i="1" dirty="0" smtClean="0"/>
              <a:t>; </a:t>
            </a:r>
            <a:r>
              <a:rPr lang="ru-RU" sz="2000" dirty="0" smtClean="0"/>
              <a:t>то все эти выражения не имеют чёткого перевода на русский язык. Также, каждое из этих слов имеет несколько значений. Поэтому их перевод, как и сами слова, могут быть абсолютно культурными, передавая их основной смысл. А некоторые из них, например слово  </a:t>
            </a:r>
            <a:r>
              <a:rPr lang="en-US" sz="2000" i="1" dirty="0" smtClean="0"/>
              <a:t>bitch</a:t>
            </a:r>
            <a:r>
              <a:rPr lang="ru-RU" sz="2000" dirty="0" smtClean="0"/>
              <a:t>, являются литературными единицами, и есть в любом словаре. </a:t>
            </a:r>
            <a:endParaRPr lang="ru-RU" sz="1800" dirty="0" smtClean="0"/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/>
              <a:t>Также стоит понимать, что ненормативная лексика не является «рабочей» терминологией для </a:t>
            </a:r>
            <a:r>
              <a:rPr lang="ru-RU" sz="2000" dirty="0" err="1" smtClean="0"/>
              <a:t>рэп</a:t>
            </a:r>
            <a:r>
              <a:rPr lang="ru-RU" sz="2000" dirty="0" smtClean="0"/>
              <a:t> – исполнителей. Её употребление зависит от того о чем говорится в песне и от того, какие чувства  исполнитель испытывает при написаний композиции. </a:t>
            </a:r>
          </a:p>
          <a:p>
            <a:pPr algn="just">
              <a:buNone/>
            </a:pPr>
            <a:r>
              <a:rPr lang="ru-RU" sz="2000" dirty="0" smtClean="0"/>
              <a:t>Например, в песне одного из самых агрессивных рэперов </a:t>
            </a:r>
            <a:r>
              <a:rPr lang="ru-RU" sz="2000" u="sng" dirty="0" err="1" smtClean="0"/>
              <a:t>Тупака</a:t>
            </a:r>
            <a:r>
              <a:rPr lang="ru-RU" sz="2000" u="sng" dirty="0" smtClean="0"/>
              <a:t> </a:t>
            </a:r>
            <a:r>
              <a:rPr lang="ru-RU" sz="2000" u="sng" dirty="0" err="1" smtClean="0"/>
              <a:t>Шакура</a:t>
            </a:r>
            <a:r>
              <a:rPr lang="ru-RU" sz="2000" u="sng" dirty="0" smtClean="0"/>
              <a:t> </a:t>
            </a:r>
            <a:r>
              <a:rPr lang="ru-RU" sz="2000" dirty="0" smtClean="0"/>
              <a:t>«</a:t>
            </a:r>
            <a:r>
              <a:rPr lang="en-US" sz="2000" dirty="0" smtClean="0"/>
              <a:t>Dear Mama</a:t>
            </a:r>
            <a:r>
              <a:rPr lang="ru-RU" sz="2000" dirty="0" smtClean="0"/>
              <a:t>», которую он посвятил своей матери,  не используется ни одного нецензурного слова. А в его же песне   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Hit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  <a:r>
              <a:rPr lang="ru-RU" sz="2000" dirty="0" smtClean="0"/>
              <a:t>в которой он подробно рассказывает о том, как он разберётся со своими врагами, используется </a:t>
            </a:r>
            <a:r>
              <a:rPr lang="ru-RU" sz="2000" u="sng" dirty="0" smtClean="0"/>
              <a:t>51 слово.</a:t>
            </a:r>
          </a:p>
          <a:p>
            <a:pPr algn="just">
              <a:buNone/>
            </a:pPr>
            <a:r>
              <a:rPr lang="ru-RU" sz="2000" dirty="0" smtClean="0"/>
              <a:t>Ярким примером могут также являться песни </a:t>
            </a:r>
            <a:r>
              <a:rPr lang="ru-RU" sz="2000" u="sng" dirty="0" err="1" smtClean="0"/>
              <a:t>Эминема</a:t>
            </a:r>
            <a:r>
              <a:rPr lang="ru-RU" sz="2000" dirty="0" smtClean="0"/>
              <a:t>. Например, в песне 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Mockingbird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</a:t>
            </a:r>
            <a:r>
              <a:rPr lang="ru-RU" sz="2000" dirty="0" smtClean="0"/>
              <a:t>которую он посвятил дочери </a:t>
            </a:r>
            <a:r>
              <a:rPr lang="en-US" sz="2000" dirty="0" smtClean="0"/>
              <a:t>,</a:t>
            </a:r>
            <a:r>
              <a:rPr lang="ru-RU" sz="2000" dirty="0" smtClean="0"/>
              <a:t>также не употребляется ни одного ненормативного слова. А в песне 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Kim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</a:t>
            </a:r>
            <a:r>
              <a:rPr lang="ru-RU" sz="2000" dirty="0" smtClean="0"/>
              <a:t>посвященной его жене (с которой он неудачно развёлся), было насчитано </a:t>
            </a:r>
            <a:r>
              <a:rPr lang="ru-RU" sz="2000" u="sng" dirty="0" smtClean="0"/>
              <a:t>26 грубых выражений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 smtClean="0"/>
              <a:t>Часто подобная лексика используется для привлечения внимания общественности к остросоциальным проблемам, таким как расизм.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12088" cy="64807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000" dirty="0" smtClean="0"/>
              <a:t>Приёмы использования лексико-грамматических единиц</a:t>
            </a:r>
            <a:endParaRPr lang="ru-RU" sz="2000" dirty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304800" y="836613"/>
            <a:ext cx="8686800" cy="5243512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ru-RU" sz="2800" u="sng" dirty="0" smtClean="0"/>
              <a:t>1. Грамматические отклонения от нормы:</a:t>
            </a:r>
            <a:endParaRPr lang="ru-RU" sz="2800" dirty="0" smtClean="0"/>
          </a:p>
          <a:p>
            <a:pPr eaLnBrk="1" hangingPunct="1"/>
            <a:r>
              <a:rPr lang="ru-RU" sz="2000" dirty="0" smtClean="0"/>
              <a:t>· двойное отрицание;</a:t>
            </a:r>
          </a:p>
          <a:p>
            <a:pPr eaLnBrk="1" hangingPunct="1"/>
            <a:r>
              <a:rPr lang="ru-RU" sz="2000" dirty="0" smtClean="0"/>
              <a:t>· неверное использование предлога (определенного и неопределенного);</a:t>
            </a:r>
          </a:p>
          <a:p>
            <a:pPr eaLnBrk="1" hangingPunct="1"/>
            <a:r>
              <a:rPr lang="ru-RU" sz="2000" dirty="0" smtClean="0"/>
              <a:t>· окончание 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2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ru-RU" sz="2000" dirty="0" smtClean="0"/>
              <a:t> после существительных множественного числа или местоимений </a:t>
            </a:r>
            <a:r>
              <a:rPr lang="ru-RU" sz="2000" dirty="0" err="1" smtClean="0"/>
              <a:t>we</a:t>
            </a:r>
            <a:r>
              <a:rPr lang="ru-RU" sz="2000" dirty="0" smtClean="0"/>
              <a:t>, </a:t>
            </a:r>
            <a:r>
              <a:rPr lang="ru-RU" sz="2000" dirty="0" err="1" smtClean="0"/>
              <a:t>you</a:t>
            </a:r>
            <a:r>
              <a:rPr lang="ru-RU" sz="2000" dirty="0" smtClean="0"/>
              <a:t>;</a:t>
            </a:r>
          </a:p>
          <a:p>
            <a:pPr eaLnBrk="1" hangingPunct="1"/>
            <a:r>
              <a:rPr lang="ru-RU" sz="2000" dirty="0" smtClean="0"/>
              <a:t>- окончание 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</a:t>
            </a:r>
            <a:r>
              <a:rPr lang="en-US" sz="2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2000" dirty="0" smtClean="0"/>
              <a:t>отсутствие буквы </a:t>
            </a:r>
            <a:r>
              <a:rPr lang="en-US" sz="2000" dirty="0" smtClean="0"/>
              <a:t>g </a:t>
            </a:r>
            <a:r>
              <a:rPr lang="ru-RU" sz="2000" dirty="0" smtClean="0"/>
              <a:t>в окончании присуще всем стилям </a:t>
            </a:r>
            <a:r>
              <a:rPr lang="ru-RU" sz="2000" dirty="0" err="1" smtClean="0"/>
              <a:t>хип-хопа</a:t>
            </a:r>
            <a:r>
              <a:rPr lang="ru-RU" sz="2000" dirty="0" smtClean="0"/>
              <a:t>, так как здесь происходит преобразование слов, что свойственно сленгу.</a:t>
            </a:r>
          </a:p>
          <a:p>
            <a:pPr eaLnBrk="1" hangingPunct="1"/>
            <a:r>
              <a:rPr lang="ru-RU" sz="2000" dirty="0" smtClean="0"/>
              <a:t>- замена буквы 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2000" dirty="0" smtClean="0"/>
              <a:t> </a:t>
            </a:r>
            <a:r>
              <a:rPr lang="ru-RU" sz="2000" dirty="0" smtClean="0"/>
              <a:t>на букву 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r>
              <a:rPr lang="en-US" sz="2000" dirty="0" smtClean="0"/>
              <a:t> </a:t>
            </a:r>
            <a:r>
              <a:rPr lang="ru-RU" sz="2000" dirty="0" smtClean="0"/>
              <a:t>в окончаниях слов с изменением смысла слова. Например: </a:t>
            </a:r>
            <a:r>
              <a:rPr lang="en-US" sz="2000" dirty="0" smtClean="0">
                <a:solidFill>
                  <a:srgbClr val="C00000"/>
                </a:solidFill>
              </a:rPr>
              <a:t>boys</a:t>
            </a:r>
            <a:r>
              <a:rPr lang="en-US" sz="2000" dirty="0" smtClean="0"/>
              <a:t> </a:t>
            </a:r>
            <a:r>
              <a:rPr lang="ru-RU" sz="2000" dirty="0" smtClean="0"/>
              <a:t>- мальчики, </a:t>
            </a:r>
            <a:r>
              <a:rPr lang="en-US" sz="2000" dirty="0" err="1" smtClean="0">
                <a:solidFill>
                  <a:srgbClr val="C00000"/>
                </a:solidFill>
              </a:rPr>
              <a:t>boyz</a:t>
            </a:r>
            <a:r>
              <a:rPr lang="en-US" sz="2000" dirty="0" smtClean="0"/>
              <a:t> </a:t>
            </a:r>
            <a:r>
              <a:rPr lang="ru-RU" sz="2000" dirty="0" smtClean="0"/>
              <a:t>- «братва».</a:t>
            </a:r>
          </a:p>
          <a:p>
            <a:pPr eaLnBrk="1" hangingPunct="1"/>
            <a:r>
              <a:rPr lang="ru-RU" sz="2000" dirty="0" smtClean="0"/>
              <a:t>· использование личного местоимения (</a:t>
            </a:r>
            <a:r>
              <a:rPr lang="ru-RU" sz="2000" dirty="0" err="1" smtClean="0"/>
              <a:t>them</a:t>
            </a:r>
            <a:r>
              <a:rPr lang="ru-RU" sz="2000" dirty="0" smtClean="0"/>
              <a:t>) после существительного, на которое оно указывает;</a:t>
            </a:r>
          </a:p>
          <a:p>
            <a:pPr eaLnBrk="1" hangingPunct="1"/>
            <a:r>
              <a:rPr lang="ru-RU" sz="2000" dirty="0" smtClean="0"/>
              <a:t>· порядок слов при формулировке общего вопроса;</a:t>
            </a:r>
          </a:p>
          <a:p>
            <a:pPr eaLnBrk="1" hangingPunct="1"/>
            <a:r>
              <a:rPr lang="ru-RU" sz="2000" dirty="0" smtClean="0"/>
              <a:t>· удвоение при образовании сравнительных степеней прилагательных: </a:t>
            </a:r>
            <a:r>
              <a:rPr lang="en-US" sz="2000" b="1" i="1" dirty="0" smtClean="0"/>
              <a:t>a more larger list</a:t>
            </a:r>
            <a:r>
              <a:rPr lang="ru-RU" sz="2000" b="1" i="1" dirty="0" smtClean="0"/>
              <a:t>, </a:t>
            </a:r>
            <a:r>
              <a:rPr lang="en-US" sz="2000" b="1" i="1" dirty="0" smtClean="0"/>
              <a:t>the most biggest star</a:t>
            </a:r>
            <a:r>
              <a:rPr lang="ru-RU" sz="2000" dirty="0" smtClean="0"/>
              <a:t>;</a:t>
            </a:r>
          </a:p>
          <a:p>
            <a:pPr eaLnBrk="1" hangingPunct="1"/>
            <a:r>
              <a:rPr lang="en-US" sz="2000" dirty="0" smtClean="0"/>
              <a:t>· </a:t>
            </a:r>
            <a:r>
              <a:rPr lang="ru-RU" sz="2000" dirty="0" smtClean="0"/>
              <a:t>неверное употребление оборота</a:t>
            </a:r>
            <a:r>
              <a:rPr lang="en-US" sz="2000" dirty="0" smtClean="0"/>
              <a:t> "</a:t>
            </a:r>
            <a:r>
              <a:rPr lang="en-US" sz="2000" b="1" i="1" dirty="0" smtClean="0"/>
              <a:t>to be like</a:t>
            </a:r>
            <a:r>
              <a:rPr lang="en-US" sz="2000" dirty="0" smtClean="0"/>
              <a:t>": people will be like "close that window". </a:t>
            </a:r>
            <a:endParaRPr lang="ru-RU" sz="2000" dirty="0" smtClean="0"/>
          </a:p>
          <a:p>
            <a:pPr eaLnBrk="1" hangingPunct="1"/>
            <a:endParaRPr lang="ru-RU" sz="2000" dirty="0" smtClean="0"/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304800" y="620713"/>
            <a:ext cx="8686800" cy="5903912"/>
          </a:xfrm>
        </p:spPr>
        <p:txBody>
          <a:bodyPr/>
          <a:lstStyle/>
          <a:p>
            <a:pPr eaLnBrk="1" hangingPunct="1"/>
            <a:r>
              <a:rPr lang="ru-RU" sz="2000" smtClean="0"/>
              <a:t>- аффиксация: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smtClean="0"/>
              <a:t>суффикс -loo </a:t>
            </a:r>
            <a:r>
              <a:rPr lang="ru-RU" sz="2000" smtClean="0"/>
              <a:t>не имеет самостоятельного значения, является лишь усилительным сленговым суффиксом, придающий слову оттеночное значение </a:t>
            </a:r>
            <a:r>
              <a:rPr lang="ru-RU" sz="2000" b="1" smtClean="0">
                <a:solidFill>
                  <a:srgbClr val="C00000"/>
                </a:solidFill>
              </a:rPr>
              <a:t>- fakeloo artist</a:t>
            </a:r>
            <a:r>
              <a:rPr lang="ru-RU" sz="2000" smtClean="0"/>
              <a:t>;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solidFill>
                  <a:schemeClr val="tx1"/>
                </a:solidFill>
              </a:rPr>
              <a:t>суффикс -ly </a:t>
            </a:r>
            <a:r>
              <a:rPr lang="ru-RU" sz="2000" smtClean="0"/>
              <a:t>является уменьшительно-ласкательным и также оттеняет семантику сленга - </a:t>
            </a:r>
            <a:r>
              <a:rPr lang="ru-RU" sz="2000" b="1" smtClean="0">
                <a:solidFill>
                  <a:srgbClr val="C00000"/>
                </a:solidFill>
              </a:rPr>
              <a:t>pally</a:t>
            </a:r>
            <a:r>
              <a:rPr lang="ru-RU" sz="2000" smtClean="0"/>
              <a:t>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smtClean="0"/>
              <a:t>cуффикс -ola</a:t>
            </a:r>
            <a:r>
              <a:rPr lang="ru-RU" sz="2000" smtClean="0"/>
              <a:t>  придает сленгу игривый оттенок и не имеет специального значения -</a:t>
            </a:r>
            <a:r>
              <a:rPr lang="ru-RU" sz="2000" b="1" i="1" smtClean="0"/>
              <a:t> </a:t>
            </a:r>
            <a:r>
              <a:rPr lang="ru-RU" sz="2000" b="1" i="1" smtClean="0">
                <a:solidFill>
                  <a:srgbClr val="C00000"/>
                </a:solidFill>
              </a:rPr>
              <a:t>scramola umpchay</a:t>
            </a:r>
            <a:r>
              <a:rPr lang="ru-RU" sz="2000" smtClean="0">
                <a:solidFill>
                  <a:srgbClr val="C00000"/>
                </a:solidFill>
              </a:rPr>
              <a:t> </a:t>
            </a:r>
            <a:r>
              <a:rPr lang="ru-RU" sz="2000" smtClean="0"/>
              <a:t>(валяй отсюда, парень)  чаще всего служит для образования существительных </a:t>
            </a:r>
            <a:r>
              <a:rPr lang="ru-RU" sz="2000" b="1" i="1" smtClean="0">
                <a:solidFill>
                  <a:srgbClr val="C00000"/>
                </a:solidFill>
              </a:rPr>
              <a:t>payola, mayola</a:t>
            </a:r>
            <a:r>
              <a:rPr lang="ru-RU" sz="2000" smtClean="0"/>
              <a:t>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solidFill>
                  <a:schemeClr val="tx1"/>
                </a:solidFill>
              </a:rPr>
              <a:t>суффикс -ay </a:t>
            </a:r>
            <a:r>
              <a:rPr lang="ru-RU" sz="2000" smtClean="0"/>
              <a:t>- это пример так называемого зашифрованного языка, когда первая буква переносится в конец слова и к основе прибавляется бессмысленный - </a:t>
            </a:r>
            <a:r>
              <a:rPr lang="ru-RU" sz="2000" b="1" i="1" smtClean="0">
                <a:solidFill>
                  <a:srgbClr val="C00000"/>
                </a:solidFill>
              </a:rPr>
              <a:t>Umpchay - chump</a:t>
            </a:r>
            <a:r>
              <a:rPr lang="ru-RU" sz="2000" b="1" smtClean="0">
                <a:solidFill>
                  <a:srgbClr val="C00000"/>
                </a:solidFill>
              </a:rPr>
              <a:t> </a:t>
            </a:r>
            <a:r>
              <a:rPr lang="ru-RU" sz="2000" smtClean="0"/>
              <a:t>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solidFill>
                  <a:schemeClr val="tx1"/>
                </a:solidFill>
              </a:rPr>
              <a:t>суффикс -о - </a:t>
            </a:r>
            <a:r>
              <a:rPr lang="ru-RU" sz="2000" smtClean="0"/>
              <a:t>имеет схожую функцию с суффиксами -loo и –ola – </a:t>
            </a:r>
            <a:r>
              <a:rPr lang="ru-RU" sz="2000" b="1" i="1" smtClean="0">
                <a:solidFill>
                  <a:srgbClr val="C00000"/>
                </a:solidFill>
              </a:rPr>
              <a:t>keeno</a:t>
            </a:r>
            <a:r>
              <a:rPr lang="ru-RU" sz="2000" b="1" i="1" smtClean="0"/>
              <a:t>;</a:t>
            </a:r>
            <a:endParaRPr lang="ru-RU" sz="200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solidFill>
                  <a:schemeClr val="tx1"/>
                </a:solidFill>
              </a:rPr>
              <a:t>суффикс -dom  - </a:t>
            </a:r>
            <a:r>
              <a:rPr lang="ru-RU" sz="2000" smtClean="0"/>
              <a:t>некогда утративший свои продуктивные характеристики, снова является одним из наиболее продуктивных аффиксом - </a:t>
            </a:r>
            <a:r>
              <a:rPr lang="ru-RU" sz="2000" b="1" i="1" smtClean="0">
                <a:solidFill>
                  <a:srgbClr val="C00000"/>
                </a:solidFill>
              </a:rPr>
              <a:t>zero desperandom;</a:t>
            </a:r>
            <a:endParaRPr lang="ru-RU" sz="2000" smtClean="0">
              <a:solidFill>
                <a:srgbClr val="C00000"/>
              </a:solidFill>
            </a:endParaRPr>
          </a:p>
          <a:p>
            <a:pPr eaLnBrk="1" hangingPunct="1"/>
            <a:r>
              <a:rPr lang="ru-RU" sz="2000" b="1" smtClean="0">
                <a:solidFill>
                  <a:schemeClr val="tx1"/>
                </a:solidFill>
              </a:rPr>
              <a:t>- обратное словообразование: </a:t>
            </a:r>
            <a:r>
              <a:rPr lang="ru-RU" sz="2000" b="1" i="1" smtClean="0">
                <a:solidFill>
                  <a:srgbClr val="C00000"/>
                </a:solidFill>
              </a:rPr>
              <a:t>to crack wise – wisecrack</a:t>
            </a:r>
            <a:r>
              <a:rPr lang="ru-RU" sz="2000" smtClean="0">
                <a:solidFill>
                  <a:srgbClr val="C00000"/>
                </a:solidFill>
              </a:rPr>
              <a:t>.</a:t>
            </a:r>
            <a:endParaRPr lang="ru-RU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179388" y="188913"/>
            <a:ext cx="8812212" cy="5891212"/>
          </a:xfrm>
        </p:spPr>
        <p:txBody>
          <a:bodyPr/>
          <a:lstStyle/>
          <a:p>
            <a:pPr eaLnBrk="1" hangingPunct="1"/>
            <a:r>
              <a:rPr lang="ru-RU" sz="2800" b="1" u="sng" smtClean="0"/>
              <a:t>2. Лексические отклонения от нормы: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/>
              <a:t>а) Употребление таких оборотов как </a:t>
            </a:r>
            <a:r>
              <a:rPr lang="ru-RU" sz="2000" b="1" smtClean="0"/>
              <a:t>and all</a:t>
            </a:r>
            <a:r>
              <a:rPr lang="ru-RU" sz="2000" smtClean="0"/>
              <a:t> неприемлемо для литературного или делового стиля, что свидетельствует об отклонении от литературной нормы: </a:t>
            </a:r>
            <a:r>
              <a:rPr lang="ru-RU" sz="2000" b="1" i="1" smtClean="0"/>
              <a:t>how they were occupied and all, they're nice and all, he loved him and all</a:t>
            </a:r>
            <a:r>
              <a:rPr lang="ru-RU" sz="2000" smtClean="0"/>
              <a:t>. Также использовались синонимичные высказывания </a:t>
            </a:r>
            <a:r>
              <a:rPr lang="en-US" sz="2000" b="1" i="1" smtClean="0"/>
              <a:t>and stuff, and crap, and all that stuff, all my crap.</a:t>
            </a:r>
            <a:endParaRPr lang="ru-RU" sz="200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/>
              <a:t>б</a:t>
            </a:r>
            <a:r>
              <a:rPr lang="en-US" sz="2000" smtClean="0"/>
              <a:t>) </a:t>
            </a:r>
            <a:r>
              <a:rPr lang="ru-RU" sz="2000" smtClean="0"/>
              <a:t>Формирование и употребление оценочных сложных эпитетов типа </a:t>
            </a:r>
            <a:r>
              <a:rPr lang="en-US" sz="2000" b="1" i="1" smtClean="0"/>
              <a:t>sleep-with-the-sheep-and-nofire order, to be drop-dead gorgeous, rushed-off-her-feet waitress, stick-in-the-mud mood;</a:t>
            </a:r>
            <a:endParaRPr lang="ru-RU" sz="200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/>
              <a:t>в) В фамильярно-разговорном стиле с его эмоциональной экспрессивностью и эмфатичностью умело</a:t>
            </a:r>
            <a:r>
              <a:rPr lang="en-US" sz="2000" smtClean="0"/>
              <a:t> </a:t>
            </a:r>
            <a:r>
              <a:rPr lang="ru-RU" sz="2000" smtClean="0"/>
              <a:t>сочетаются и единицы, содержащие элементы типа damn и эвфемистические словосочетания: </a:t>
            </a:r>
            <a:r>
              <a:rPr lang="ru-RU" sz="2000" b="1" i="1" smtClean="0"/>
              <a:t>goddamn, damn miserable time for them, damn lonesome ranches</a:t>
            </a:r>
            <a:r>
              <a:rPr lang="ru-RU" sz="2000" smtClean="0"/>
              <a:t>, а также </a:t>
            </a:r>
            <a:r>
              <a:rPr lang="en-US" sz="2000" b="1" i="1" smtClean="0"/>
              <a:t>jouncing a bed, outhouse, rubbers, to fill out in the shoulders and hams, to hit the hay, anatomical disconformity, to drive off the only curve on Dead Horse Road.</a:t>
            </a:r>
            <a:endParaRPr lang="ru-RU" sz="2000" smtClean="0"/>
          </a:p>
          <a:p>
            <a:pPr eaLnBrk="1" hangingPunct="1"/>
            <a:endParaRPr lang="ru-RU" sz="2800" b="1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864096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dirty="0" smtClean="0"/>
              <a:t>Классификация лексических единиц сленга</a:t>
            </a:r>
            <a:endParaRPr lang="ru-RU" sz="2800" dirty="0"/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179388" y="1268413"/>
            <a:ext cx="8812212" cy="5329237"/>
          </a:xfrm>
        </p:spPr>
        <p:txBody>
          <a:bodyPr/>
          <a:lstStyle/>
          <a:p>
            <a:pPr eaLnBrk="1" hangingPunct="1"/>
            <a:r>
              <a:rPr lang="en-US" sz="2400" smtClean="0"/>
              <a:t>1. </a:t>
            </a:r>
            <a:r>
              <a:rPr lang="ru-RU" sz="2400" u="sng" smtClean="0"/>
              <a:t>Единицы</a:t>
            </a:r>
            <a:r>
              <a:rPr lang="en-US" sz="2400" u="sng" smtClean="0"/>
              <a:t>, </a:t>
            </a:r>
            <a:r>
              <a:rPr lang="ru-RU" sz="2400" u="sng" smtClean="0"/>
              <a:t>отмеченные этнической дискриминацией</a:t>
            </a:r>
            <a:r>
              <a:rPr lang="en-US" sz="2400" smtClean="0"/>
              <a:t>: </a:t>
            </a:r>
            <a:r>
              <a:rPr lang="en-US" sz="2400" b="1" i="1" smtClean="0"/>
              <a:t>smokes, a dinge, shine box, shine killing, yaller, yellow</a:t>
            </a:r>
            <a:r>
              <a:rPr lang="ru-RU" sz="2400" b="1" i="1" smtClean="0"/>
              <a:t>;</a:t>
            </a:r>
          </a:p>
          <a:p>
            <a:pPr eaLnBrk="1" hangingPunct="1">
              <a:buFont typeface="Wingdings 2" pitchFamily="18" charset="2"/>
              <a:buNone/>
            </a:pPr>
            <a:endParaRPr lang="ru-RU" sz="2400" b="1" i="1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ru-RU" sz="2400" b="1" i="1" smtClean="0">
                <a:solidFill>
                  <a:srgbClr val="C00000"/>
                </a:solidFill>
              </a:rPr>
              <a:t>2</a:t>
            </a:r>
            <a:r>
              <a:rPr lang="en-US" sz="2400" b="1" i="1" smtClean="0">
                <a:solidFill>
                  <a:srgbClr val="C00000"/>
                </a:solidFill>
              </a:rPr>
              <a:t>Pac </a:t>
            </a:r>
            <a:r>
              <a:rPr lang="ru-RU" sz="2400" b="1" i="1" smtClean="0">
                <a:solidFill>
                  <a:srgbClr val="C00000"/>
                </a:solidFill>
              </a:rPr>
              <a:t>«</a:t>
            </a:r>
            <a:r>
              <a:rPr lang="en-US" sz="2400" b="1" i="1" smtClean="0">
                <a:solidFill>
                  <a:srgbClr val="C00000"/>
                </a:solidFill>
              </a:rPr>
              <a:t>Street Fame</a:t>
            </a:r>
            <a:r>
              <a:rPr lang="ru-RU" sz="2400" b="1" i="1" smtClean="0">
                <a:solidFill>
                  <a:srgbClr val="C00000"/>
                </a:solidFill>
              </a:rPr>
              <a:t>»</a:t>
            </a:r>
          </a:p>
          <a:p>
            <a:pPr eaLnBrk="1" hangingPunct="1">
              <a:buFont typeface="Wingdings 2" pitchFamily="18" charset="2"/>
              <a:buNone/>
            </a:pPr>
            <a:endParaRPr lang="ru-RU" sz="2400" smtClean="0"/>
          </a:p>
        </p:txBody>
      </p:sp>
      <p:pic>
        <p:nvPicPr>
          <p:cNvPr id="22532" name="Рисунок 5" descr="2pac7_80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25" y="3125788"/>
            <a:ext cx="4786313" cy="358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22. Street Fam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72450" y="2205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037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179388" y="333375"/>
            <a:ext cx="8812212" cy="6191250"/>
          </a:xfrm>
        </p:spPr>
        <p:txBody>
          <a:bodyPr/>
          <a:lstStyle/>
          <a:p>
            <a:pPr eaLnBrk="1" hangingPunct="1"/>
            <a:r>
              <a:rPr lang="en-US" dirty="0" smtClean="0"/>
              <a:t>2. </a:t>
            </a:r>
            <a:r>
              <a:rPr lang="ru-RU" u="sng" dirty="0" smtClean="0"/>
              <a:t>Тюремная лексика</a:t>
            </a:r>
            <a:r>
              <a:rPr lang="ru-RU" dirty="0" smtClean="0"/>
              <a:t>:</a:t>
            </a:r>
            <a:r>
              <a:rPr lang="en-US" dirty="0" smtClean="0"/>
              <a:t> </a:t>
            </a: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r>
              <a:rPr lang="en-US" b="1" i="1" dirty="0" smtClean="0">
                <a:solidFill>
                  <a:schemeClr val="tx1"/>
                </a:solidFill>
              </a:rPr>
              <a:t>hot car list, copper, snuck, to case, K-car, finger man, sneezer, rapper, to swan, reader, blotter, needle-up punks, torpedo</a:t>
            </a:r>
            <a:r>
              <a:rPr lang="ru-RU" b="1" i="1" dirty="0" smtClean="0">
                <a:solidFill>
                  <a:schemeClr val="tx1"/>
                </a:solidFill>
              </a:rPr>
              <a:t>;</a:t>
            </a:r>
            <a:endParaRPr lang="en-US" b="1" i="1" dirty="0" smtClean="0">
              <a:solidFill>
                <a:schemeClr val="tx1"/>
              </a:solidFill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en-US" b="1" i="1" dirty="0" smtClean="0">
              <a:solidFill>
                <a:schemeClr val="tx1"/>
              </a:solidFill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en-US" b="1" i="1" dirty="0" err="1" smtClean="0">
                <a:solidFill>
                  <a:srgbClr val="C00000"/>
                </a:solidFill>
              </a:rPr>
              <a:t>Dr.Dre</a:t>
            </a:r>
            <a:r>
              <a:rPr lang="en-US" b="1" i="1" dirty="0" smtClean="0">
                <a:solidFill>
                  <a:srgbClr val="C00000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«</a:t>
            </a:r>
            <a:r>
              <a:rPr lang="en-US" b="1" i="1" dirty="0" smtClean="0">
                <a:solidFill>
                  <a:srgbClr val="C00000"/>
                </a:solidFill>
              </a:rPr>
              <a:t>Let’s Get High</a:t>
            </a:r>
            <a:r>
              <a:rPr lang="ru-RU" b="1" i="1" dirty="0" smtClean="0">
                <a:solidFill>
                  <a:srgbClr val="C00000"/>
                </a:solidFill>
              </a:rPr>
              <a:t>»</a:t>
            </a:r>
            <a:endParaRPr lang="en-US" b="1" i="1" dirty="0" smtClean="0">
              <a:solidFill>
                <a:srgbClr val="C0000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en-US" b="1" i="1" dirty="0" smtClean="0">
              <a:solidFill>
                <a:schemeClr val="tx1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en-US" b="1" i="1" dirty="0" smtClean="0">
              <a:solidFill>
                <a:schemeClr val="tx1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en-US" b="1" i="1" dirty="0" smtClean="0">
              <a:solidFill>
                <a:schemeClr val="tx1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b="1" i="1" dirty="0" smtClean="0">
              <a:solidFill>
                <a:schemeClr val="tx1"/>
              </a:solidFill>
            </a:endParaRPr>
          </a:p>
          <a:p>
            <a:pPr eaLnBrk="1" hangingPunct="1"/>
            <a:endParaRPr lang="ru-RU" dirty="0" smtClean="0"/>
          </a:p>
        </p:txBody>
      </p:sp>
      <p:pic>
        <p:nvPicPr>
          <p:cNvPr id="23555" name="Picture 3" descr="D:\работа 2\Приложение\картинки\Dr+Dre+OUT0463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3714752"/>
            <a:ext cx="3441713" cy="2857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12_Dr. Dre - Let's Get High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028384" y="24928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57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304800" y="333375"/>
            <a:ext cx="8686800" cy="65246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800" u="sng" dirty="0" smtClean="0"/>
              <a:t>3. </a:t>
            </a:r>
            <a:r>
              <a:rPr lang="ru-RU" sz="2800" u="sng" dirty="0" smtClean="0"/>
              <a:t>Лексика</a:t>
            </a:r>
            <a:r>
              <a:rPr lang="en-US" sz="2800" u="sng" dirty="0" smtClean="0"/>
              <a:t>, </a:t>
            </a:r>
            <a:r>
              <a:rPr lang="ru-RU" sz="2800" u="sng" dirty="0" smtClean="0"/>
              <a:t>обозначающая денежные наименование</a:t>
            </a:r>
            <a:r>
              <a:rPr lang="en-US" sz="2800" u="sng" dirty="0" smtClean="0"/>
              <a:t>, </a:t>
            </a:r>
            <a:r>
              <a:rPr lang="ru-RU" sz="2800" u="sng" dirty="0" smtClean="0"/>
              <a:t>наркотики и спиртные напитки</a:t>
            </a:r>
            <a:r>
              <a:rPr lang="en-US" sz="2800" u="sng" dirty="0" smtClean="0"/>
              <a:t>: </a:t>
            </a:r>
            <a:endParaRPr lang="ru-RU" sz="2800" u="sng" dirty="0" smtClean="0"/>
          </a:p>
          <a:p>
            <a:pPr>
              <a:buNone/>
            </a:pPr>
            <a:r>
              <a:rPr lang="en-US" b="1" i="1" dirty="0" smtClean="0"/>
              <a:t>dead soldier,</a:t>
            </a:r>
            <a:r>
              <a:rPr lang="ru-RU" dirty="0" smtClean="0"/>
              <a:t> </a:t>
            </a:r>
            <a:r>
              <a:rPr lang="en-US" b="1" i="1" dirty="0" err="1" smtClean="0"/>
              <a:t>b</a:t>
            </a:r>
            <a:r>
              <a:rPr lang="ru-RU" b="1" i="1" dirty="0" err="1" smtClean="0"/>
              <a:t>lunt</a:t>
            </a:r>
            <a:r>
              <a:rPr lang="en-US" b="1" i="1" dirty="0" smtClean="0"/>
              <a:t>,</a:t>
            </a:r>
            <a:r>
              <a:rPr lang="ru-RU" dirty="0" smtClean="0"/>
              <a:t> </a:t>
            </a:r>
            <a:r>
              <a:rPr lang="en-US" b="1" i="1" dirty="0" err="1" smtClean="0"/>
              <a:t>b</a:t>
            </a:r>
            <a:r>
              <a:rPr lang="ru-RU" b="1" i="1" dirty="0" err="1" smtClean="0"/>
              <a:t>ud</a:t>
            </a:r>
            <a:r>
              <a:rPr lang="en-US" b="1" dirty="0" smtClean="0"/>
              <a:t>, </a:t>
            </a:r>
            <a:r>
              <a:rPr lang="en-US" b="1" i="1" dirty="0" smtClean="0"/>
              <a:t>chronic</a:t>
            </a:r>
            <a:r>
              <a:rPr lang="en-US" b="1" dirty="0" smtClean="0"/>
              <a:t>,</a:t>
            </a:r>
            <a:r>
              <a:rPr lang="en-US" b="1" i="1" dirty="0" smtClean="0"/>
              <a:t> the ice, hop, </a:t>
            </a:r>
            <a:r>
              <a:rPr lang="en-US" b="1" i="1" dirty="0" err="1" smtClean="0"/>
              <a:t>grift</a:t>
            </a:r>
            <a:r>
              <a:rPr lang="en-US" b="1" i="1" dirty="0" smtClean="0"/>
              <a:t>, yellow backs, to be like a ferry boat</a:t>
            </a:r>
            <a:r>
              <a:rPr lang="ru-RU" b="1" i="1" dirty="0" smtClean="0"/>
              <a:t>;</a:t>
            </a:r>
          </a:p>
          <a:p>
            <a:pPr algn="ctr" eaLnBrk="1" hangingPunct="1">
              <a:buFont typeface="Wingdings 2" pitchFamily="18" charset="2"/>
              <a:buNone/>
            </a:pPr>
            <a:endParaRPr lang="ru-RU" b="1" i="1" dirty="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Eminem </a:t>
            </a:r>
            <a:r>
              <a:rPr lang="ru-RU" b="1" i="1" dirty="0" smtClean="0">
                <a:solidFill>
                  <a:srgbClr val="C00000"/>
                </a:solidFill>
              </a:rPr>
              <a:t>«</a:t>
            </a:r>
            <a:r>
              <a:rPr lang="en-US" b="1" i="1" dirty="0" smtClean="0">
                <a:solidFill>
                  <a:srgbClr val="C00000"/>
                </a:solidFill>
              </a:rPr>
              <a:t>My Fault</a:t>
            </a:r>
            <a:r>
              <a:rPr lang="ru-RU" b="1" i="1" dirty="0" smtClean="0">
                <a:solidFill>
                  <a:srgbClr val="C00000"/>
                </a:solidFill>
              </a:rPr>
              <a:t>»</a:t>
            </a:r>
          </a:p>
          <a:p>
            <a:pPr eaLnBrk="1" hangingPunct="1">
              <a:buFont typeface="Wingdings 2" pitchFamily="18" charset="2"/>
              <a:buNone/>
            </a:pPr>
            <a:endParaRPr lang="ru-RU" b="1" i="1" dirty="0" smtClean="0"/>
          </a:p>
          <a:p>
            <a:pPr eaLnBrk="1" hangingPunct="1">
              <a:buFont typeface="Wingdings 2" pitchFamily="18" charset="2"/>
              <a:buNone/>
            </a:pPr>
            <a:endParaRPr lang="ru-RU" b="1" i="1" dirty="0" smtClean="0"/>
          </a:p>
          <a:p>
            <a:pPr eaLnBrk="1" hangingPunct="1"/>
            <a:endParaRPr lang="ru-RU" dirty="0" smtClean="0"/>
          </a:p>
        </p:txBody>
      </p:sp>
      <p:pic>
        <p:nvPicPr>
          <p:cNvPr id="24579" name="Picture 2" descr="D:\работа 2\Приложение\картинки\f_74599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50" y="3614859"/>
            <a:ext cx="2500320" cy="3132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16. My Faul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5113" y="35004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72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179388" y="260350"/>
            <a:ext cx="8632825" cy="63373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800" smtClean="0"/>
              <a:t>4</a:t>
            </a:r>
            <a:r>
              <a:rPr lang="en-US" sz="2800" u="sng" smtClean="0"/>
              <a:t>. </a:t>
            </a:r>
            <a:r>
              <a:rPr lang="ru-RU" sz="2800" u="sng" smtClean="0"/>
              <a:t>Сленг</a:t>
            </a:r>
            <a:r>
              <a:rPr lang="en-US" sz="2800" u="sng" smtClean="0"/>
              <a:t>, </a:t>
            </a:r>
            <a:r>
              <a:rPr lang="ru-RU" sz="2800" u="sng" smtClean="0"/>
              <a:t>относящийся к характеристике человека</a:t>
            </a:r>
            <a:r>
              <a:rPr lang="en-US" sz="2800" u="sng" smtClean="0"/>
              <a:t>: </a:t>
            </a:r>
            <a:endParaRPr lang="ru-RU" sz="2800" u="sng" smtClean="0"/>
          </a:p>
          <a:p>
            <a:pPr eaLnBrk="1" hangingPunct="1">
              <a:buFont typeface="Wingdings 2" pitchFamily="18" charset="2"/>
              <a:buNone/>
            </a:pPr>
            <a:r>
              <a:rPr lang="en-US" sz="2800" b="1" i="1" smtClean="0"/>
              <a:t>to crack wise, to barber, hoofer, lug, fink, to figure-eight, pally, to have French fits, to square oneself, to get a square deal, swami guy, wren, toots, to clam, slob;</a:t>
            </a:r>
          </a:p>
          <a:p>
            <a:pPr eaLnBrk="1" hangingPunct="1">
              <a:buFont typeface="Wingdings 2" pitchFamily="18" charset="2"/>
              <a:buNone/>
            </a:pPr>
            <a:endParaRPr lang="en-US" sz="2800" b="1" i="1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sz="2800" b="1" i="1" smtClean="0">
                <a:solidFill>
                  <a:srgbClr val="C00000"/>
                </a:solidFill>
              </a:rPr>
              <a:t>DMX </a:t>
            </a:r>
            <a:r>
              <a:rPr lang="ru-RU" sz="2800" b="1" i="1" smtClean="0">
                <a:solidFill>
                  <a:srgbClr val="C00000"/>
                </a:solidFill>
              </a:rPr>
              <a:t>«</a:t>
            </a:r>
            <a:r>
              <a:rPr lang="en-US" sz="2800" b="1" i="1" smtClean="0">
                <a:solidFill>
                  <a:srgbClr val="C00000"/>
                </a:solidFill>
              </a:rPr>
              <a:t>Look Thru My Eyes</a:t>
            </a:r>
            <a:r>
              <a:rPr lang="ru-RU" sz="2800" b="1" i="1" smtClean="0">
                <a:solidFill>
                  <a:srgbClr val="C00000"/>
                </a:solidFill>
              </a:rPr>
              <a:t>»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algn="ctr"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25603" name="Picture 2" descr="D:\работа 2\Приложение\картинки\wenn53587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3354474"/>
            <a:ext cx="2224094" cy="3335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10. Look Thru My Eye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5113" y="32131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74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algn="just">
              <a:buNone/>
            </a:pPr>
            <a:r>
              <a:rPr lang="en-US" sz="2000" dirty="0" smtClean="0"/>
              <a:t>     </a:t>
            </a:r>
            <a:r>
              <a:rPr lang="ru-RU" sz="2000" dirty="0" smtClean="0"/>
              <a:t>Музыка </a:t>
            </a:r>
            <a:r>
              <a:rPr lang="ru-RU" sz="2000" dirty="0"/>
              <a:t>«чёрных», музыка гетто - так изначально называли </a:t>
            </a:r>
            <a:r>
              <a:rPr lang="ru-RU" sz="2000" dirty="0" err="1"/>
              <a:t>хип-хоп</a:t>
            </a:r>
            <a:r>
              <a:rPr lang="ru-RU" sz="2000" dirty="0"/>
              <a:t>. Но вот наступили времена когда «белые» стали восхищаться </a:t>
            </a:r>
            <a:r>
              <a:rPr lang="ru-RU" sz="2000" dirty="0" err="1"/>
              <a:t>Тупаком</a:t>
            </a:r>
            <a:r>
              <a:rPr lang="ru-RU" sz="2000" dirty="0"/>
              <a:t> (2</a:t>
            </a:r>
            <a:r>
              <a:rPr lang="en-US" sz="2000" dirty="0"/>
              <a:t>Pac</a:t>
            </a:r>
            <a:r>
              <a:rPr lang="ru-RU" sz="2000" dirty="0"/>
              <a:t>), а «чёрные» - </a:t>
            </a:r>
            <a:r>
              <a:rPr lang="ru-RU" sz="2000" dirty="0" err="1"/>
              <a:t>Эминемом</a:t>
            </a:r>
            <a:r>
              <a:rPr lang="ru-RU" sz="2000" dirty="0"/>
              <a:t> (</a:t>
            </a:r>
            <a:r>
              <a:rPr lang="en-US" sz="2000" dirty="0"/>
              <a:t>Eminem</a:t>
            </a:r>
            <a:r>
              <a:rPr lang="ru-RU" sz="2000" dirty="0"/>
              <a:t>). Альбомы </a:t>
            </a:r>
            <a:r>
              <a:rPr lang="ru-RU" sz="2000" dirty="0" err="1"/>
              <a:t>рэп</a:t>
            </a:r>
            <a:r>
              <a:rPr lang="ru-RU" sz="2000" dirty="0"/>
              <a:t> – исполнителей лидируют по продажам, для них учреждены номинации в таких престижных премиях как </a:t>
            </a:r>
            <a:r>
              <a:rPr lang="ru-RU" sz="2000" dirty="0" err="1"/>
              <a:t>Грэмми</a:t>
            </a:r>
            <a:r>
              <a:rPr lang="ru-RU" sz="2000" dirty="0"/>
              <a:t>, многие исполнители стали культовыми.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6" descr="eminem-rihan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2428868"/>
            <a:ext cx="4255750" cy="4070136"/>
          </a:xfrm>
          <a:prstGeom prst="rect">
            <a:avLst/>
          </a:prstGeom>
        </p:spPr>
      </p:pic>
      <p:pic>
        <p:nvPicPr>
          <p:cNvPr id="8" name="Рисунок 7" descr="2Pac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2357430"/>
            <a:ext cx="3857652" cy="42535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179388" y="333375"/>
            <a:ext cx="8812212" cy="574675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5. </a:t>
            </a:r>
            <a:r>
              <a:rPr lang="ru-RU" sz="2800" u="sng" dirty="0" smtClean="0"/>
              <a:t>Лексика</a:t>
            </a:r>
            <a:r>
              <a:rPr lang="en-US" sz="2800" u="sng" dirty="0" smtClean="0"/>
              <a:t>, </a:t>
            </a:r>
            <a:r>
              <a:rPr lang="ru-RU" sz="2800" u="sng" dirty="0" smtClean="0"/>
              <a:t>обозначающая работников полиции или сфер тесно с ней связанных</a:t>
            </a:r>
            <a:r>
              <a:rPr lang="en-US" sz="2800" u="sng" dirty="0" smtClean="0"/>
              <a:t>: </a:t>
            </a:r>
            <a:endParaRPr lang="ru-RU" sz="2800" u="sng" dirty="0" smtClean="0"/>
          </a:p>
          <a:p>
            <a:pPr>
              <a:buNone/>
            </a:pPr>
            <a:r>
              <a:rPr lang="en-US" sz="2800" b="1" i="1" dirty="0" smtClean="0"/>
              <a:t>  private - on a confidential lay, private eye,</a:t>
            </a:r>
            <a:r>
              <a:rPr lang="en-US" sz="2800" dirty="0" smtClean="0"/>
              <a:t> </a:t>
            </a:r>
            <a:r>
              <a:rPr lang="en-US" sz="2800" b="1" i="1" dirty="0" smtClean="0"/>
              <a:t>5 0 (five o), boys in blue, pigs, PO, coppers </a:t>
            </a:r>
            <a:endParaRPr lang="ru-RU" sz="2800" b="1" i="1" dirty="0" smtClean="0"/>
          </a:p>
          <a:p>
            <a:pPr eaLnBrk="1" hangingPunct="1">
              <a:buFont typeface="Wingdings 2" pitchFamily="18" charset="2"/>
              <a:buNone/>
            </a:pPr>
            <a:endParaRPr lang="ru-RU" sz="2800" b="1" i="1" dirty="0" smtClean="0"/>
          </a:p>
          <a:p>
            <a:pPr eaLnBrk="1" hangingPunct="1">
              <a:buFont typeface="Wingdings 2" pitchFamily="18" charset="2"/>
              <a:buNone/>
            </a:pPr>
            <a:endParaRPr lang="ru-RU" sz="2800" b="1" i="1" dirty="0" smtClean="0"/>
          </a:p>
          <a:p>
            <a:pPr eaLnBrk="1" hangingPunct="1">
              <a:buFont typeface="Wingdings 2" pitchFamily="18" charset="2"/>
              <a:buNone/>
            </a:pPr>
            <a:endParaRPr lang="ru-RU" sz="2800" b="1" i="1" dirty="0" smtClean="0"/>
          </a:p>
          <a:p>
            <a:pPr eaLnBrk="1" hangingPunct="1">
              <a:buFont typeface="Wingdings 2" pitchFamily="18" charset="2"/>
              <a:buNone/>
            </a:pPr>
            <a:endParaRPr lang="ru-RU" sz="2800" b="1" i="1" dirty="0" smtClean="0"/>
          </a:p>
          <a:p>
            <a:pPr eaLnBrk="1" hangingPunct="1">
              <a:buFont typeface="Wingdings 2" pitchFamily="18" charset="2"/>
              <a:buNone/>
            </a:pPr>
            <a:endParaRPr lang="ru-RU" sz="2800" b="1" i="1" dirty="0" smtClean="0"/>
          </a:p>
          <a:p>
            <a:pPr eaLnBrk="1" hangingPunct="1"/>
            <a:endParaRPr lang="ru-RU" dirty="0" smtClean="0"/>
          </a:p>
        </p:txBody>
      </p:sp>
      <p:pic>
        <p:nvPicPr>
          <p:cNvPr id="26627" name="Picture 2" descr="D:\работа 2\Приложение\картинки\nw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0" y="3215868"/>
            <a:ext cx="3643326" cy="2732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04 N.W.A - Fuck Tha Polic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688" y="257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56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Содержимое 2"/>
          <p:cNvSpPr>
            <a:spLocks noGrp="1"/>
          </p:cNvSpPr>
          <p:nvPr>
            <p:ph idx="1"/>
          </p:nvPr>
        </p:nvSpPr>
        <p:spPr>
          <a:xfrm>
            <a:off x="304800" y="333375"/>
            <a:ext cx="8686800" cy="5746750"/>
          </a:xfrm>
        </p:spPr>
        <p:txBody>
          <a:bodyPr/>
          <a:lstStyle/>
          <a:p>
            <a:pPr eaLnBrk="1" hangingPunct="1"/>
            <a:r>
              <a:rPr lang="ru-RU" sz="2800" u="sng" smtClean="0"/>
              <a:t>6. Сленг, не вошедший в вышеперечисленные группы:</a:t>
            </a:r>
            <a:r>
              <a:rPr lang="en-US" sz="2800" smtClean="0"/>
              <a:t> </a:t>
            </a:r>
            <a:r>
              <a:rPr lang="en-US" b="1" i="1" smtClean="0"/>
              <a:t>tank town, pen (penitentiary), old hat, burg, to glom something off, world-beater, sink my putt, nix, fast wagon, gag lines, Nuts!, How come?, What's your lay?, to be from home</a:t>
            </a:r>
            <a:endParaRPr lang="ru-RU" b="1" i="1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b="1" i="1" smtClean="0">
                <a:solidFill>
                  <a:srgbClr val="C00000"/>
                </a:solidFill>
              </a:rPr>
              <a:t>D12 </a:t>
            </a:r>
            <a:r>
              <a:rPr lang="ru-RU" b="1" i="1" smtClean="0">
                <a:solidFill>
                  <a:srgbClr val="C00000"/>
                </a:solidFill>
              </a:rPr>
              <a:t>«</a:t>
            </a:r>
            <a:r>
              <a:rPr lang="en-US" b="1" i="1" smtClean="0">
                <a:solidFill>
                  <a:srgbClr val="C00000"/>
                </a:solidFill>
              </a:rPr>
              <a:t>How Come</a:t>
            </a:r>
            <a:r>
              <a:rPr lang="ru-RU" b="1" i="1" smtClean="0">
                <a:solidFill>
                  <a:srgbClr val="C00000"/>
                </a:solidFill>
              </a:rPr>
              <a:t>»</a:t>
            </a:r>
          </a:p>
          <a:p>
            <a:pPr eaLnBrk="1" hangingPunct="1">
              <a:buFont typeface="Wingdings 2" pitchFamily="18" charset="2"/>
              <a:buNone/>
            </a:pPr>
            <a:endParaRPr lang="ru-RU" b="1" i="1" smtClean="0"/>
          </a:p>
          <a:p>
            <a:pPr eaLnBrk="1" hangingPunct="1">
              <a:buFont typeface="Wingdings 2" pitchFamily="18" charset="2"/>
              <a:buNone/>
            </a:pPr>
            <a:endParaRPr lang="ru-RU" b="1" i="1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4" name="08. How Com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9788" y="2565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2" descr="D:\работа 2\Приложение\картинки\D12inline1_050604_10838816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112" y="3603113"/>
            <a:ext cx="3441713" cy="289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97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57200"/>
            <a:ext cx="8884096" cy="838200"/>
          </a:xfrm>
        </p:spPr>
        <p:txBody>
          <a:bodyPr>
            <a:normAutofit fontScale="90000"/>
          </a:bodyPr>
          <a:lstStyle/>
          <a:p>
            <a:pPr algn="just" eaLnBrk="1" hangingPunct="1">
              <a:defRPr/>
            </a:pPr>
            <a:r>
              <a:rPr lang="ru-RU" sz="3100" dirty="0" smtClean="0"/>
              <a:t>Представители </a:t>
            </a:r>
            <a:r>
              <a:rPr lang="ru-RU" sz="3100" dirty="0" err="1" smtClean="0"/>
              <a:t>хип-хопа</a:t>
            </a:r>
            <a:r>
              <a:rPr lang="ru-RU" sz="3100" dirty="0" smtClean="0"/>
              <a:t> обогатили английский язык, ввели множество новых значений для слов, терминов и аббревиатур:</a:t>
            </a:r>
            <a:endParaRPr lang="ru-RU" dirty="0"/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>
          <a:xfrm>
            <a:off x="304800" y="1989138"/>
            <a:ext cx="8686800" cy="4679950"/>
          </a:xfrm>
        </p:spPr>
        <p:txBody>
          <a:bodyPr/>
          <a:lstStyle/>
          <a:p>
            <a:pPr eaLnBrk="1" hangingPunct="1"/>
            <a:r>
              <a:rPr lang="ru-RU" smtClean="0"/>
              <a:t> </a:t>
            </a:r>
            <a:r>
              <a:rPr lang="en-US" b="1" smtClean="0"/>
              <a:t>thug </a:t>
            </a:r>
            <a:r>
              <a:rPr lang="ru-RU" smtClean="0"/>
              <a:t>– гангстер, головорез. </a:t>
            </a:r>
            <a:endParaRPr lang="en-US" smtClean="0"/>
          </a:p>
          <a:p>
            <a:pPr eaLnBrk="1" hangingPunct="1"/>
            <a:r>
              <a:rPr lang="ru-RU" smtClean="0"/>
              <a:t>Многие фразы из их песен стали культовыми</a:t>
            </a:r>
            <a:r>
              <a:rPr lang="en-US" smtClean="0"/>
              <a:t>:   </a:t>
            </a:r>
            <a:r>
              <a:rPr lang="en-US" b="1" smtClean="0"/>
              <a:t>"It was all a dream, I used to read "Word Up" magazines", — The Notorious B.I.G. "Juicy”</a:t>
            </a:r>
          </a:p>
          <a:p>
            <a:pPr eaLnBrk="1" hangingPunct="1"/>
            <a:endParaRPr lang="en-US" b="1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28676" name="Picture 2" descr="D:\работа 2\Приложение\картинки\The_Notorious_B_I_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88" y="4643438"/>
            <a:ext cx="2457450" cy="195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notorious_b.i.g._-_juic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00" y="18573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79208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сокращение слов, с помощью</a:t>
            </a:r>
            <a:r>
              <a:rPr lang="ru-RU" b="1" dirty="0" smtClean="0"/>
              <a:t> </a:t>
            </a:r>
            <a:r>
              <a:rPr lang="ru-RU" dirty="0" smtClean="0"/>
              <a:t>буквы</a:t>
            </a:r>
            <a:r>
              <a:rPr lang="ru-RU" b="1" dirty="0" smtClean="0"/>
              <a:t> </a:t>
            </a:r>
            <a:r>
              <a:rPr lang="en-US" b="1" dirty="0" smtClean="0">
                <a:solidFill>
                  <a:srgbClr val="C00000"/>
                </a:solidFill>
              </a:rPr>
              <a:t>G</a:t>
            </a:r>
            <a:r>
              <a:rPr lang="en-US" b="1" dirty="0" smtClean="0"/>
              <a:t> </a:t>
            </a:r>
            <a:endParaRPr lang="ru-RU" dirty="0"/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>
          <a:xfrm>
            <a:off x="304800" y="1268413"/>
            <a:ext cx="8686800" cy="4811712"/>
          </a:xfrm>
        </p:spPr>
        <p:txBody>
          <a:bodyPr/>
          <a:lstStyle/>
          <a:p>
            <a:pPr eaLnBrk="1" hangingPunct="1"/>
            <a:r>
              <a:rPr lang="en-US" b="1" dirty="0" smtClean="0"/>
              <a:t>Real G</a:t>
            </a:r>
            <a:r>
              <a:rPr lang="ru-RU" b="1" dirty="0" smtClean="0"/>
              <a:t> </a:t>
            </a:r>
            <a:endParaRPr lang="en-US" b="1" dirty="0" smtClean="0"/>
          </a:p>
          <a:p>
            <a:pPr eaLnBrk="1" hangingPunct="1"/>
            <a:r>
              <a:rPr lang="en-US" b="1" dirty="0" smtClean="0"/>
              <a:t>G</a:t>
            </a:r>
            <a:r>
              <a:rPr lang="ru-RU" b="1" dirty="0" smtClean="0"/>
              <a:t>-</a:t>
            </a:r>
            <a:r>
              <a:rPr lang="en-US" b="1" dirty="0" smtClean="0"/>
              <a:t>Unit</a:t>
            </a:r>
          </a:p>
          <a:p>
            <a:pPr eaLnBrk="1" hangingPunct="1"/>
            <a:r>
              <a:rPr lang="en-US" b="1" dirty="0" smtClean="0"/>
              <a:t>G</a:t>
            </a:r>
            <a:r>
              <a:rPr lang="ru-RU" b="1" dirty="0" smtClean="0"/>
              <a:t>-</a:t>
            </a:r>
            <a:r>
              <a:rPr lang="en-US" b="1" dirty="0" err="1" smtClean="0"/>
              <a:t>Thang</a:t>
            </a:r>
            <a:endParaRPr lang="en-US" b="1" dirty="0" smtClean="0"/>
          </a:p>
          <a:p>
            <a:pPr eaLnBrk="1" hangingPunct="1"/>
            <a:r>
              <a:rPr lang="en-US" b="1" dirty="0" smtClean="0"/>
              <a:t>G</a:t>
            </a:r>
            <a:r>
              <a:rPr lang="ru-RU" b="1" dirty="0" smtClean="0"/>
              <a:t>-</a:t>
            </a:r>
            <a:r>
              <a:rPr lang="en-US" b="1" dirty="0" smtClean="0"/>
              <a:t>Code</a:t>
            </a:r>
          </a:p>
          <a:p>
            <a:pPr eaLnBrk="1" hangingPunct="1"/>
            <a:r>
              <a:rPr lang="en-US" b="1" dirty="0" smtClean="0"/>
              <a:t>G</a:t>
            </a:r>
            <a:r>
              <a:rPr lang="ru-RU" b="1" dirty="0" smtClean="0"/>
              <a:t>-</a:t>
            </a:r>
            <a:r>
              <a:rPr lang="en-US" b="1" dirty="0" smtClean="0"/>
              <a:t>Pack</a:t>
            </a:r>
          </a:p>
          <a:p>
            <a:pPr eaLnBrk="1" hangingPunct="1"/>
            <a:r>
              <a:rPr lang="en-US" b="1" dirty="0" smtClean="0"/>
              <a:t>G</a:t>
            </a:r>
            <a:r>
              <a:rPr lang="ru-RU" b="1" dirty="0" smtClean="0"/>
              <a:t>-</a:t>
            </a:r>
            <a:r>
              <a:rPr lang="en-US" b="1" dirty="0" smtClean="0"/>
              <a:t>Bird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Группа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G-Unit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Beg For Mercy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6" descr="C:\Documents and Settings\Admin\Мои документы\Мои рисунки\14280__08g-unit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1643050"/>
            <a:ext cx="3671899" cy="292822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14. Beg for Merc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236296" y="49411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598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72008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b="1" dirty="0" smtClean="0"/>
              <a:t>И</a:t>
            </a:r>
            <a:r>
              <a:rPr lang="ru-RU" dirty="0" smtClean="0"/>
              <a:t>рония</a:t>
            </a:r>
            <a:endParaRPr lang="ru-RU" dirty="0"/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285750" y="1285875"/>
            <a:ext cx="8686800" cy="4883150"/>
          </a:xfrm>
        </p:spPr>
        <p:txBody>
          <a:bodyPr/>
          <a:lstStyle/>
          <a:p>
            <a:pPr eaLnBrk="1" hangingPunct="1"/>
            <a:r>
              <a:rPr lang="ru-RU" dirty="0" smtClean="0"/>
              <a:t>Ярким примером являются песни </a:t>
            </a:r>
            <a:r>
              <a:rPr lang="ru-RU" b="1" dirty="0" err="1" smtClean="0"/>
              <a:t>Эминема</a:t>
            </a:r>
            <a:r>
              <a:rPr lang="ru-RU" b="1" dirty="0" smtClean="0"/>
              <a:t>.</a:t>
            </a:r>
          </a:p>
          <a:p>
            <a:pPr>
              <a:buNone/>
            </a:pPr>
            <a:r>
              <a:rPr lang="ru-RU" b="1" dirty="0" smtClean="0"/>
              <a:t>Например, </a:t>
            </a:r>
            <a:r>
              <a:rPr lang="en-US" b="1" i="1" dirty="0" smtClean="0">
                <a:solidFill>
                  <a:srgbClr val="C00000"/>
                </a:solidFill>
              </a:rPr>
              <a:t>White America</a:t>
            </a:r>
            <a:r>
              <a:rPr lang="ru-RU" b="1" dirty="0" smtClean="0"/>
              <a:t> </a:t>
            </a:r>
            <a:endParaRPr lang="en-US" b="1" i="1" dirty="0" smtClean="0">
              <a:solidFill>
                <a:srgbClr val="C0000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                   </a:t>
            </a:r>
            <a:endParaRPr lang="ru-RU" dirty="0" smtClean="0"/>
          </a:p>
        </p:txBody>
      </p:sp>
      <p:pic>
        <p:nvPicPr>
          <p:cNvPr id="5" name="02 - White Americ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207167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466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648072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400" b="1" i="1" dirty="0" smtClean="0"/>
              <a:t>Причины распределения сленга по стилям </a:t>
            </a:r>
            <a:r>
              <a:rPr lang="ru-RU" sz="2400" b="1" i="1" dirty="0" err="1" smtClean="0"/>
              <a:t>хип-хопа</a:t>
            </a:r>
            <a:endParaRPr lang="ru-RU" sz="2400" dirty="0"/>
          </a:p>
        </p:txBody>
      </p:sp>
      <p:sp>
        <p:nvSpPr>
          <p:cNvPr id="1028" name="Содержимое 2"/>
          <p:cNvSpPr>
            <a:spLocks noGrp="1"/>
          </p:cNvSpPr>
          <p:nvPr>
            <p:ph idx="1"/>
          </p:nvPr>
        </p:nvSpPr>
        <p:spPr>
          <a:xfrm>
            <a:off x="179388" y="836613"/>
            <a:ext cx="8812212" cy="5905500"/>
          </a:xfrm>
        </p:spPr>
        <p:txBody>
          <a:bodyPr/>
          <a:lstStyle/>
          <a:p>
            <a:pPr eaLnBrk="1" hangingPunct="1"/>
            <a:r>
              <a:rPr lang="ru-RU" sz="2400" dirty="0" smtClean="0"/>
              <a:t>6</a:t>
            </a:r>
            <a:r>
              <a:rPr lang="en-US" sz="2400" dirty="0" smtClean="0"/>
              <a:t> </a:t>
            </a:r>
            <a:r>
              <a:rPr lang="ru-RU" sz="2400" dirty="0" smtClean="0"/>
              <a:t>стилей </a:t>
            </a:r>
            <a:r>
              <a:rPr lang="ru-RU" sz="2400" dirty="0" err="1" smtClean="0"/>
              <a:t>хип-хопа</a:t>
            </a:r>
            <a:r>
              <a:rPr lang="ru-RU" sz="2400" dirty="0" smtClean="0"/>
              <a:t>                        4 смешанных</a:t>
            </a:r>
          </a:p>
          <a:p>
            <a:pPr eaLnBrk="1" hangingPunct="1"/>
            <a:r>
              <a:rPr lang="ru-RU" sz="2400" dirty="0" smtClean="0"/>
              <a:t>8 исполнителей и 20 песен 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en-US" sz="2400" b="1" dirty="0" err="1" smtClean="0">
                <a:solidFill>
                  <a:srgbClr val="C00000"/>
                </a:solidFill>
              </a:rPr>
              <a:t>Gangsta</a:t>
            </a:r>
            <a:r>
              <a:rPr lang="en-US" sz="2400" b="1" dirty="0" smtClean="0">
                <a:solidFill>
                  <a:srgbClr val="C00000"/>
                </a:solidFill>
              </a:rPr>
              <a:t> rap </a:t>
            </a:r>
            <a:r>
              <a:rPr lang="ru-RU" sz="2400" b="1" dirty="0" smtClean="0">
                <a:solidFill>
                  <a:srgbClr val="C00000"/>
                </a:solidFill>
              </a:rPr>
              <a:t>- </a:t>
            </a:r>
            <a:r>
              <a:rPr lang="ru-RU" sz="2400" dirty="0" smtClean="0"/>
              <a:t>повальное количество сленг – терминов - самый социально-агрессивный стиль </a:t>
            </a:r>
            <a:r>
              <a:rPr lang="ru-RU" sz="2400" dirty="0" err="1" smtClean="0"/>
              <a:t>хип-хопа</a:t>
            </a:r>
            <a:r>
              <a:rPr lang="ru-RU" sz="2400" dirty="0" smtClean="0"/>
              <a:t>.</a:t>
            </a:r>
          </a:p>
          <a:p>
            <a:pPr algn="just" eaLnBrk="1" hangingPunct="1">
              <a:buFont typeface="Wingdings 2" pitchFamily="18" charset="2"/>
              <a:buNone/>
            </a:pPr>
            <a:endParaRPr lang="ru-RU" sz="2400" b="1" dirty="0" smtClean="0">
              <a:solidFill>
                <a:srgbClr val="C0000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131840" y="1052736"/>
            <a:ext cx="1223962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Диаграмма 6"/>
          <p:cNvGraphicFramePr/>
          <p:nvPr/>
        </p:nvGraphicFramePr>
        <p:xfrm>
          <a:off x="1714480" y="2571744"/>
          <a:ext cx="5572163" cy="371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Содержимое 2"/>
          <p:cNvSpPr>
            <a:spLocks noGrp="1"/>
          </p:cNvSpPr>
          <p:nvPr>
            <p:ph idx="1"/>
          </p:nvPr>
        </p:nvSpPr>
        <p:spPr>
          <a:xfrm>
            <a:off x="304800" y="333375"/>
            <a:ext cx="8686800" cy="5746750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en-US" sz="3600" b="1" smtClean="0">
                <a:solidFill>
                  <a:srgbClr val="C00000"/>
                </a:solidFill>
              </a:rPr>
              <a:t>R</a:t>
            </a:r>
            <a:r>
              <a:rPr lang="ru-RU" sz="3600" b="1" smtClean="0">
                <a:solidFill>
                  <a:srgbClr val="C00000"/>
                </a:solidFill>
              </a:rPr>
              <a:t>`</a:t>
            </a:r>
            <a:r>
              <a:rPr lang="en-US" sz="3600" b="1" smtClean="0">
                <a:solidFill>
                  <a:srgbClr val="C00000"/>
                </a:solidFill>
              </a:rPr>
              <a:t>n</a:t>
            </a:r>
            <a:r>
              <a:rPr lang="ru-RU" sz="3600" b="1" smtClean="0">
                <a:solidFill>
                  <a:srgbClr val="C00000"/>
                </a:solidFill>
              </a:rPr>
              <a:t>`</a:t>
            </a:r>
            <a:r>
              <a:rPr lang="en-US" sz="3600" b="1" smtClean="0">
                <a:solidFill>
                  <a:srgbClr val="C00000"/>
                </a:solidFill>
              </a:rPr>
              <a:t>B </a:t>
            </a:r>
            <a:r>
              <a:rPr lang="ru-RU" sz="3600" b="1" smtClean="0">
                <a:solidFill>
                  <a:srgbClr val="C00000"/>
                </a:solidFill>
              </a:rPr>
              <a:t>- </a:t>
            </a:r>
            <a:r>
              <a:rPr lang="ru-RU" sz="3600" smtClean="0"/>
              <a:t>наименее продуктивный на использование сленга - это более романтичный и свойственный женской аудитории стиль. 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rgbClr val="C00000"/>
                </a:solidFill>
              </a:rPr>
              <a:t>Смешанный вид</a:t>
            </a:r>
            <a:r>
              <a:rPr lang="ru-RU" smtClean="0"/>
              <a:t> Например, если   </a:t>
            </a:r>
            <a:r>
              <a:rPr lang="en-US" b="1" smtClean="0">
                <a:solidFill>
                  <a:srgbClr val="C00000"/>
                </a:solidFill>
              </a:rPr>
              <a:t>R</a:t>
            </a:r>
            <a:r>
              <a:rPr lang="ru-RU" b="1" smtClean="0">
                <a:solidFill>
                  <a:srgbClr val="C00000"/>
                </a:solidFill>
              </a:rPr>
              <a:t>`</a:t>
            </a:r>
            <a:r>
              <a:rPr lang="en-US" b="1" smtClean="0">
                <a:solidFill>
                  <a:srgbClr val="C00000"/>
                </a:solidFill>
              </a:rPr>
              <a:t>n</a:t>
            </a:r>
            <a:r>
              <a:rPr lang="ru-RU" b="1" smtClean="0">
                <a:solidFill>
                  <a:srgbClr val="C00000"/>
                </a:solidFill>
              </a:rPr>
              <a:t>`</a:t>
            </a:r>
            <a:r>
              <a:rPr lang="en-US" b="1" smtClean="0">
                <a:solidFill>
                  <a:srgbClr val="C00000"/>
                </a:solidFill>
              </a:rPr>
              <a:t>B</a:t>
            </a:r>
            <a:r>
              <a:rPr lang="ru-RU" smtClean="0"/>
              <a:t> смешивается с  </a:t>
            </a:r>
            <a:r>
              <a:rPr lang="en-US" smtClean="0">
                <a:solidFill>
                  <a:srgbClr val="C00000"/>
                </a:solidFill>
              </a:rPr>
              <a:t>West Coast hip hop</a:t>
            </a:r>
            <a:r>
              <a:rPr lang="ru-RU" smtClean="0"/>
              <a:t>, то количество сленга увеличивается примерно в 8 раз. А если </a:t>
            </a:r>
            <a:r>
              <a:rPr lang="en-US" smtClean="0">
                <a:solidFill>
                  <a:srgbClr val="C00000"/>
                </a:solidFill>
              </a:rPr>
              <a:t>G</a:t>
            </a:r>
            <a:r>
              <a:rPr lang="ru-RU" smtClean="0">
                <a:solidFill>
                  <a:srgbClr val="C00000"/>
                </a:solidFill>
              </a:rPr>
              <a:t>-</a:t>
            </a:r>
            <a:r>
              <a:rPr lang="en-US" smtClean="0">
                <a:solidFill>
                  <a:srgbClr val="C00000"/>
                </a:solidFill>
              </a:rPr>
              <a:t>Funk</a:t>
            </a:r>
            <a:r>
              <a:rPr lang="ru-RU" smtClean="0">
                <a:solidFill>
                  <a:srgbClr val="C00000"/>
                </a:solidFill>
              </a:rPr>
              <a:t> </a:t>
            </a:r>
            <a:r>
              <a:rPr lang="ru-RU" smtClean="0"/>
              <a:t>смешивается  с тем же самым  </a:t>
            </a:r>
            <a:r>
              <a:rPr lang="en-US" smtClean="0">
                <a:solidFill>
                  <a:srgbClr val="C00000"/>
                </a:solidFill>
              </a:rPr>
              <a:t>West Coast hip hop</a:t>
            </a:r>
            <a:r>
              <a:rPr lang="ru-RU" smtClean="0">
                <a:solidFill>
                  <a:srgbClr val="C00000"/>
                </a:solidFill>
              </a:rPr>
              <a:t>, </a:t>
            </a:r>
            <a:r>
              <a:rPr lang="ru-RU" smtClean="0"/>
              <a:t>то количество сленга уменьшается примерно в 3 раза. 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33375"/>
            <a:ext cx="8686800" cy="719138"/>
          </a:xfrm>
        </p:spPr>
        <p:txBody>
          <a:bodyPr/>
          <a:lstStyle/>
          <a:p>
            <a:pPr algn="ctr">
              <a:defRPr/>
            </a:pPr>
            <a:r>
              <a:rPr lang="ru-RU" sz="28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Результаты проделанной работы:</a:t>
            </a:r>
            <a:endParaRPr lang="ru-RU" sz="28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Пособие по аудированию </a:t>
            </a:r>
          </a:p>
          <a:p>
            <a:pPr>
              <a:buFont typeface="Wingdings 2" pitchFamily="18" charset="2"/>
              <a:buNone/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buFont typeface="Wingdings 2" pitchFamily="18" charset="2"/>
              <a:buNone/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buFont typeface="Wingdings 2" pitchFamily="18" charset="2"/>
              <a:buNone/>
              <a:defRPr/>
            </a:pPr>
            <a:endParaRPr lang="ru-RU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071813" y="2286000"/>
          <a:ext cx="3600450" cy="4330700"/>
        </p:xfrm>
        <a:graphic>
          <a:graphicData uri="http://schemas.openxmlformats.org/presentationml/2006/ole">
            <p:oleObj spid="_x0000_s2050" name="Документ" r:id="rId3" imgW="6681478" imgH="8038069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60350"/>
            <a:ext cx="8686800" cy="6192838"/>
          </a:xfrm>
        </p:spPr>
        <p:txBody>
          <a:bodyPr/>
          <a:lstStyle/>
          <a:p>
            <a:pPr>
              <a:defRPr/>
            </a:pPr>
            <a:r>
              <a:rPr lang="ru-RU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Словарик употребительных единиц сленга английского языка 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1800" b="1" dirty="0" smtClean="0"/>
              <a:t>0-9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en-US" sz="1800" dirty="0" smtClean="0"/>
              <a:t>2 – two</a:t>
            </a:r>
            <a:r>
              <a:rPr lang="ru-RU" sz="1800" dirty="0" smtClean="0"/>
              <a:t> - два</a:t>
            </a:r>
          </a:p>
          <a:p>
            <a:pPr>
              <a:defRPr/>
            </a:pPr>
            <a:r>
              <a:rPr lang="ru-RU" sz="1800" dirty="0" smtClean="0"/>
              <a:t>2nite – сегодня вечером</a:t>
            </a:r>
          </a:p>
          <a:p>
            <a:pPr>
              <a:defRPr/>
            </a:pPr>
            <a:r>
              <a:rPr lang="ru-RU" sz="1800" dirty="0" smtClean="0"/>
              <a:t>13 - юг или южная сторона </a:t>
            </a:r>
          </a:p>
          <a:p>
            <a:pPr>
              <a:defRPr/>
            </a:pPr>
            <a:r>
              <a:rPr lang="ru-RU" sz="1800" dirty="0" smtClean="0"/>
              <a:t>'64  - </a:t>
            </a:r>
            <a:r>
              <a:rPr lang="ru-RU" sz="1800" dirty="0" err="1" smtClean="0"/>
              <a:t>шевроле</a:t>
            </a:r>
            <a:r>
              <a:rPr lang="ru-RU" sz="1800" dirty="0" smtClean="0"/>
              <a:t> </a:t>
            </a:r>
            <a:r>
              <a:rPr lang="ru-RU" sz="1800" dirty="0" err="1" smtClean="0"/>
              <a:t>импала</a:t>
            </a:r>
            <a:r>
              <a:rPr lang="ru-RU" sz="1800" dirty="0" smtClean="0"/>
              <a:t> 1964 года (</a:t>
            </a:r>
            <a:r>
              <a:rPr lang="ru-RU" sz="1800" dirty="0" err="1" smtClean="0"/>
              <a:t>рэпэрский</a:t>
            </a:r>
            <a:r>
              <a:rPr lang="ru-RU" sz="1800" dirty="0" smtClean="0"/>
              <a:t> автомобиль с гидравликой)</a:t>
            </a:r>
            <a:br>
              <a:rPr lang="ru-RU" sz="1800" dirty="0" smtClean="0"/>
            </a:br>
            <a:r>
              <a:rPr lang="ru-RU" sz="1800" dirty="0" smtClean="0"/>
              <a:t>187 - убийство (номер статьи калифорнийского уголовного кодекса)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1800" b="1" dirty="0" smtClean="0"/>
              <a:t>A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err="1" smtClean="0"/>
              <a:t>a.k</a:t>
            </a:r>
            <a:r>
              <a:rPr lang="ru-RU" sz="1800" dirty="0" smtClean="0"/>
              <a:t>. - ak-47 (автомат Калашникова)</a:t>
            </a:r>
            <a:br>
              <a:rPr lang="ru-RU" sz="1800" dirty="0" smtClean="0"/>
            </a:br>
            <a:r>
              <a:rPr lang="ru-RU" sz="1800" dirty="0" err="1" smtClean="0"/>
              <a:t>a.r</a:t>
            </a:r>
            <a:r>
              <a:rPr lang="ru-RU" sz="1800" dirty="0" smtClean="0"/>
              <a:t>. - винтовка ar15</a:t>
            </a:r>
            <a:br>
              <a:rPr lang="ru-RU" sz="1800" dirty="0" smtClean="0"/>
            </a:br>
            <a:r>
              <a:rPr lang="ru-RU" sz="1800" dirty="0" err="1" smtClean="0"/>
              <a:t>ace</a:t>
            </a:r>
            <a:r>
              <a:rPr lang="ru-RU" sz="1800" dirty="0" smtClean="0"/>
              <a:t> </a:t>
            </a:r>
            <a:r>
              <a:rPr lang="ru-RU" sz="1800" dirty="0" err="1" smtClean="0"/>
              <a:t>kool</a:t>
            </a:r>
            <a:r>
              <a:rPr lang="ru-RU" sz="1800" dirty="0" smtClean="0"/>
              <a:t> - лучший друг</a:t>
            </a:r>
            <a:br>
              <a:rPr lang="ru-RU" sz="1800" dirty="0" smtClean="0"/>
            </a:br>
            <a:r>
              <a:rPr lang="ru-RU" sz="1800" dirty="0" err="1" smtClean="0"/>
              <a:t>aite</a:t>
            </a:r>
            <a:r>
              <a:rPr lang="ru-RU" sz="1800" dirty="0" smtClean="0"/>
              <a:t>, </a:t>
            </a:r>
            <a:r>
              <a:rPr lang="ru-RU" sz="1800" dirty="0" err="1" smtClean="0"/>
              <a:t>aw-ite</a:t>
            </a:r>
            <a:r>
              <a:rPr lang="ru-RU" sz="1800" dirty="0" smtClean="0"/>
              <a:t> - всё хорошо (от </a:t>
            </a:r>
            <a:r>
              <a:rPr lang="ru-RU" sz="1800" dirty="0" err="1" smtClean="0"/>
              <a:t>all</a:t>
            </a:r>
            <a:r>
              <a:rPr lang="ru-RU" sz="1800" dirty="0" smtClean="0"/>
              <a:t> </a:t>
            </a:r>
            <a:r>
              <a:rPr lang="ru-RU" sz="1800" dirty="0" err="1" smtClean="0"/>
              <a:t>right</a:t>
            </a:r>
            <a:r>
              <a:rPr lang="ru-RU" sz="1800" dirty="0" smtClean="0"/>
              <a:t>)</a:t>
            </a:r>
            <a:br>
              <a:rPr lang="ru-RU" sz="1800" dirty="0" smtClean="0"/>
            </a:br>
            <a:r>
              <a:rPr lang="ru-RU" sz="1800" dirty="0" err="1" smtClean="0"/>
              <a:t>ak</a:t>
            </a:r>
            <a:r>
              <a:rPr lang="ru-RU" sz="1800" dirty="0" smtClean="0"/>
              <a:t>/</a:t>
            </a:r>
            <a:r>
              <a:rPr lang="ru-RU" sz="1800" dirty="0" err="1" smtClean="0"/>
              <a:t>uzi</a:t>
            </a:r>
            <a:r>
              <a:rPr lang="ru-RU" sz="1800" dirty="0" smtClean="0"/>
              <a:t> - полуавтоматическое оружие</a:t>
            </a:r>
            <a:br>
              <a:rPr lang="ru-RU" sz="1800" dirty="0" smtClean="0"/>
            </a:br>
            <a:r>
              <a:rPr lang="ru-RU" sz="1800" dirty="0" err="1" smtClean="0"/>
              <a:t>all</a:t>
            </a:r>
            <a:r>
              <a:rPr lang="ru-RU" sz="1800" dirty="0" smtClean="0"/>
              <a:t> </a:t>
            </a:r>
            <a:r>
              <a:rPr lang="ru-RU" sz="1800" dirty="0" err="1" smtClean="0"/>
              <a:t>that</a:t>
            </a:r>
            <a:r>
              <a:rPr lang="ru-RU" sz="1800" dirty="0" smtClean="0"/>
              <a:t> - обладать хорошими качествами</a:t>
            </a:r>
            <a:br>
              <a:rPr lang="ru-RU" sz="1800" dirty="0" smtClean="0"/>
            </a:br>
            <a:r>
              <a:rPr lang="ru-RU" sz="1800" dirty="0" err="1" smtClean="0"/>
              <a:t>areous</a:t>
            </a:r>
            <a:r>
              <a:rPr lang="ru-RU" sz="1800" dirty="0" smtClean="0"/>
              <a:t> - область</a:t>
            </a:r>
            <a:br>
              <a:rPr lang="ru-RU" sz="1800" dirty="0" smtClean="0"/>
            </a:br>
            <a:r>
              <a:rPr lang="ru-RU" sz="1800" dirty="0" err="1" smtClean="0"/>
              <a:t>axe</a:t>
            </a:r>
            <a:r>
              <a:rPr lang="ru-RU" sz="1800" dirty="0" smtClean="0"/>
              <a:t> - спросить (от </a:t>
            </a:r>
            <a:r>
              <a:rPr lang="ru-RU" sz="1800" dirty="0" err="1" smtClean="0"/>
              <a:t>ask</a:t>
            </a:r>
            <a:r>
              <a:rPr lang="ru-RU" sz="1800" dirty="0" smtClean="0"/>
              <a:t>)</a:t>
            </a:r>
            <a:br>
              <a:rPr lang="ru-RU" sz="1800" dirty="0" smtClean="0"/>
            </a:br>
            <a:endParaRPr lang="ru-RU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62071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Выводы</a:t>
            </a:r>
            <a:endParaRPr lang="ru-RU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549275"/>
            <a:ext cx="8848725" cy="6165850"/>
          </a:xfrm>
        </p:spPr>
        <p:txBody>
          <a:bodyPr>
            <a:normAutofit fontScale="77500" lnSpcReduction="20000"/>
          </a:bodyPr>
          <a:lstStyle/>
          <a:p>
            <a:pPr algn="just" eaLnBrk="1" fontAlgn="auto" hangingPunct="1">
              <a:spcAft>
                <a:spcPts val="0"/>
              </a:spcAft>
              <a:buNone/>
              <a:defRPr/>
            </a:pPr>
            <a:r>
              <a:rPr lang="ru-RU" sz="3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r>
              <a:rPr lang="ru-RU" sz="3400" dirty="0" smtClean="0"/>
              <a:t> Особенность явления сленга состоит в том, что, будучи неотъемлемой частью языка, он развивается и эволюционирует вместе с ним, а, следовательно, будет оставаться актуальной проблемой лексикологии так долго как существует сам язык.</a:t>
            </a:r>
            <a:endParaRPr lang="ru-RU" sz="3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 eaLnBrk="1" fontAlgn="auto" hangingPunct="1">
              <a:spcAft>
                <a:spcPts val="0"/>
              </a:spcAft>
              <a:buNone/>
              <a:defRPr/>
            </a:pPr>
            <a:r>
              <a:rPr lang="ru-RU" sz="3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ru-RU" sz="3400" dirty="0" smtClean="0"/>
              <a:t>Именно сленг делает  </a:t>
            </a:r>
            <a:r>
              <a:rPr lang="ru-RU" sz="3400" dirty="0" err="1" smtClean="0"/>
              <a:t>хип</a:t>
            </a:r>
            <a:r>
              <a:rPr lang="ru-RU" sz="3400" dirty="0" smtClean="0"/>
              <a:t> – хоп непохожим на другие музыкальные жанры. </a:t>
            </a:r>
            <a:endParaRPr lang="ru-RU" sz="3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  <a:defRPr/>
            </a:pPr>
            <a:r>
              <a:rPr lang="en-US" sz="3400" dirty="0" smtClean="0"/>
              <a:t>3</a:t>
            </a:r>
            <a:r>
              <a:rPr lang="ru-RU" sz="3400" dirty="0" smtClean="0"/>
              <a:t>.</a:t>
            </a:r>
            <a:r>
              <a:rPr lang="en-US" sz="3400" dirty="0" smtClean="0"/>
              <a:t> </a:t>
            </a:r>
            <a:r>
              <a:rPr lang="ru-RU" sz="3400" dirty="0" smtClean="0"/>
              <a:t>Язык является аналогом творческой деятельности, в то же время сленгу присуща некая художественность, красота, ведь человек, употребляющий сленг, поступает нестандартно, неординарно, когда он изобретает и использует новую, яркую и остроумную лексику.</a:t>
            </a:r>
          </a:p>
          <a:p>
            <a:pPr>
              <a:buNone/>
              <a:defRPr/>
            </a:pPr>
            <a:r>
              <a:rPr lang="en-US" dirty="0" smtClean="0"/>
              <a:t>4.</a:t>
            </a:r>
            <a:r>
              <a:rPr lang="ru-RU" dirty="0" smtClean="0"/>
              <a:t> Использование сленга является способом самовыражения</a:t>
            </a:r>
            <a:r>
              <a:rPr lang="en-US" dirty="0" smtClean="0"/>
              <a:t> </a:t>
            </a:r>
            <a:endParaRPr lang="ru-RU" sz="3500" dirty="0" smtClean="0"/>
          </a:p>
          <a:p>
            <a:pPr algn="just" eaLnBrk="1" fontAlgn="auto" hangingPunct="1">
              <a:spcAft>
                <a:spcPts val="0"/>
              </a:spcAft>
              <a:buNone/>
              <a:defRPr/>
            </a:pP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С помощью сленга можно выразить любые чувства, мысли, идеи.</a:t>
            </a:r>
          </a:p>
          <a:p>
            <a:pPr algn="just" eaLnBrk="1" fontAlgn="auto" hangingPunct="1">
              <a:spcAft>
                <a:spcPts val="0"/>
              </a:spcAft>
              <a:buNone/>
              <a:defRPr/>
            </a:pP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например</a:t>
            </a:r>
            <a:r>
              <a:rPr lang="en-US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клип </a:t>
            </a:r>
            <a:r>
              <a:rPr lang="ru-RU" sz="28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Эминема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песню  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en-US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Afraid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r>
              <a:rPr lang="en-US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/>
              <a:t>       </a:t>
            </a:r>
            <a:r>
              <a:rPr lang="ru-RU" sz="2000" dirty="0" smtClean="0"/>
              <a:t>Чтобы  лучше  понять  </a:t>
            </a:r>
            <a:r>
              <a:rPr lang="ru-RU" sz="2000" dirty="0" err="1" smtClean="0"/>
              <a:t>рэп</a:t>
            </a:r>
            <a:r>
              <a:rPr lang="ru-RU" sz="2000" dirty="0" smtClean="0"/>
              <a:t>,  нужно  узнать  его  историю. США  70-е  годы. </a:t>
            </a:r>
            <a:r>
              <a:rPr lang="ru-RU" sz="2000" dirty="0"/>
              <a:t>Блестящая и многообещающая политика индустриального развития </a:t>
            </a:r>
            <a:r>
              <a:rPr lang="ru-RU" sz="2000" dirty="0" smtClean="0"/>
              <a:t>городов </a:t>
            </a:r>
            <a:r>
              <a:rPr lang="ru-RU" sz="2000" dirty="0"/>
              <a:t>терпит крах и приводит к хаосу и неразберихе, что в результате выливается в один из самых серьезных в американской истории конфликтов между белым и цветным населением. Люди, мирно жившие рядом, оказались по разные стороны баррикад.</a:t>
            </a:r>
            <a:br>
              <a:rPr lang="ru-RU" sz="20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  <a:p>
            <a:pPr>
              <a:buNone/>
            </a:pP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  <a:p>
            <a:pPr>
              <a:buNone/>
            </a:pPr>
            <a:endParaRPr lang="ru-RU" sz="1800" dirty="0"/>
          </a:p>
        </p:txBody>
      </p:sp>
      <p:pic>
        <p:nvPicPr>
          <p:cNvPr id="10" name="Рисунок 9" descr="tupak_voskreshenie.2003.dvdrip.xvid.mp3.ac3.rus.eng 040_0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143248"/>
            <a:ext cx="4238612" cy="2854452"/>
          </a:xfrm>
          <a:prstGeom prst="rect">
            <a:avLst/>
          </a:prstGeom>
        </p:spPr>
      </p:pic>
      <p:pic>
        <p:nvPicPr>
          <p:cNvPr id="11" name="Рисунок 10" descr="tupak_voskreshenie.2003.dvdrip.xvid.mp3.ac3.rus.eng 278_0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3143248"/>
            <a:ext cx="4000496" cy="29135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457200"/>
            <a:ext cx="8686800" cy="461486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4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Thank you for your attention!</a:t>
            </a:r>
            <a:endParaRPr lang="ru-RU" sz="4400" b="1" i="1" dirty="0">
              <a:solidFill>
                <a:srgbClr val="CC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569755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2400" dirty="0" smtClean="0"/>
              <a:t>    </a:t>
            </a:r>
            <a:r>
              <a:rPr lang="ru-RU" sz="2400" dirty="0" smtClean="0"/>
              <a:t>Происходящее </a:t>
            </a:r>
            <a:r>
              <a:rPr lang="ru-RU" sz="2400" dirty="0"/>
              <a:t>в </a:t>
            </a:r>
            <a:r>
              <a:rPr lang="ru-RU" sz="2400" dirty="0" smtClean="0"/>
              <a:t>городах </a:t>
            </a:r>
            <a:r>
              <a:rPr lang="ru-RU" sz="2400" dirty="0"/>
              <a:t>находит свое отражение в музыке. В бедных кварталах пригорода, где главная цель - выживание, для многих обитателей </a:t>
            </a:r>
            <a:r>
              <a:rPr lang="ru-RU" sz="2400" dirty="0" err="1"/>
              <a:t>хип-хоп</a:t>
            </a:r>
            <a:r>
              <a:rPr lang="ru-RU" sz="2400" dirty="0"/>
              <a:t> становится эмоциональной отдушиной, средством помогающим вырваться из жесткой повседневной </a:t>
            </a:r>
            <a:r>
              <a:rPr lang="ru-RU" sz="2400" dirty="0" smtClean="0"/>
              <a:t>реальности.</a:t>
            </a:r>
            <a:endParaRPr lang="ru-RU" sz="2400" dirty="0"/>
          </a:p>
          <a:p>
            <a:pPr>
              <a:buNone/>
            </a:pPr>
            <a:endParaRPr lang="ru-RU" sz="2400" dirty="0"/>
          </a:p>
          <a:p>
            <a:pPr>
              <a:buNone/>
            </a:pPr>
            <a:endParaRPr lang="ru-RU" dirty="0"/>
          </a:p>
        </p:txBody>
      </p:sp>
      <p:pic>
        <p:nvPicPr>
          <p:cNvPr id="8" name="Рисунок 7" descr="8_Mile.DVDrip.DivX5.mp3.ru.eng.CD2 228_0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00372"/>
            <a:ext cx="4500594" cy="2812870"/>
          </a:xfrm>
          <a:prstGeom prst="rect">
            <a:avLst/>
          </a:prstGeom>
        </p:spPr>
      </p:pic>
      <p:pic>
        <p:nvPicPr>
          <p:cNvPr id="5" name="Рисунок 4" descr="dfghj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000372"/>
            <a:ext cx="4357686" cy="2799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2400" dirty="0" smtClean="0"/>
              <a:t>    </a:t>
            </a:r>
            <a:r>
              <a:rPr lang="ru-RU" sz="2400" dirty="0" smtClean="0"/>
              <a:t>Во всех городах широкое применение находят так называемые фристайл – дуэли. </a:t>
            </a:r>
          </a:p>
        </p:txBody>
      </p:sp>
      <p:pic>
        <p:nvPicPr>
          <p:cNvPr id="4" name="Фильм_0004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00034" y="1071546"/>
            <a:ext cx="8143932" cy="54427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/>
              <a:t>      Именно в это время изобретается большое количество сленга и ненормативной лексики. Это становится способом самовыражения людей всех рас и всех поколений. Данные выражения стали употребляться повсеместно.</a:t>
            </a:r>
            <a:endParaRPr lang="ru-RU" sz="1800" dirty="0" smtClean="0"/>
          </a:p>
        </p:txBody>
      </p:sp>
      <p:pic>
        <p:nvPicPr>
          <p:cNvPr id="3" name="Фильм_0006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3568" y="1293763"/>
            <a:ext cx="7674646" cy="5432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/>
              <a:t>       Можно сказать, что </a:t>
            </a:r>
            <a:r>
              <a:rPr lang="ru-RU" sz="2400" dirty="0" err="1" smtClean="0"/>
              <a:t>рэп-исполнители</a:t>
            </a:r>
            <a:r>
              <a:rPr lang="ru-RU" sz="2400" dirty="0" smtClean="0"/>
              <a:t> создали своеобразный язык улиц. А зная и понимая язык улиц, можно понять и почувствовать их насыщенную жизнь,  которая окружает всех нас.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8" name="Рисунок 7" descr="8_Mile_CD1__tfile.ru_ 041_0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1" y="1857364"/>
            <a:ext cx="4429156" cy="2761455"/>
          </a:xfrm>
          <a:prstGeom prst="rect">
            <a:avLst/>
          </a:prstGeom>
        </p:spPr>
      </p:pic>
      <p:pic>
        <p:nvPicPr>
          <p:cNvPr id="5" name="Рисунок 4" descr="8_Mile_CD1__tfile.ru_ 068_0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3526753"/>
            <a:ext cx="4286280" cy="27073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78581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Цель работы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857375"/>
            <a:ext cx="8777287" cy="1714500"/>
          </a:xfr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Выявление влияния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хип-хоп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сленга на развитие английского языка.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57166"/>
            <a:ext cx="8686800" cy="57150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Задачи: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214438"/>
            <a:ext cx="8777287" cy="5429250"/>
          </a:xfrm>
        </p:spPr>
        <p:txBody>
          <a:bodyPr>
            <a:normAutofit fontScale="92500" lnSpcReduction="20000"/>
          </a:bodyPr>
          <a:lstStyle/>
          <a:p>
            <a:pPr algn="just" eaLnBrk="1" hangingPunct="1">
              <a:defRPr/>
            </a:pPr>
            <a:r>
              <a:rPr lang="ru-RU" dirty="0" smtClean="0"/>
              <a:t>1. Рассмотреть историю возникновения </a:t>
            </a:r>
            <a:r>
              <a:rPr lang="ru-RU" dirty="0" err="1" smtClean="0"/>
              <a:t>хип-хопа</a:t>
            </a:r>
            <a:r>
              <a:rPr lang="ru-RU" dirty="0" smtClean="0"/>
              <a:t>. </a:t>
            </a:r>
          </a:p>
          <a:p>
            <a:pPr algn="just" eaLnBrk="1" hangingPunct="1">
              <a:defRPr/>
            </a:pPr>
            <a:r>
              <a:rPr lang="ru-RU" dirty="0" smtClean="0"/>
              <a:t>2. Классифицировать и исследовать сленг.</a:t>
            </a:r>
          </a:p>
          <a:p>
            <a:pPr algn="just" eaLnBrk="1" hangingPunct="1">
              <a:defRPr/>
            </a:pPr>
            <a:r>
              <a:rPr lang="ru-RU" dirty="0" smtClean="0"/>
              <a:t>3. Выявить особенности распределения сленга в зависимости от стилей </a:t>
            </a:r>
            <a:r>
              <a:rPr lang="ru-RU" dirty="0" err="1" smtClean="0"/>
              <a:t>хип-хопа</a:t>
            </a:r>
            <a:r>
              <a:rPr lang="ru-RU" dirty="0" smtClean="0"/>
              <a:t>.</a:t>
            </a:r>
          </a:p>
          <a:p>
            <a:pPr algn="just" eaLnBrk="1" hangingPunct="1">
              <a:defRPr/>
            </a:pPr>
            <a:r>
              <a:rPr lang="ru-RU" dirty="0" smtClean="0"/>
              <a:t>4. Определить значение сленга в английском языке.</a:t>
            </a:r>
          </a:p>
          <a:p>
            <a:pPr algn="just" eaLnBrk="1" hangingPunct="1">
              <a:defRPr/>
            </a:pPr>
            <a:r>
              <a:rPr lang="ru-RU" dirty="0" smtClean="0"/>
              <a:t>5. Создать словарь сленга, который позволит сэкономить время на поиск слов.</a:t>
            </a:r>
          </a:p>
          <a:p>
            <a:pPr algn="just" eaLnBrk="1" hangingPunct="1">
              <a:defRPr/>
            </a:pPr>
            <a:r>
              <a:rPr lang="ru-RU" dirty="0" smtClean="0"/>
              <a:t>6. Разработать пособие по обучению аудированию с целью развития фонематического слуха и закреплению слов, свойственных данной тематике.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1812</Words>
  <Application>Microsoft Office PowerPoint</Application>
  <PresentationFormat>Экран (4:3)</PresentationFormat>
  <Paragraphs>137</Paragraphs>
  <Slides>30</Slides>
  <Notes>8</Notes>
  <HiddenSlides>0</HiddenSlides>
  <MMClips>11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2" baseType="lpstr">
      <vt:lpstr>Тема Office</vt:lpstr>
      <vt:lpstr>Документ</vt:lpstr>
      <vt:lpstr>Выполнил: Беспалов Владимир Владимирович                              ученик 9 «Б» класса,                                МБОУ  СОШ  №19,    х. Коржевского,                                                                                  Славянского  района   </vt:lpstr>
      <vt:lpstr>Слайд 2</vt:lpstr>
      <vt:lpstr>Слайд 3</vt:lpstr>
      <vt:lpstr>Слайд 4</vt:lpstr>
      <vt:lpstr>Слайд 5</vt:lpstr>
      <vt:lpstr>Слайд 6</vt:lpstr>
      <vt:lpstr>Слайд 7</vt:lpstr>
      <vt:lpstr>Цель работы</vt:lpstr>
      <vt:lpstr>Задачи:</vt:lpstr>
      <vt:lpstr>Методы и приёмы </vt:lpstr>
      <vt:lpstr>Слайд 11</vt:lpstr>
      <vt:lpstr>Слайд 12</vt:lpstr>
      <vt:lpstr>Приёмы использования лексико-грамматических единиц</vt:lpstr>
      <vt:lpstr>Слайд 14</vt:lpstr>
      <vt:lpstr>Слайд 15</vt:lpstr>
      <vt:lpstr>Классификация лексических единиц сленга</vt:lpstr>
      <vt:lpstr>Слайд 17</vt:lpstr>
      <vt:lpstr>Слайд 18</vt:lpstr>
      <vt:lpstr>Слайд 19</vt:lpstr>
      <vt:lpstr>Слайд 20</vt:lpstr>
      <vt:lpstr>Слайд 21</vt:lpstr>
      <vt:lpstr>Представители хип-хопа обогатили английский язык, ввели множество новых значений для слов, терминов и аббревиатур:</vt:lpstr>
      <vt:lpstr>сокращение слов, с помощью буквы G </vt:lpstr>
      <vt:lpstr>Ирония</vt:lpstr>
      <vt:lpstr>Причины распределения сленга по стилям хип-хопа</vt:lpstr>
      <vt:lpstr>Слайд 26</vt:lpstr>
      <vt:lpstr>Результаты проделанной работы:</vt:lpstr>
      <vt:lpstr>Слайд 28</vt:lpstr>
      <vt:lpstr>Выводы</vt:lpstr>
      <vt:lpstr>Thank you for your attention!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natalya</cp:lastModifiedBy>
  <cp:revision>45</cp:revision>
  <dcterms:created xsi:type="dcterms:W3CDTF">2012-01-25T19:20:53Z</dcterms:created>
  <dcterms:modified xsi:type="dcterms:W3CDTF">2012-02-15T18:27:09Z</dcterms:modified>
</cp:coreProperties>
</file>