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2" Type="http://schemas.microsoft.com/office/2007/relationships/hdphoto" Target="../media/hdphoto2.wdp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2" Type="http://schemas.microsoft.com/office/2007/relationships/hdphoto" Target="../media/hdphoto2.wdp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C6F140-829E-4638-9078-C7B7FC654D01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accent1_2" csCatId="accent1" phldr="1"/>
      <dgm:spPr/>
    </dgm:pt>
    <dgm:pt modelId="{478FE189-C81F-4829-9E40-C39D244240DF}">
      <dgm:prSet phldrT="[Текст]" custT="1"/>
      <dgm:spPr/>
      <dgm:t>
        <a:bodyPr/>
        <a:lstStyle/>
        <a:p>
          <a:pPr algn="l"/>
          <a:r>
            <a:rPr lang="ru-RU" sz="2400" dirty="0" smtClean="0"/>
            <a:t>Работу выполнил:</a:t>
          </a:r>
        </a:p>
        <a:p>
          <a:pPr algn="l"/>
          <a:r>
            <a:rPr lang="ru-RU" sz="2400" dirty="0" smtClean="0"/>
            <a:t>ученик 2 А класса МБОУ СОШ № 46</a:t>
          </a:r>
        </a:p>
        <a:p>
          <a:pPr algn="l"/>
          <a:endParaRPr lang="ru-RU" sz="2400" dirty="0" smtClean="0"/>
        </a:p>
        <a:p>
          <a:pPr algn="l"/>
          <a:r>
            <a:rPr lang="ru-RU" sz="3200" dirty="0" smtClean="0"/>
            <a:t>Железнов Валерий</a:t>
          </a:r>
        </a:p>
        <a:p>
          <a:pPr algn="ctr"/>
          <a:endParaRPr lang="ru-RU" sz="2400" dirty="0" smtClean="0"/>
        </a:p>
        <a:p>
          <a:pPr algn="l"/>
          <a:r>
            <a:rPr lang="ru-RU" sz="2400" dirty="0" smtClean="0"/>
            <a:t>                               г. Хабаровск</a:t>
          </a:r>
        </a:p>
        <a:p>
          <a:pPr algn="l"/>
          <a:r>
            <a:rPr lang="ru-RU" sz="2400" dirty="0" smtClean="0"/>
            <a:t>                                     2013 г.</a:t>
          </a:r>
          <a:endParaRPr lang="ru-RU" sz="2400" dirty="0"/>
        </a:p>
      </dgm:t>
    </dgm:pt>
    <dgm:pt modelId="{6363F626-27A6-4D11-8913-58FE4AC9BD7B}" type="parTrans" cxnId="{8FD9418E-69CF-4FE5-9262-5D20D9AB3159}">
      <dgm:prSet/>
      <dgm:spPr/>
      <dgm:t>
        <a:bodyPr/>
        <a:lstStyle/>
        <a:p>
          <a:endParaRPr lang="ru-RU"/>
        </a:p>
      </dgm:t>
    </dgm:pt>
    <dgm:pt modelId="{A7EFE8D8-5FF4-4036-B077-DCD705C4DE3F}" type="sibTrans" cxnId="{8FD9418E-69CF-4FE5-9262-5D20D9AB3159}">
      <dgm:prSet/>
      <dgm:spPr>
        <a:blipFill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  <dgm:pt modelId="{17833BCA-D7B6-4B3C-97AA-A642A78D35F3}" type="pres">
      <dgm:prSet presAssocID="{CCC6F140-829E-4638-9078-C7B7FC654D01}" presName="Name0" presStyleCnt="0">
        <dgm:presLayoutVars>
          <dgm:chMax val="7"/>
          <dgm:chPref val="7"/>
          <dgm:dir/>
        </dgm:presLayoutVars>
      </dgm:prSet>
      <dgm:spPr/>
    </dgm:pt>
    <dgm:pt modelId="{C63BF08E-1ABE-4663-811E-9301667DBE33}" type="pres">
      <dgm:prSet presAssocID="{478FE189-C81F-4829-9E40-C39D244240DF}" presName="parTx1" presStyleLbl="node1" presStyleIdx="0" presStyleCnt="1" custScaleY="272441" custLinFactNeighborX="-6860" custLinFactNeighborY="12443"/>
      <dgm:spPr/>
      <dgm:t>
        <a:bodyPr/>
        <a:lstStyle/>
        <a:p>
          <a:endParaRPr lang="ru-RU"/>
        </a:p>
      </dgm:t>
    </dgm:pt>
    <dgm:pt modelId="{111A00E0-97E9-488B-9C77-88D3F973F401}" type="pres">
      <dgm:prSet presAssocID="{A7EFE8D8-5FF4-4036-B077-DCD705C4DE3F}" presName="picture1" presStyleCnt="0"/>
      <dgm:spPr/>
    </dgm:pt>
    <dgm:pt modelId="{C64B6423-917C-4CD4-8783-11608987A526}" type="pres">
      <dgm:prSet presAssocID="{A7EFE8D8-5FF4-4036-B077-DCD705C4DE3F}" presName="imageRepeatNode" presStyleLbl="fgImgPlace1" presStyleIdx="0" presStyleCnt="1" custLinFactNeighborX="-4471" custLinFactNeighborY="-55718"/>
      <dgm:spPr/>
      <dgm:t>
        <a:bodyPr/>
        <a:lstStyle/>
        <a:p>
          <a:endParaRPr lang="ru-RU"/>
        </a:p>
      </dgm:t>
    </dgm:pt>
  </dgm:ptLst>
  <dgm:cxnLst>
    <dgm:cxn modelId="{5E64B235-A933-4A3D-891D-5EB94033FF61}" type="presOf" srcId="{478FE189-C81F-4829-9E40-C39D244240DF}" destId="{C63BF08E-1ABE-4663-811E-9301667DBE33}" srcOrd="0" destOrd="0" presId="urn:microsoft.com/office/officeart/2008/layout/AscendingPictureAccentProcess"/>
    <dgm:cxn modelId="{96416F00-CAB7-4921-8012-27933DC1EB6A}" type="presOf" srcId="{A7EFE8D8-5FF4-4036-B077-DCD705C4DE3F}" destId="{C64B6423-917C-4CD4-8783-11608987A526}" srcOrd="0" destOrd="0" presId="urn:microsoft.com/office/officeart/2008/layout/AscendingPictureAccentProcess"/>
    <dgm:cxn modelId="{3903EBF9-A434-4E24-8223-D066176B2155}" type="presOf" srcId="{CCC6F140-829E-4638-9078-C7B7FC654D01}" destId="{17833BCA-D7B6-4B3C-97AA-A642A78D35F3}" srcOrd="0" destOrd="0" presId="urn:microsoft.com/office/officeart/2008/layout/AscendingPictureAccentProcess"/>
    <dgm:cxn modelId="{8FD9418E-69CF-4FE5-9262-5D20D9AB3159}" srcId="{CCC6F140-829E-4638-9078-C7B7FC654D01}" destId="{478FE189-C81F-4829-9E40-C39D244240DF}" srcOrd="0" destOrd="0" parTransId="{6363F626-27A6-4D11-8913-58FE4AC9BD7B}" sibTransId="{A7EFE8D8-5FF4-4036-B077-DCD705C4DE3F}"/>
    <dgm:cxn modelId="{1273B506-88DB-4BBD-B8CC-65CB29359AA0}" type="presParOf" srcId="{17833BCA-D7B6-4B3C-97AA-A642A78D35F3}" destId="{C63BF08E-1ABE-4663-811E-9301667DBE33}" srcOrd="0" destOrd="0" presId="urn:microsoft.com/office/officeart/2008/layout/AscendingPictureAccentProcess"/>
    <dgm:cxn modelId="{A3ACBC22-C665-4A5E-8392-904F24153B18}" type="presParOf" srcId="{17833BCA-D7B6-4B3C-97AA-A642A78D35F3}" destId="{111A00E0-97E9-488B-9C77-88D3F973F401}" srcOrd="1" destOrd="0" presId="urn:microsoft.com/office/officeart/2008/layout/AscendingPictureAccentProcess"/>
    <dgm:cxn modelId="{88CD2B06-C357-4CF6-B415-A551CD8EBE18}" type="presParOf" srcId="{111A00E0-97E9-488B-9C77-88D3F973F401}" destId="{C64B6423-917C-4CD4-8783-11608987A526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3BF08E-1ABE-4663-811E-9301667DBE33}">
      <dsp:nvSpPr>
        <dsp:cNvPr id="0" name=""/>
        <dsp:cNvSpPr/>
      </dsp:nvSpPr>
      <dsp:spPr>
        <a:xfrm>
          <a:off x="1512163" y="576069"/>
          <a:ext cx="5694320" cy="41605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5298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Работу выполнил: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ученик 2 А класса МБОУ СОШ № 46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 smtClean="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Железнов Валерий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 smtClean="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                              г. Хабаровск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                                    2013 г.</a:t>
          </a:r>
          <a:endParaRPr lang="ru-RU" sz="2400" kern="1200" dirty="0"/>
        </a:p>
      </dsp:txBody>
      <dsp:txXfrm>
        <a:off x="1715265" y="779171"/>
        <a:ext cx="5288116" cy="3754366"/>
      </dsp:txXfrm>
    </dsp:sp>
    <dsp:sp modelId="{C64B6423-917C-4CD4-8783-11608987A526}">
      <dsp:nvSpPr>
        <dsp:cNvPr id="0" name=""/>
        <dsp:cNvSpPr/>
      </dsp:nvSpPr>
      <dsp:spPr>
        <a:xfrm>
          <a:off x="205730" y="0"/>
          <a:ext cx="2640029" cy="264042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2">
                <a:shade val="3000"/>
                <a:satMod val="110000"/>
              </a:schemeClr>
              <a:schemeClr val="bg2">
                <a:tint val="60000"/>
                <a:satMod val="425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Glass scaling="53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microsoft.com/office/2007/relationships/hdphoto" Target="../media/hdphoto4.wdp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g"/><Relationship Id="rId5" Type="http://schemas.microsoft.com/office/2007/relationships/hdphoto" Target="../media/hdphoto7.wdp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4" Type="http://schemas.microsoft.com/office/2007/relationships/hdphoto" Target="../media/hdphoto8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microsoft.com/office/2007/relationships/hdphoto" Target="../media/hdphoto11.wdp"/><Relationship Id="rId7" Type="http://schemas.microsoft.com/office/2007/relationships/hdphoto" Target="../media/hdphoto13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microsoft.com/office/2007/relationships/hdphoto" Target="../media/hdphoto12.wdp"/><Relationship Id="rId4" Type="http://schemas.openxmlformats.org/officeDocument/2006/relationships/image" Target="../media/image21.jpeg"/><Relationship Id="rId9" Type="http://schemas.microsoft.com/office/2007/relationships/hdphoto" Target="../media/hdphoto1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92888" cy="1143000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Голубое ожерелье </a:t>
            </a:r>
            <a:r>
              <a:rPr lang="ru-RU" sz="4400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планеты</a:t>
            </a:r>
            <a:r>
              <a:rPr lang="ru-RU" sz="4400" dirty="0">
                <a:solidFill>
                  <a:srgbClr val="FFFF00"/>
                </a:solidFill>
                <a:ea typeface="Calibri"/>
                <a:cs typeface="Times New Roman"/>
              </a:rPr>
              <a:t/>
            </a:r>
            <a:br>
              <a:rPr lang="ru-RU" sz="4400" dirty="0">
                <a:solidFill>
                  <a:srgbClr val="FFFF00"/>
                </a:solidFill>
                <a:ea typeface="Calibri"/>
                <a:cs typeface="Times New Roman"/>
              </a:rPr>
            </a:br>
            <a:endParaRPr lang="ru-RU" sz="4400" dirty="0">
              <a:solidFill>
                <a:srgbClr val="FFFF00"/>
              </a:solidFill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70767870"/>
              </p:ext>
            </p:extLst>
          </p:nvPr>
        </p:nvGraphicFramePr>
        <p:xfrm>
          <a:off x="539552" y="1412776"/>
          <a:ext cx="792088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9517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rgbClr val="FFFF00"/>
                </a:solidFill>
                <a:latin typeface="Gabriola" pitchFamily="82" charset="0"/>
              </a:rPr>
              <a:t>Двадцатиглавый </a:t>
            </a:r>
            <a:r>
              <a:rPr lang="ru-RU" sz="5300" dirty="0" err="1">
                <a:solidFill>
                  <a:srgbClr val="FFFF00"/>
                </a:solidFill>
                <a:latin typeface="Gabriola" pitchFamily="82" charset="0"/>
              </a:rPr>
              <a:t>Кижский</a:t>
            </a:r>
            <a:r>
              <a:rPr lang="ru-RU" sz="5300" dirty="0">
                <a:solidFill>
                  <a:srgbClr val="FFFF00"/>
                </a:solidFill>
                <a:latin typeface="Gabriola" pitchFamily="82" charset="0"/>
              </a:rPr>
              <a:t> </a:t>
            </a:r>
            <a:r>
              <a:rPr lang="ru-RU" sz="5300" dirty="0" smtClean="0">
                <a:solidFill>
                  <a:srgbClr val="FFFF00"/>
                </a:solidFill>
                <a:latin typeface="Gabriola" pitchFamily="82" charset="0"/>
              </a:rPr>
              <a:t>собор </a:t>
            </a:r>
            <a:r>
              <a:rPr lang="ru-RU" sz="5300" dirty="0">
                <a:solidFill>
                  <a:srgbClr val="FFFF00"/>
                </a:solidFill>
                <a:latin typeface="Gabriola" pitchFamily="82" charset="0"/>
              </a:rPr>
              <a:t>построенный в 18 </a:t>
            </a:r>
            <a:r>
              <a:rPr lang="ru-RU" sz="5300" dirty="0" smtClean="0">
                <a:solidFill>
                  <a:srgbClr val="FFFF00"/>
                </a:solidFill>
                <a:latin typeface="Gabriola" pitchFamily="82" charset="0"/>
              </a:rPr>
              <a:t>веке (о. Кижи)</a:t>
            </a:r>
            <a:endParaRPr lang="ru-RU" dirty="0">
              <a:solidFill>
                <a:srgbClr val="FFFF00"/>
              </a:solidFill>
              <a:latin typeface="Gabriola" pitchFamily="8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17" y="1484784"/>
            <a:ext cx="7706307" cy="5134327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82976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552" y="3429000"/>
            <a:ext cx="4750823" cy="3161457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>
                <a:solidFill>
                  <a:srgbClr val="FFFF00"/>
                </a:solidFill>
                <a:latin typeface="Gabriola" pitchFamily="82" charset="0"/>
              </a:rPr>
              <a:t>Каспийское море – </a:t>
            </a:r>
            <a:r>
              <a:rPr lang="ru-RU" sz="5400" dirty="0" smtClean="0">
                <a:solidFill>
                  <a:srgbClr val="FFFF00"/>
                </a:solidFill>
                <a:latin typeface="Gabriola" pitchFamily="82" charset="0"/>
              </a:rPr>
              <a:t>величайшее </a:t>
            </a:r>
            <a:r>
              <a:rPr lang="ru-RU" sz="5400" dirty="0">
                <a:solidFill>
                  <a:srgbClr val="FFFF00"/>
                </a:solidFill>
                <a:latin typeface="Gabriola" pitchFamily="82" charset="0"/>
              </a:rPr>
              <a:t>озеро на </a:t>
            </a:r>
            <a:r>
              <a:rPr lang="ru-RU" sz="5400" dirty="0" smtClean="0">
                <a:solidFill>
                  <a:srgbClr val="FFFF00"/>
                </a:solidFill>
                <a:latin typeface="Gabriola" pitchFamily="82" charset="0"/>
              </a:rPr>
              <a:t>Земле</a:t>
            </a:r>
            <a:endParaRPr lang="ru-RU" sz="5400" dirty="0">
              <a:solidFill>
                <a:srgbClr val="FFFF00"/>
              </a:solidFill>
              <a:latin typeface="Gabriola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85" y="908720"/>
            <a:ext cx="2376264" cy="3021079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377" y="1630840"/>
            <a:ext cx="2848316" cy="2016224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4075958"/>
            <a:ext cx="3744417" cy="2514499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815470"/>
            <a:ext cx="4032448" cy="263888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50757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>
                <a:solidFill>
                  <a:srgbClr val="FFFF00"/>
                </a:solidFill>
                <a:latin typeface="Gabriola" pitchFamily="82" charset="0"/>
              </a:rPr>
              <a:t>Байкал - </a:t>
            </a:r>
            <a:r>
              <a:rPr lang="ru-RU" sz="5400" dirty="0" smtClean="0">
                <a:solidFill>
                  <a:srgbClr val="FFFF00"/>
                </a:solidFill>
                <a:latin typeface="Gabriola" pitchFamily="82" charset="0"/>
              </a:rPr>
              <a:t>голубое сердце Сибири и глубочайшее </a:t>
            </a:r>
            <a:r>
              <a:rPr lang="ru-RU" sz="5400" dirty="0">
                <a:solidFill>
                  <a:srgbClr val="FFFF00"/>
                </a:solidFill>
                <a:latin typeface="Gabriola" pitchFamily="82" charset="0"/>
              </a:rPr>
              <a:t>озеро планеты (1620 м</a:t>
            </a:r>
            <a:r>
              <a:rPr lang="ru-RU" sz="5400" dirty="0" smtClean="0">
                <a:solidFill>
                  <a:srgbClr val="FFFF00"/>
                </a:solidFill>
                <a:latin typeface="Gabriola" pitchFamily="82" charset="0"/>
              </a:rPr>
              <a:t>)</a:t>
            </a:r>
            <a:endParaRPr lang="ru-RU" sz="5400" dirty="0">
              <a:latin typeface="Gabriola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03845"/>
            <a:ext cx="2016224" cy="296439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848" y="1700808"/>
            <a:ext cx="5191257" cy="388843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4869161"/>
            <a:ext cx="4287649" cy="183222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57630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Gabriola" pitchFamily="82" charset="0"/>
              </a:rPr>
              <a:t>Балхаш – уникальное озеро</a:t>
            </a:r>
            <a:endParaRPr lang="ru-RU" sz="6000" dirty="0">
              <a:solidFill>
                <a:srgbClr val="FFFF00"/>
              </a:solidFill>
              <a:latin typeface="Gabriola" pitchFamily="8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7" t="1794"/>
          <a:stretch/>
        </p:blipFill>
        <p:spPr>
          <a:xfrm>
            <a:off x="6444208" y="1340768"/>
            <a:ext cx="2382165" cy="1584176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17585"/>
            <a:ext cx="6336704" cy="4485533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581128"/>
            <a:ext cx="3844280" cy="180493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44121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Gabriola" pitchFamily="82" charset="0"/>
              </a:rPr>
              <a:t>Баскунчак - самое </a:t>
            </a:r>
            <a:r>
              <a:rPr lang="ru-RU" sz="6000" dirty="0">
                <a:solidFill>
                  <a:srgbClr val="FFFF00"/>
                </a:solidFill>
                <a:latin typeface="Gabriola" pitchFamily="82" charset="0"/>
              </a:rPr>
              <a:t>солёное </a:t>
            </a:r>
            <a:r>
              <a:rPr lang="ru-RU" sz="6000" dirty="0" smtClean="0">
                <a:solidFill>
                  <a:srgbClr val="FFFF00"/>
                </a:solidFill>
                <a:latin typeface="Gabriola" pitchFamily="82" charset="0"/>
              </a:rPr>
              <a:t>озеро из </a:t>
            </a:r>
            <a:r>
              <a:rPr lang="ru-RU" sz="6000" dirty="0">
                <a:solidFill>
                  <a:srgbClr val="FFFF00"/>
                </a:solidFill>
                <a:latin typeface="Gabriola" pitchFamily="82" charset="0"/>
              </a:rPr>
              <a:t>всех </a:t>
            </a:r>
            <a:r>
              <a:rPr lang="ru-RU" sz="6000" dirty="0" smtClean="0">
                <a:solidFill>
                  <a:srgbClr val="FFFF00"/>
                </a:solidFill>
                <a:latin typeface="Gabriola" pitchFamily="82" charset="0"/>
              </a:rPr>
              <a:t>соляных </a:t>
            </a:r>
            <a:r>
              <a:rPr lang="ru-RU" sz="6000" dirty="0">
                <a:solidFill>
                  <a:srgbClr val="FFFF00"/>
                </a:solidFill>
                <a:latin typeface="Gabriola" pitchFamily="82" charset="0"/>
              </a:rPr>
              <a:t>озёр мира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991483"/>
            <a:ext cx="5828310" cy="3688804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16832"/>
            <a:ext cx="4401775" cy="3286659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93616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Gabriola" pitchFamily="82" charset="0"/>
              </a:rPr>
              <a:t>Онежское озеро – </a:t>
            </a:r>
            <a:r>
              <a:rPr lang="ru-RU" sz="5400" dirty="0">
                <a:solidFill>
                  <a:srgbClr val="FFFF00"/>
                </a:solidFill>
                <a:latin typeface="Gabriola" pitchFamily="82" charset="0"/>
              </a:rPr>
              <a:t>озеро совершенно необычной </a:t>
            </a:r>
            <a:r>
              <a:rPr lang="ru-RU" sz="5400" dirty="0" smtClean="0">
                <a:solidFill>
                  <a:srgbClr val="FFFF00"/>
                </a:solidFill>
                <a:latin typeface="Gabriola" pitchFamily="82" charset="0"/>
              </a:rPr>
              <a:t>формы</a:t>
            </a:r>
            <a:endParaRPr lang="ru-RU" sz="5400" dirty="0">
              <a:solidFill>
                <a:srgbClr val="FFFF00"/>
              </a:solidFill>
              <a:latin typeface="Gabriola" pitchFamily="8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700808"/>
            <a:ext cx="3778500" cy="4896544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22998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712968" cy="6408712"/>
          </a:xfrm>
        </p:spPr>
        <p:txBody>
          <a:bodyPr anchor="t">
            <a:noAutofit/>
          </a:bodyPr>
          <a:lstStyle/>
          <a:p>
            <a:pPr algn="l"/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Площадь озера </a:t>
            </a: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/>
            </a:r>
            <a:b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</a:b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            около </a:t>
            </a:r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9700 км²; </a:t>
            </a:r>
            <a:r>
              <a:rPr lang="ru-RU" sz="3600" dirty="0" smtClean="0">
                <a:solidFill>
                  <a:srgbClr val="FFFF00"/>
                </a:solidFill>
                <a:latin typeface="Gabriola" pitchFamily="82" charset="0"/>
              </a:rPr>
              <a:t/>
            </a:r>
            <a:br>
              <a:rPr lang="ru-RU" sz="3600" dirty="0" smtClean="0">
                <a:solidFill>
                  <a:srgbClr val="FFFF00"/>
                </a:solidFill>
                <a:latin typeface="Gabriola" pitchFamily="82" charset="0"/>
              </a:rPr>
            </a:b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Объём </a:t>
            </a:r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водной массы </a:t>
            </a: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– </a:t>
            </a:r>
            <a:b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</a:b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                          285 </a:t>
            </a:r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км³; </a:t>
            </a:r>
            <a:r>
              <a:rPr lang="ru-RU" sz="4000" dirty="0" smtClean="0">
                <a:solidFill>
                  <a:srgbClr val="FFFF00"/>
                </a:solidFill>
                <a:latin typeface="Gabriola" pitchFamily="82" charset="0"/>
              </a:rPr>
              <a:t/>
            </a:r>
            <a:br>
              <a:rPr lang="ru-RU" sz="4000" dirty="0" smtClean="0">
                <a:solidFill>
                  <a:srgbClr val="FFFF00"/>
                </a:solidFill>
                <a:latin typeface="Gabriola" pitchFamily="82" charset="0"/>
              </a:rPr>
            </a:b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Длина </a:t>
            </a:r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с юга на север </a:t>
            </a: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– 245 км; </a:t>
            </a:r>
            <a:b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</a:b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Наибольшая </a:t>
            </a:r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ширина </a:t>
            </a: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– 91км;</a:t>
            </a:r>
            <a:b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</a:br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Средняя</a:t>
            </a: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 </a:t>
            </a:r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глубина </a:t>
            </a: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– 30 м;</a:t>
            </a:r>
            <a:b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</a:br>
            <a:r>
              <a:rPr lang="ru-RU" sz="4800" dirty="0" smtClean="0">
                <a:solidFill>
                  <a:srgbClr val="FFFF00"/>
                </a:solidFill>
                <a:latin typeface="Gabriola" pitchFamily="82" charset="0"/>
              </a:rPr>
              <a:t>Максимальная глубина – 127 </a:t>
            </a:r>
            <a:r>
              <a:rPr lang="ru-RU" sz="4800" dirty="0">
                <a:solidFill>
                  <a:srgbClr val="FFFF00"/>
                </a:solidFill>
                <a:latin typeface="Gabriola" pitchFamily="82" charset="0"/>
              </a:rPr>
              <a:t>м.</a:t>
            </a:r>
            <a:r>
              <a:rPr lang="ru-RU" sz="7200" dirty="0">
                <a:solidFill>
                  <a:srgbClr val="FFFF00"/>
                </a:solidFill>
                <a:latin typeface="Gabriola" pitchFamily="82" charset="0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628" y="260648"/>
            <a:ext cx="4003339" cy="280831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54936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8784976" cy="56366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FF00"/>
                </a:solidFill>
                <a:latin typeface="Gabriola" pitchFamily="82" charset="0"/>
              </a:rPr>
              <a:t>Вид на Онежское озеро из космоса Снимок НАСА, май 2002 года</a:t>
            </a:r>
            <a:r>
              <a:rPr lang="ru-RU" dirty="0">
                <a:latin typeface="Gabriola" pitchFamily="82" charset="0"/>
              </a:rPr>
              <a:t/>
            </a:r>
            <a:br>
              <a:rPr lang="ru-RU" dirty="0">
                <a:latin typeface="Gabriola" pitchFamily="82" charset="0"/>
              </a:rPr>
            </a:br>
            <a:endParaRPr lang="ru-RU" dirty="0">
              <a:latin typeface="Gabriola" pitchFamily="8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860032" y="332656"/>
            <a:ext cx="4283968" cy="6408713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Цифрами обозначены:</a:t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1  Свирская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губа</a:t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2  Петрозаводская губа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3  Залив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Большое </a:t>
            </a:r>
            <a:r>
              <a:rPr lang="ru-RU" sz="3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Онего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4  </a:t>
            </a: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Кондопожская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губа</a:t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5  Залив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Малое </a:t>
            </a:r>
            <a:r>
              <a:rPr lang="ru-RU" sz="3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Онего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6  </a:t>
            </a: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Заонежский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залив</a:t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7  </a:t>
            </a: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Повенецкий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залив</a:t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8  Остров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Кижи</a:t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9  Озеро </a:t>
            </a: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Водлозеро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10 </a:t>
            </a: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Ивинский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Разлив</a:t>
            </a:r>
            <a:b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11  Мыс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Бесов Нос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/>
            </a:r>
            <a:b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12 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Остров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Большой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</a:t>
            </a:r>
            <a:r>
              <a:rPr lang="ru-RU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Клименецкий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50575"/>
            <a:ext cx="4752528" cy="6190793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12704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10" y="4084458"/>
            <a:ext cx="3489131" cy="2616847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699" y="3319850"/>
            <a:ext cx="4551942" cy="3413957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Gabriola" pitchFamily="82" charset="0"/>
              </a:rPr>
              <a:t>Петроглифы - древние </a:t>
            </a:r>
            <a:r>
              <a:rPr lang="ru-RU" sz="4400" dirty="0">
                <a:solidFill>
                  <a:srgbClr val="FFFF00"/>
                </a:solidFill>
                <a:latin typeface="Gabriola" pitchFamily="82" charset="0"/>
              </a:rPr>
              <a:t>наскальные </a:t>
            </a:r>
            <a:r>
              <a:rPr lang="ru-RU" sz="4400" dirty="0" smtClean="0">
                <a:solidFill>
                  <a:srgbClr val="FFFF00"/>
                </a:solidFill>
                <a:latin typeface="Gabriola" pitchFamily="82" charset="0"/>
              </a:rPr>
              <a:t>рисунки (мыс </a:t>
            </a:r>
            <a:r>
              <a:rPr lang="ru-RU" sz="4400" dirty="0">
                <a:solidFill>
                  <a:srgbClr val="FFFF00"/>
                </a:solidFill>
                <a:latin typeface="Gabriola" pitchFamily="82" charset="0"/>
              </a:rPr>
              <a:t>Бесов </a:t>
            </a:r>
            <a:r>
              <a:rPr lang="ru-RU" sz="4400" dirty="0" smtClean="0">
                <a:solidFill>
                  <a:srgbClr val="FFFF00"/>
                </a:solidFill>
                <a:latin typeface="Gabriola" pitchFamily="82" charset="0"/>
              </a:rPr>
              <a:t>Нос)</a:t>
            </a:r>
            <a:endParaRPr lang="ru-RU" sz="4400" dirty="0">
              <a:solidFill>
                <a:srgbClr val="FFFF00"/>
              </a:solidFill>
              <a:latin typeface="Gabriola" pitchFamily="8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590017"/>
            <a:ext cx="4370580" cy="2910807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54" y="1628800"/>
            <a:ext cx="4000445" cy="2664296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83342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207</TotalTime>
  <Words>104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Голубое ожерелье планеты </vt:lpstr>
      <vt:lpstr>Каспийское море – величайшее озеро на Земле</vt:lpstr>
      <vt:lpstr>Байкал - голубое сердце Сибири и глубочайшее озеро планеты (1620 м)</vt:lpstr>
      <vt:lpstr>Балхаш – уникальное озеро</vt:lpstr>
      <vt:lpstr>Баскунчак - самое солёное озеро из всех соляных озёр мира</vt:lpstr>
      <vt:lpstr>Онежское озеро – озеро совершенно необычной формы</vt:lpstr>
      <vt:lpstr>Площадь озера              около 9700 км²;  Объём водной массы –                            285 км³;  Длина с юга на север – 245 км;  Наибольшая ширина – 91км; Средняя глубина – 30 м; Максимальная глубина – 127 м. </vt:lpstr>
      <vt:lpstr>Вид на Онежское озеро из космоса Снимок НАСА, май 2002 года </vt:lpstr>
      <vt:lpstr>Петроглифы - древние наскальные рисунки (мыс Бесов Нос)</vt:lpstr>
      <vt:lpstr>Двадцатиглавый Кижский собор построенный в 18 веке (о. Кижи)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Голубое ожерелье планеты </dc:title>
  <dc:creator>Ириса 1</dc:creator>
  <cp:lastModifiedBy>Ириса 1</cp:lastModifiedBy>
  <cp:revision>27</cp:revision>
  <dcterms:created xsi:type="dcterms:W3CDTF">2013-01-24T05:37:37Z</dcterms:created>
  <dcterms:modified xsi:type="dcterms:W3CDTF">2013-01-24T09:10:40Z</dcterms:modified>
</cp:coreProperties>
</file>