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sldIdLst>
    <p:sldId id="272" r:id="rId2"/>
    <p:sldId id="256" r:id="rId3"/>
    <p:sldId id="274" r:id="rId4"/>
    <p:sldId id="267" r:id="rId5"/>
    <p:sldId id="275" r:id="rId6"/>
    <p:sldId id="269" r:id="rId7"/>
    <p:sldId id="273" r:id="rId8"/>
    <p:sldId id="258" r:id="rId9"/>
    <p:sldId id="279" r:id="rId10"/>
    <p:sldId id="285" r:id="rId11"/>
    <p:sldId id="262" r:id="rId12"/>
    <p:sldId id="270" r:id="rId13"/>
    <p:sldId id="276" r:id="rId14"/>
    <p:sldId id="263" r:id="rId15"/>
    <p:sldId id="281" r:id="rId16"/>
    <p:sldId id="282" r:id="rId17"/>
    <p:sldId id="283" r:id="rId18"/>
    <p:sldId id="284" r:id="rId19"/>
    <p:sldId id="278" r:id="rId20"/>
    <p:sldId id="280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31747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/>
            </a:p>
          </p:txBody>
        </p:sp>
        <p:sp>
          <p:nvSpPr>
            <p:cNvPr id="31748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/>
            </a:p>
          </p:txBody>
        </p:sp>
        <p:sp>
          <p:nvSpPr>
            <p:cNvPr id="31749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/>
            </a:p>
          </p:txBody>
        </p:sp>
        <p:grpSp>
          <p:nvGrpSpPr>
            <p:cNvPr id="31750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31751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31752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31753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31754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17" y="323"/>
                      <a:ext cx="1231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755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57" y="376"/>
                      <a:ext cx="865" cy="2071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31756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1428"/>
                    <a:ext cx="168" cy="246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757" name="Freeform 13"/>
                  <p:cNvSpPr>
                    <a:spLocks/>
                  </p:cNvSpPr>
                  <p:nvPr/>
                </p:nvSpPr>
                <p:spPr bwMode="auto">
                  <a:xfrm>
                    <a:off x="2595" y="741"/>
                    <a:ext cx="266" cy="521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758" name="Freeform 14"/>
                  <p:cNvSpPr>
                    <a:spLocks/>
                  </p:cNvSpPr>
                  <p:nvPr/>
                </p:nvSpPr>
                <p:spPr bwMode="auto">
                  <a:xfrm>
                    <a:off x="2672" y="1593"/>
                    <a:ext cx="392" cy="340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759" name="Freeform 15"/>
                  <p:cNvSpPr>
                    <a:spLocks/>
                  </p:cNvSpPr>
                  <p:nvPr/>
                </p:nvSpPr>
                <p:spPr bwMode="auto">
                  <a:xfrm>
                    <a:off x="2412" y="1929"/>
                    <a:ext cx="151" cy="558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760" name="Freeform 16"/>
                  <p:cNvSpPr>
                    <a:spLocks/>
                  </p:cNvSpPr>
                  <p:nvPr/>
                </p:nvSpPr>
                <p:spPr bwMode="auto">
                  <a:xfrm>
                    <a:off x="1907" y="1589"/>
                    <a:ext cx="392" cy="253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761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0"/>
                    <a:ext cx="238" cy="386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pic>
              <p:nvPicPr>
                <p:cNvPr id="31762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1763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1764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1765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1766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1767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1768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1769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grpSp>
            <p:nvGrpSpPr>
              <p:cNvPr id="31770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31771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1772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1773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1774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1775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1776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1777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1778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1779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1780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1781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1782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1783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1784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1785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1786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1787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1788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1789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</p:grpSp>
        <p:sp>
          <p:nvSpPr>
            <p:cNvPr id="31790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91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92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93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94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95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96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97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98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/>
            </a:p>
          </p:txBody>
        </p:sp>
        <p:sp>
          <p:nvSpPr>
            <p:cNvPr id="31799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800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/>
              <a:endParaRPr kumimoji="1" lang="ru-RU"/>
            </a:p>
          </p:txBody>
        </p:sp>
      </p:grpSp>
      <p:sp>
        <p:nvSpPr>
          <p:cNvPr id="31801" name="Rectangle 5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370013"/>
            <a:ext cx="6965950" cy="20574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1802" name="Rectangle 5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27200" y="3886200"/>
            <a:ext cx="5640388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1803" name="Rectangle 5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B9F81D98-D64F-4779-997E-6F7BC1DB2706}" type="datetimeFigureOut">
              <a:rPr lang="ru-RU"/>
              <a:pPr/>
              <a:t>01.02.2011</a:t>
            </a:fld>
            <a:endParaRPr lang="ru-RU"/>
          </a:p>
        </p:txBody>
      </p:sp>
      <p:sp>
        <p:nvSpPr>
          <p:cNvPr id="31804" name="Rectangle 6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1805" name="Rectangle 6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E3F693F-F818-44F1-B204-8DCB49EEE09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F3EDDD-56E5-43F4-B613-4311190B6CE7}" type="datetimeFigureOut">
              <a:rPr lang="ru-RU"/>
              <a:pPr/>
              <a:t>01.02.2011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C15C86-411E-417E-AB99-E1399FE0477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27713" y="227013"/>
            <a:ext cx="1868487" cy="5868987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19075" y="227013"/>
            <a:ext cx="5456238" cy="5868987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3840DE-4016-4904-9B37-78D321845086}" type="datetimeFigureOut">
              <a:rPr lang="ru-RU"/>
              <a:pPr/>
              <a:t>01.02.2011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2D707D-1FE9-4508-94D5-DA118BD3BBA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876C965-388C-439F-BEAB-C01586B92795}" type="datetimeFigureOut">
              <a:rPr lang="ru-RU"/>
              <a:pPr/>
              <a:t>01.02.2011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91394F-1261-448D-A138-4B12BAA0C40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4B6EAD-A247-4B36-8A7E-1C8095A68F40}" type="datetimeFigureOut">
              <a:rPr lang="ru-RU"/>
              <a:pPr/>
              <a:t>01.02.2011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9D8B40-5429-446D-903E-D57F4672C54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5C5189-AFEB-4B98-A79D-5F7FAC9E2788}" type="datetimeFigureOut">
              <a:rPr lang="ru-RU"/>
              <a:pPr/>
              <a:t>01.02.2011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580CB8-8897-47F6-929B-A134A9A8A02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965E6B-A2BA-441B-B9A4-1520BBE581A8}" type="datetimeFigureOut">
              <a:rPr lang="ru-RU"/>
              <a:pPr/>
              <a:t>01.02.2011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92FA01-E26A-4FB5-992C-D6B47B26181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30CCE2-BB65-40A2-9FFD-FF6606DA1879}" type="datetimeFigureOut">
              <a:rPr lang="ru-RU"/>
              <a:pPr/>
              <a:t>01.02.2011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E1758A-7B12-4F3A-AFF7-686E73A46D9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1730E8-0B6F-449F-8ADB-D181D198A162}" type="datetimeFigureOut">
              <a:rPr lang="ru-RU"/>
              <a:pPr/>
              <a:t>01.02.2011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F96504-CB1E-451E-82CF-9399CE60624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60F023-3766-4E60-ADE0-6BE075D45F95}" type="datetimeFigureOut">
              <a:rPr lang="ru-RU"/>
              <a:pPr/>
              <a:t>01.02.2011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7E26C4-A9A5-4B3E-AB39-49EB89A4865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11B14C-3B07-4BD5-9863-64BD9BAF1D20}" type="datetimeFigureOut">
              <a:rPr lang="ru-RU"/>
              <a:pPr/>
              <a:t>01.02.2011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813C0B-CAC1-412D-83DE-EDC2AF07ED4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30723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/>
            </a:p>
          </p:txBody>
        </p:sp>
        <p:sp>
          <p:nvSpPr>
            <p:cNvPr id="30724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/>
            </a:p>
          </p:txBody>
        </p:sp>
        <p:sp>
          <p:nvSpPr>
            <p:cNvPr id="30725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/>
            </a:p>
          </p:txBody>
        </p:sp>
        <p:grpSp>
          <p:nvGrpSpPr>
            <p:cNvPr id="30726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30727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30728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30729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30730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17" y="323"/>
                      <a:ext cx="1231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0731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57" y="376"/>
                      <a:ext cx="865" cy="2071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30732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1428"/>
                    <a:ext cx="168" cy="246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0733" name="Freeform 13"/>
                  <p:cNvSpPr>
                    <a:spLocks/>
                  </p:cNvSpPr>
                  <p:nvPr/>
                </p:nvSpPr>
                <p:spPr bwMode="auto">
                  <a:xfrm>
                    <a:off x="2595" y="741"/>
                    <a:ext cx="266" cy="521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0734" name="Freeform 14"/>
                  <p:cNvSpPr>
                    <a:spLocks/>
                  </p:cNvSpPr>
                  <p:nvPr/>
                </p:nvSpPr>
                <p:spPr bwMode="auto">
                  <a:xfrm>
                    <a:off x="2672" y="1593"/>
                    <a:ext cx="392" cy="340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0735" name="Freeform 15"/>
                  <p:cNvSpPr>
                    <a:spLocks/>
                  </p:cNvSpPr>
                  <p:nvPr/>
                </p:nvSpPr>
                <p:spPr bwMode="auto">
                  <a:xfrm>
                    <a:off x="2412" y="1929"/>
                    <a:ext cx="151" cy="558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0736" name="Freeform 16"/>
                  <p:cNvSpPr>
                    <a:spLocks/>
                  </p:cNvSpPr>
                  <p:nvPr/>
                </p:nvSpPr>
                <p:spPr bwMode="auto">
                  <a:xfrm>
                    <a:off x="1907" y="1589"/>
                    <a:ext cx="392" cy="253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0737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0"/>
                    <a:ext cx="238" cy="386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pic>
              <p:nvPicPr>
                <p:cNvPr id="30738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0739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0740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0741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0742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0743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0744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0745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grpSp>
            <p:nvGrpSpPr>
              <p:cNvPr id="30746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30747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0748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0749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0750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0751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0752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0753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0754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0755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0756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0757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0758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0759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0760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0761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0762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0763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0764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0765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</p:grpSp>
        <p:sp>
          <p:nvSpPr>
            <p:cNvPr id="30766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67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68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69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14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70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14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71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72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73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74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/>
            </a:p>
          </p:txBody>
        </p:sp>
        <p:sp>
          <p:nvSpPr>
            <p:cNvPr id="30775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76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/>
              <a:endParaRPr kumimoji="1" lang="ru-RU"/>
            </a:p>
          </p:txBody>
        </p:sp>
      </p:grpSp>
      <p:sp>
        <p:nvSpPr>
          <p:cNvPr id="30777" name="Rectangle 57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27013"/>
            <a:ext cx="74771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7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3525" y="1598613"/>
            <a:ext cx="7386638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0779" name="Rectangle 5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2050"/>
            <a:ext cx="1782763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30101397-8B3A-4269-B987-55C583D0791A}" type="datetimeFigureOut">
              <a:rPr lang="ru-RU"/>
              <a:pPr/>
              <a:t>01.02.2011</a:t>
            </a:fld>
            <a:endParaRPr lang="ru-RU"/>
          </a:p>
        </p:txBody>
      </p:sp>
      <p:sp>
        <p:nvSpPr>
          <p:cNvPr id="30780" name="Rectangle 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57425" y="6248400"/>
            <a:ext cx="34559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ru-RU"/>
          </a:p>
        </p:txBody>
      </p:sp>
      <p:sp>
        <p:nvSpPr>
          <p:cNvPr id="30781" name="Rectangle 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67400" y="6248400"/>
            <a:ext cx="175577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05AC2A13-7B43-4CD0-80C7-1C30E5126B81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80000"/>
        <a:buBlip>
          <a:blip r:embed="rId16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70000"/>
        <a:buBlip>
          <a:blip r:embed="rId17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F:\02-polj_moria_-_tokkama.mp3" TargetMode="External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 marL="514350" indent="-514350">
              <a:buFont typeface="Calibri" pitchFamily="34" charset="0"/>
              <a:buAutoNum type="arabicPeriod"/>
            </a:pPr>
            <a:r>
              <a:rPr lang="ru-RU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Организационный момент.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ru-RU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Повторение.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Изучение </a:t>
            </a:r>
            <a:r>
              <a:rPr lang="ru-RU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новой темы.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ru-RU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Практическая работа.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ru-RU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Закрепление.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ru-RU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Подведение итогов.</a:t>
            </a:r>
          </a:p>
          <a:p>
            <a:pPr marL="514350" indent="-514350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206353"/>
            <a:ext cx="6326677" cy="92333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План урока: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642918"/>
            <a:ext cx="1500198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4786322"/>
            <a:ext cx="133487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2857496"/>
            <a:ext cx="1476376" cy="1476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5072074"/>
            <a:ext cx="1928826" cy="1446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86050" y="1357298"/>
            <a:ext cx="1704982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429256" y="428604"/>
            <a:ext cx="1714512" cy="1613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71472" y="2643182"/>
            <a:ext cx="1285884" cy="1956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6972320" cy="1143000"/>
          </a:xfrm>
          <a:noFill/>
        </p:spPr>
        <p:txBody>
          <a:bodyPr rtlCol="0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kern="12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Какие бываю карманы?</a:t>
            </a:r>
          </a:p>
        </p:txBody>
      </p:sp>
      <p:sp>
        <p:nvSpPr>
          <p:cNvPr id="22530" name="Текст 15"/>
          <p:cNvSpPr>
            <a:spLocks noGrp="1"/>
          </p:cNvSpPr>
          <p:nvPr>
            <p:ph type="body" idx="4294967295"/>
          </p:nvPr>
        </p:nvSpPr>
        <p:spPr>
          <a:xfrm>
            <a:off x="0" y="1571612"/>
            <a:ext cx="3929058" cy="571504"/>
          </a:xfrm>
        </p:spPr>
        <p:txBody>
          <a:bodyPr anchor="b"/>
          <a:lstStyle/>
          <a:p>
            <a:pPr marL="0" indent="0">
              <a:buFontTx/>
              <a:buNone/>
            </a:pPr>
            <a:r>
              <a:rPr lang="ru-RU" sz="20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Прорезные     </a:t>
            </a:r>
            <a:r>
              <a:rPr lang="ru-RU" sz="20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      В </a:t>
            </a:r>
            <a:r>
              <a:rPr lang="ru-RU" sz="20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шве</a:t>
            </a:r>
          </a:p>
        </p:txBody>
      </p:sp>
      <p:sp>
        <p:nvSpPr>
          <p:cNvPr id="22531" name="Содержимое 2"/>
          <p:cNvSpPr>
            <a:spLocks noGrp="1"/>
          </p:cNvSpPr>
          <p:nvPr>
            <p:ph sz="half" idx="4294967295"/>
          </p:nvPr>
        </p:nvSpPr>
        <p:spPr>
          <a:xfrm>
            <a:off x="263525" y="2170113"/>
            <a:ext cx="3625850" cy="3925887"/>
          </a:xfrm>
        </p:spPr>
        <p:txBody>
          <a:bodyPr/>
          <a:lstStyle/>
          <a:p>
            <a:endParaRPr lang="ru-RU" sz="2400" dirty="0"/>
          </a:p>
          <a:p>
            <a:pPr>
              <a:buFontTx/>
              <a:buNone/>
            </a:pPr>
            <a:r>
              <a:rPr lang="ru-RU" sz="2400" dirty="0"/>
              <a:t> </a:t>
            </a:r>
          </a:p>
          <a:p>
            <a:endParaRPr lang="ru-RU" sz="2400" dirty="0"/>
          </a:p>
          <a:p>
            <a:pPr>
              <a:buFontTx/>
              <a:buNone/>
            </a:pPr>
            <a:r>
              <a:rPr lang="ru-RU" sz="2400" dirty="0"/>
              <a:t> </a:t>
            </a:r>
          </a:p>
          <a:p>
            <a:endParaRPr lang="ru-RU" sz="2400" dirty="0"/>
          </a:p>
        </p:txBody>
      </p:sp>
      <p:sp>
        <p:nvSpPr>
          <p:cNvPr id="17" name="Текст 16"/>
          <p:cNvSpPr>
            <a:spLocks noGrp="1"/>
          </p:cNvSpPr>
          <p:nvPr>
            <p:ph type="body" sz="quarter" idx="4294967295"/>
          </p:nvPr>
        </p:nvSpPr>
        <p:spPr>
          <a:xfrm>
            <a:off x="3786182" y="1714487"/>
            <a:ext cx="3929089" cy="428629"/>
          </a:xfrm>
        </p:spPr>
        <p:txBody>
          <a:bodyPr anchor="b">
            <a:normAutofit fontScale="92500"/>
          </a:bodyPr>
          <a:lstStyle/>
          <a:p>
            <a:pPr marL="0" indent="0">
              <a:buFontTx/>
              <a:buNone/>
            </a:pPr>
            <a:r>
              <a:rPr lang="ru-RU" sz="22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Накладные          </a:t>
            </a:r>
            <a:r>
              <a:rPr lang="ru-RU" sz="2200" b="1" dirty="0" err="1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Подкройные</a:t>
            </a:r>
            <a:endParaRPr lang="ru-RU" sz="2200" b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2533" name="Содержимое 19" descr="mso7E1AA"/>
          <p:cNvPicPr>
            <a:picLocks noGrp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071934" y="2428868"/>
            <a:ext cx="1500198" cy="2714644"/>
          </a:xfrm>
        </p:spPr>
      </p:pic>
      <p:pic>
        <p:nvPicPr>
          <p:cNvPr id="22534" name="Рисунок 13" descr="mso9417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2428875"/>
            <a:ext cx="157160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5" name="WordArt 2"/>
          <p:cNvSpPr>
            <a:spLocks noChangeArrowheads="1" noChangeShapeType="1" noTextEdit="1"/>
          </p:cNvSpPr>
          <p:nvPr/>
        </p:nvSpPr>
        <p:spPr bwMode="auto">
          <a:xfrm rot="5400000">
            <a:off x="-742950" y="1028700"/>
            <a:ext cx="1885950" cy="40005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endParaRPr lang="ru-RU" sz="2400" b="1" i="1" kern="10">
              <a:ln w="9525" algn="ctr">
                <a:solidFill>
                  <a:srgbClr val="0000FF"/>
                </a:solidFill>
                <a:round/>
                <a:headEnd/>
                <a:tailEnd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22536" name="Рисунок 18" descr="msoF972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14546" y="2428868"/>
            <a:ext cx="1357322" cy="2700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7" name="Рисунок 20" descr="msoF222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72198" y="2428868"/>
            <a:ext cx="1596849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Содержимое 7"/>
          <p:cNvSpPr>
            <a:spLocks noGrp="1"/>
          </p:cNvSpPr>
          <p:nvPr>
            <p:ph sz="half" idx="4294967295"/>
          </p:nvPr>
        </p:nvSpPr>
        <p:spPr>
          <a:xfrm>
            <a:off x="0" y="1785926"/>
            <a:ext cx="3714744" cy="4411661"/>
          </a:xfrm>
        </p:spPr>
        <p:txBody>
          <a:bodyPr/>
          <a:lstStyle/>
          <a:p>
            <a:pPr algn="ctr">
              <a:buFontTx/>
              <a:buNone/>
            </a:pPr>
            <a:endParaRPr lang="ru-RU" sz="3600" dirty="0"/>
          </a:p>
          <a:p>
            <a:pPr algn="ctr">
              <a:buFontTx/>
              <a:buNone/>
            </a:pPr>
            <a:r>
              <a:rPr lang="ru-RU" dirty="0">
                <a:solidFill>
                  <a:schemeClr val="tx2">
                    <a:lumMod val="20000"/>
                    <a:lumOff val="80000"/>
                  </a:schemeClr>
                </a:solidFill>
              </a:rPr>
              <a:t>4 5 1 6 7 2 3                                                      </a:t>
            </a:r>
          </a:p>
          <a:p>
            <a:pPr algn="ctr">
              <a:buFontTx/>
              <a:buNone/>
            </a:pPr>
            <a:r>
              <a:rPr lang="ru-RU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д</a:t>
            </a:r>
            <a:r>
              <a:rPr lang="ru-RU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к г и е л а </a:t>
            </a:r>
          </a:p>
        </p:txBody>
      </p:sp>
      <p:sp>
        <p:nvSpPr>
          <p:cNvPr id="23555" name="Содержимое 8"/>
          <p:cNvSpPr>
            <a:spLocks noGrp="1"/>
          </p:cNvSpPr>
          <p:nvPr>
            <p:ph sz="half" idx="4294967295"/>
          </p:nvPr>
        </p:nvSpPr>
        <p:spPr>
          <a:xfrm>
            <a:off x="3643306" y="1857364"/>
            <a:ext cx="4071966" cy="4283073"/>
          </a:xfrm>
        </p:spPr>
        <p:txBody>
          <a:bodyPr/>
          <a:lstStyle/>
          <a:p>
            <a:endParaRPr lang="ru-RU" sz="2800" dirty="0"/>
          </a:p>
          <a:p>
            <a:pPr algn="ctr">
              <a:buFontTx/>
              <a:buNone/>
            </a:pPr>
            <a:r>
              <a:rPr lang="ru-RU" sz="3600" dirty="0"/>
              <a:t>    </a:t>
            </a:r>
            <a:r>
              <a:rPr lang="ru-RU" dirty="0">
                <a:solidFill>
                  <a:schemeClr val="tx2">
                    <a:lumMod val="20000"/>
                    <a:lumOff val="80000"/>
                  </a:schemeClr>
                </a:solidFill>
              </a:rPr>
              <a:t>4      2     1     3</a:t>
            </a:r>
          </a:p>
          <a:p>
            <a:pPr algn="ctr">
              <a:buFontTx/>
              <a:buNone/>
            </a:pPr>
            <a:r>
              <a:rPr lang="ru-RU" dirty="0">
                <a:solidFill>
                  <a:schemeClr val="tx2">
                    <a:lumMod val="20000"/>
                    <a:lumOff val="80000"/>
                  </a:schemeClr>
                </a:solidFill>
              </a:rPr>
              <a:t>с    том   во   от   </a:t>
            </a:r>
            <a:r>
              <a:rPr lang="ru-RU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ро</a:t>
            </a:r>
            <a:endParaRPr lang="ru-RU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2844" y="357166"/>
            <a:ext cx="7286676" cy="1323439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Накладные карманы бывают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Гладкие</a:t>
            </a:r>
            <a:endParaRPr lang="ru-RU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3141685" cy="63976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С отворотом</a:t>
            </a:r>
            <a:endParaRPr lang="ru-RU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026" name="Picture 2" descr="G:\SDC11304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00562" y="2357430"/>
            <a:ext cx="2963466" cy="39512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-23681" y="214290"/>
            <a:ext cx="7810391" cy="144655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Накладные карманы бывают</a:t>
            </a:r>
          </a:p>
        </p:txBody>
      </p:sp>
      <p:pic>
        <p:nvPicPr>
          <p:cNvPr id="1027" name="Picture 3" descr="G:\SDC1130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2357430"/>
            <a:ext cx="2963466" cy="39512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r>
              <a:rPr lang="ru-RU" sz="3600"/>
              <a:t/>
            </a:r>
            <a:br>
              <a:rPr lang="ru-RU" sz="3600"/>
            </a:br>
            <a:r>
              <a:rPr lang="ru-RU" sz="3600"/>
              <a:t> </a:t>
            </a:r>
            <a:br>
              <a:rPr lang="ru-RU" sz="3600"/>
            </a:br>
            <a:endParaRPr lang="ru-RU" sz="3600"/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142852"/>
            <a:ext cx="7858180" cy="156966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Разновидности накладных карманов</a:t>
            </a:r>
          </a:p>
        </p:txBody>
      </p:sp>
      <p:pic>
        <p:nvPicPr>
          <p:cNvPr id="2050" name="Picture 2" descr="G:\SDC11303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 t="6811" r="2493"/>
          <a:stretch>
            <a:fillRect/>
          </a:stretch>
        </p:blipFill>
        <p:spPr bwMode="auto">
          <a:xfrm>
            <a:off x="1128977" y="2000240"/>
            <a:ext cx="5714053" cy="4095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075" y="928670"/>
            <a:ext cx="7477125" cy="441342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1.Раскроить основную деталь и деталь кармана.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170" name="Picture 2" descr="G:\SDC1127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63525" y="2491184"/>
            <a:ext cx="3616325" cy="2712244"/>
          </a:xfrm>
          <a:prstGeom prst="rect">
            <a:avLst/>
          </a:prstGeom>
          <a:noFill/>
        </p:spPr>
      </p:pic>
      <p:pic>
        <p:nvPicPr>
          <p:cNvPr id="7173" name="Picture 5" descr="G:\SDC1127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2250" y="2490589"/>
            <a:ext cx="3617913" cy="27134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075" y="1142984"/>
            <a:ext cx="7477125" cy="227028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2.Обработать верхний срез швом </a:t>
            </a:r>
            <a:r>
              <a:rPr lang="ru-RU" sz="3200" dirty="0" err="1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вподгибку</a:t>
            </a:r>
            <a:r>
              <a:rPr lang="ru-RU" sz="32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с закрытым срезом. Ширина 2 см.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8194" name="Picture 2" descr="G:\SDC1128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525" y="2491184"/>
            <a:ext cx="3094029" cy="2320522"/>
          </a:xfrm>
          <a:prstGeom prst="rect">
            <a:avLst/>
          </a:prstGeom>
          <a:noFill/>
        </p:spPr>
      </p:pic>
      <p:pic>
        <p:nvPicPr>
          <p:cNvPr id="8195" name="Picture 3" descr="G:\SDC1128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2500306"/>
            <a:ext cx="3156228" cy="23671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075" y="1000108"/>
            <a:ext cx="7477125" cy="642942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3.Подогнуть боковые срезы </a:t>
            </a:r>
            <a:br>
              <a:rPr lang="ru-RU" sz="32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ru-RU" sz="32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и нижний срез на изнаночную сторону, заметать.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9218" name="Picture 2" descr="G:\SDC1128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2046477"/>
            <a:ext cx="4714908" cy="35361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075" y="642918"/>
            <a:ext cx="7477125" cy="1143008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4.Настрочить карман </a:t>
            </a:r>
            <a:br>
              <a:rPr lang="ru-RU" sz="32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ru-RU" sz="32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на основную деталь.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10242" name="Picture 2" descr="G:\SDC1130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525" y="2491184"/>
            <a:ext cx="3236905" cy="2427679"/>
          </a:xfrm>
          <a:prstGeom prst="rect">
            <a:avLst/>
          </a:prstGeom>
          <a:noFill/>
        </p:spPr>
      </p:pic>
      <p:pic>
        <p:nvPicPr>
          <p:cNvPr id="10243" name="Picture 3" descr="G:\SDC1130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2490590"/>
            <a:ext cx="3286148" cy="24646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 descr="G:\SDC1130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1928802"/>
            <a:ext cx="2963466" cy="3951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1714480" y="642918"/>
            <a:ext cx="469442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Образец кармана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02-polj_moria_-_tokkam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214282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60350"/>
            <a:ext cx="2428875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Рисунок 6"/>
          <p:cNvPicPr>
            <a:picLocks noChangeAspect="1" noChangeArrowheads="1"/>
          </p:cNvPicPr>
          <p:nvPr/>
        </p:nvPicPr>
        <p:blipFill>
          <a:blip r:embed="rId3"/>
          <a:srcRect t="3030"/>
          <a:stretch>
            <a:fillRect/>
          </a:stretch>
        </p:blipFill>
        <p:spPr bwMode="auto">
          <a:xfrm>
            <a:off x="2700338" y="2276475"/>
            <a:ext cx="2592387" cy="207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Рисунок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950" y="4221163"/>
            <a:ext cx="2286000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Рисунок 8"/>
          <p:cNvPicPr>
            <a:picLocks noChangeAspect="1" noChangeArrowheads="1"/>
          </p:cNvPicPr>
          <p:nvPr/>
        </p:nvPicPr>
        <p:blipFill>
          <a:blip r:embed="rId5"/>
          <a:srcRect t="9677"/>
          <a:stretch>
            <a:fillRect/>
          </a:stretch>
        </p:blipFill>
        <p:spPr bwMode="auto">
          <a:xfrm>
            <a:off x="5292725" y="188913"/>
            <a:ext cx="22860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Рисунок 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08625" y="3789363"/>
            <a:ext cx="200025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643182"/>
            <a:ext cx="693946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88913"/>
            <a:ext cx="2519363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 noChangeArrowheads="1"/>
          </p:cNvPicPr>
          <p:nvPr/>
        </p:nvPicPr>
        <p:blipFill>
          <a:blip r:embed="rId3"/>
          <a:srcRect t="9091"/>
          <a:stretch>
            <a:fillRect/>
          </a:stretch>
        </p:blipFill>
        <p:spPr bwMode="auto">
          <a:xfrm>
            <a:off x="2771775" y="2349500"/>
            <a:ext cx="2305050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4076700"/>
            <a:ext cx="2286000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>
            <a:picLocks noChangeAspect="1" noChangeArrowheads="1"/>
          </p:cNvPicPr>
          <p:nvPr/>
        </p:nvPicPr>
        <p:blipFill>
          <a:blip r:embed="rId5"/>
          <a:srcRect t="6451"/>
          <a:stretch>
            <a:fillRect/>
          </a:stretch>
        </p:blipFill>
        <p:spPr bwMode="auto">
          <a:xfrm>
            <a:off x="5219700" y="188913"/>
            <a:ext cx="2286000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54638" y="3573463"/>
            <a:ext cx="2154237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Содержимое 2"/>
          <p:cNvSpPr>
            <a:spLocks noGrp="1"/>
          </p:cNvSpPr>
          <p:nvPr>
            <p:ph idx="4294967295"/>
          </p:nvPr>
        </p:nvSpPr>
        <p:spPr>
          <a:xfrm>
            <a:off x="214282" y="1571612"/>
            <a:ext cx="8786874" cy="4525963"/>
          </a:xfrm>
        </p:spPr>
        <p:txBody>
          <a:bodyPr/>
          <a:lstStyle/>
          <a:p>
            <a:pPr marL="514350" indent="-514350">
              <a:buFontTx/>
              <a:buAutoNum type="arabicParenR"/>
            </a:pPr>
            <a:r>
              <a:rPr lang="ru-RU" sz="2800" dirty="0" smtClean="0"/>
              <a:t>Какие </a:t>
            </a:r>
            <a:r>
              <a:rPr lang="ru-RU" sz="2800" dirty="0"/>
              <a:t>виды обтачек вы знаете? </a:t>
            </a:r>
            <a:endParaRPr lang="ru-RU" sz="2800" dirty="0" smtClean="0"/>
          </a:p>
          <a:p>
            <a:pPr marL="514350" indent="-514350">
              <a:buNone/>
            </a:pPr>
            <a:r>
              <a:rPr lang="ru-RU" sz="26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долевая</a:t>
            </a:r>
            <a:r>
              <a:rPr lang="ru-RU" sz="2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, </a:t>
            </a:r>
            <a:r>
              <a:rPr lang="ru-RU" sz="26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подкройная</a:t>
            </a:r>
            <a:r>
              <a:rPr lang="ru-RU" sz="2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, прямая, поперечная, косая</a:t>
            </a:r>
          </a:p>
          <a:p>
            <a:pPr>
              <a:buFontTx/>
              <a:buNone/>
            </a:pPr>
            <a:r>
              <a:rPr lang="ru-RU" sz="2800" dirty="0" smtClean="0"/>
              <a:t>2</a:t>
            </a:r>
            <a:r>
              <a:rPr lang="ru-RU" sz="2800" dirty="0"/>
              <a:t>) Для чего применяют различные обтачки?</a:t>
            </a:r>
          </a:p>
          <a:p>
            <a:pPr>
              <a:buFontTx/>
              <a:buNone/>
            </a:pPr>
            <a:r>
              <a:rPr lang="ru-RU" sz="26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для </a:t>
            </a:r>
            <a:r>
              <a:rPr lang="ru-RU" sz="2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отделки изделия, для раскроя, </a:t>
            </a:r>
          </a:p>
          <a:p>
            <a:pPr>
              <a:buFontTx/>
              <a:buNone/>
            </a:pPr>
            <a:r>
              <a:rPr lang="ru-RU" sz="2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    для обработки срезов.</a:t>
            </a:r>
          </a:p>
          <a:p>
            <a:pPr>
              <a:buFontTx/>
              <a:buNone/>
            </a:pPr>
            <a:r>
              <a:rPr lang="ru-RU" dirty="0" smtClean="0"/>
              <a:t>3</a:t>
            </a:r>
            <a:r>
              <a:rPr lang="ru-RU" dirty="0"/>
              <a:t>) </a:t>
            </a:r>
            <a:r>
              <a:rPr lang="ru-RU" sz="2800" dirty="0"/>
              <a:t>Ширина </a:t>
            </a:r>
            <a:r>
              <a:rPr lang="ru-RU" sz="2800" dirty="0" smtClean="0"/>
              <a:t>обтачки?</a:t>
            </a:r>
            <a:endParaRPr lang="ru-RU" sz="2800" dirty="0"/>
          </a:p>
          <a:p>
            <a:pPr>
              <a:buFontTx/>
              <a:buNone/>
            </a:pPr>
            <a:r>
              <a:rPr lang="ru-RU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 </a:t>
            </a:r>
            <a: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6-7см,   4-5 см,  10- 15см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285728"/>
            <a:ext cx="6004867" cy="92333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Повторение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285720" y="1357313"/>
            <a:ext cx="666435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ru-RU" sz="3200" dirty="0">
                <a:solidFill>
                  <a:srgbClr val="000000"/>
                </a:solidFill>
                <a:latin typeface="Calibri" pitchFamily="34" charset="0"/>
              </a:rPr>
              <a:t>1) </a:t>
            </a:r>
            <a:r>
              <a:rPr lang="ru-RU" sz="2800" b="1" dirty="0">
                <a:solidFill>
                  <a:srgbClr val="000000"/>
                </a:solidFill>
                <a:latin typeface="Calibri" pitchFamily="34" charset="0"/>
              </a:rPr>
              <a:t>Какие виды обтачек вы знаете? 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395288" y="1857375"/>
            <a:ext cx="741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u="sng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itchFamily="34" charset="0"/>
              </a:rPr>
              <a:t> долевая</a:t>
            </a:r>
            <a:r>
              <a:rPr lang="ru-RU" sz="240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itchFamily="34" charset="0"/>
              </a:rPr>
              <a:t>, </a:t>
            </a:r>
            <a:r>
              <a:rPr lang="ru-RU" sz="2400" u="sng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itchFamily="34" charset="0"/>
              </a:rPr>
              <a:t>подкройная</a:t>
            </a:r>
            <a:r>
              <a:rPr lang="ru-RU" sz="240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itchFamily="34" charset="0"/>
              </a:rPr>
              <a:t>, прямая, </a:t>
            </a:r>
            <a:r>
              <a:rPr lang="ru-RU" sz="2400" u="sng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itchFamily="34" charset="0"/>
              </a:rPr>
              <a:t>поперечная</a:t>
            </a:r>
            <a:r>
              <a:rPr lang="ru-RU" sz="240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itchFamily="34" charset="0"/>
              </a:rPr>
              <a:t>, </a:t>
            </a:r>
            <a:r>
              <a:rPr lang="ru-RU" sz="2400" u="sng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itchFamily="34" charset="0"/>
              </a:rPr>
              <a:t>косая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214282" y="2500313"/>
            <a:ext cx="878684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0000"/>
                </a:solidFill>
                <a:latin typeface="Calibri" pitchFamily="34" charset="0"/>
              </a:rPr>
              <a:t>2) </a:t>
            </a:r>
            <a:r>
              <a:rPr lang="ru-RU" sz="2800" b="1" dirty="0">
                <a:solidFill>
                  <a:srgbClr val="000000"/>
                </a:solidFill>
                <a:latin typeface="Calibri" pitchFamily="34" charset="0"/>
              </a:rPr>
              <a:t>Для чего применяют различные обтачки?</a:t>
            </a:r>
            <a:endParaRPr lang="ru-RU" sz="2800" dirty="0">
              <a:latin typeface="Calibri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14348" y="3071810"/>
            <a:ext cx="7643812" cy="9048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400" u="sng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</a:rPr>
              <a:t>для отделки изделия</a:t>
            </a:r>
            <a:r>
              <a:rPr lang="ru-RU" sz="2400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</a:rPr>
              <a:t>, для раскроя, 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400" u="sng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</a:rPr>
              <a:t>для обработки срезов</a:t>
            </a:r>
            <a:r>
              <a:rPr lang="ru-RU" sz="2400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</a:rPr>
              <a:t>.</a:t>
            </a: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2844" y="4214813"/>
            <a:ext cx="436248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0000"/>
                </a:solidFill>
                <a:latin typeface="Calibri" pitchFamily="34" charset="0"/>
              </a:rPr>
              <a:t>3) </a:t>
            </a:r>
            <a:r>
              <a:rPr lang="ru-RU" sz="2800" b="1" dirty="0">
                <a:solidFill>
                  <a:srgbClr val="000000"/>
                </a:solidFill>
                <a:latin typeface="Calibri" pitchFamily="34" charset="0"/>
              </a:rPr>
              <a:t>Ширина обтачки.</a:t>
            </a:r>
            <a:endParaRPr lang="ru-RU" sz="2800" dirty="0">
              <a:latin typeface="Calibri" pitchFamily="34" charset="0"/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642910" y="4857750"/>
            <a:ext cx="422056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ru-RU" sz="280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itchFamily="34" charset="0"/>
              </a:rPr>
              <a:t>6-7см,   </a:t>
            </a:r>
            <a:r>
              <a:rPr lang="ru-RU" sz="2800" u="sng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itchFamily="34" charset="0"/>
              </a:rPr>
              <a:t>4-5 см</a:t>
            </a:r>
            <a:r>
              <a:rPr lang="ru-RU" sz="280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itchFamily="34" charset="0"/>
              </a:rPr>
              <a:t>,  10- 15см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857224" y="285728"/>
            <a:ext cx="5647677" cy="92333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Повторение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/>
      <p:bldP spid="8" grpId="1"/>
      <p:bldP spid="9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ru-RU" sz="4400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16 - 2 -18 - 1 -2-16-20-12-1    </a:t>
            </a:r>
          </a:p>
          <a:p>
            <a:pPr algn="ctr">
              <a:buFontTx/>
              <a:buNone/>
            </a:pPr>
            <a:r>
              <a:rPr lang="ru-RU" sz="4400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  15-1-15-13-1-5-15-16      </a:t>
            </a:r>
          </a:p>
          <a:p>
            <a:pPr algn="ctr">
              <a:buFontTx/>
              <a:buNone/>
            </a:pPr>
            <a:r>
              <a:rPr lang="ru-RU" sz="4400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12-1-18-14-1-15-1</a:t>
            </a:r>
          </a:p>
          <a:p>
            <a:endParaRPr lang="ru-RU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57356" y="285728"/>
            <a:ext cx="4214842" cy="92333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Тема урока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ru-RU" sz="44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О б </a:t>
            </a:r>
            <a:r>
              <a:rPr lang="ru-RU" sz="4400" b="1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р</a:t>
            </a:r>
            <a:r>
              <a:rPr lang="ru-RU" sz="44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а б о т к а </a:t>
            </a:r>
          </a:p>
          <a:p>
            <a:pPr algn="ctr">
              <a:buFontTx/>
              <a:buNone/>
            </a:pPr>
            <a:r>
              <a:rPr lang="ru-RU" sz="4400" b="1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н</a:t>
            </a:r>
            <a:r>
              <a:rPr lang="ru-RU" sz="44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а к л а </a:t>
            </a:r>
            <a:r>
              <a:rPr lang="ru-RU" sz="4400" b="1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д</a:t>
            </a:r>
            <a:r>
              <a:rPr lang="ru-RU" sz="44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4400" b="1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н</a:t>
            </a:r>
            <a:r>
              <a:rPr lang="ru-RU" sz="44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о г о</a:t>
            </a:r>
          </a:p>
          <a:p>
            <a:pPr algn="ctr">
              <a:buFontTx/>
              <a:buNone/>
            </a:pPr>
            <a:r>
              <a:rPr lang="ru-RU" sz="44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к а </a:t>
            </a:r>
            <a:r>
              <a:rPr lang="ru-RU" sz="4400" b="1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р</a:t>
            </a:r>
            <a:r>
              <a:rPr lang="ru-RU" sz="44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м а </a:t>
            </a:r>
            <a:r>
              <a:rPr lang="ru-RU" sz="4400" b="1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н</a:t>
            </a:r>
            <a:r>
              <a:rPr lang="ru-RU" sz="44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4400" b="1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а</a:t>
            </a:r>
            <a:endParaRPr lang="ru-RU" sz="4400" b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85918" y="357166"/>
            <a:ext cx="4619008" cy="92333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Тема урока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5"/>
          <p:cNvSpPr>
            <a:spLocks noGrp="1"/>
          </p:cNvSpPr>
          <p:nvPr>
            <p:ph type="title" idx="4294967295"/>
          </p:nvPr>
        </p:nvSpPr>
        <p:spPr>
          <a:xfrm>
            <a:off x="219075" y="738188"/>
            <a:ext cx="7477125" cy="631825"/>
          </a:xfrm>
        </p:spPr>
        <p:txBody>
          <a:bodyPr/>
          <a:lstStyle/>
          <a:p>
            <a:r>
              <a:rPr lang="ru-RU" sz="3200"/>
              <a:t/>
            </a:r>
            <a:br>
              <a:rPr lang="ru-RU" sz="3200"/>
            </a:br>
            <a:endParaRPr lang="ru-RU" sz="3200"/>
          </a:p>
        </p:txBody>
      </p:sp>
      <p:pic>
        <p:nvPicPr>
          <p:cNvPr id="20482" name="Содержимое 3" descr="img10000"/>
          <p:cNvPicPr>
            <a:picLocks noGrp="1"/>
          </p:cNvPicPr>
          <p:nvPr>
            <p:ph idx="4294967295"/>
          </p:nvPr>
        </p:nvPicPr>
        <p:blipFill>
          <a:blip r:embed="rId2"/>
          <a:srcRect l="4597" r="4597" b="30435"/>
          <a:stretch>
            <a:fillRect/>
          </a:stretch>
        </p:blipFill>
        <p:spPr>
          <a:xfrm>
            <a:off x="1000100" y="642918"/>
            <a:ext cx="5715000" cy="5000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G:\SDC113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60780" y="-13001740"/>
            <a:ext cx="1809763" cy="1357322"/>
          </a:xfrm>
          <a:prstGeom prst="rect">
            <a:avLst/>
          </a:prstGeom>
          <a:noFill/>
        </p:spPr>
      </p:pic>
      <p:pic>
        <p:nvPicPr>
          <p:cNvPr id="6" name="Picture 3" descr="G:\SDC11308.JPG"/>
          <p:cNvPicPr>
            <a:picLocks noChangeAspect="1" noChangeArrowheads="1"/>
          </p:cNvPicPr>
          <p:nvPr/>
        </p:nvPicPr>
        <p:blipFill>
          <a:blip r:embed="rId3" cstate="print"/>
          <a:srcRect l="12500" r="11364"/>
          <a:stretch>
            <a:fillRect/>
          </a:stretch>
        </p:blipFill>
        <p:spPr bwMode="auto">
          <a:xfrm>
            <a:off x="1928794" y="1071546"/>
            <a:ext cx="4786346" cy="4714908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имоно">
  <a:themeElements>
    <a:clrScheme name="Кимоно 1">
      <a:dk1>
        <a:srgbClr val="2F1311"/>
      </a:dk1>
      <a:lt1>
        <a:srgbClr val="C16059"/>
      </a:lt1>
      <a:dk2>
        <a:srgbClr val="F7D47D"/>
      </a:dk2>
      <a:lt2>
        <a:srgbClr val="000000"/>
      </a:lt2>
      <a:accent1>
        <a:srgbClr val="D5B781"/>
      </a:accent1>
      <a:accent2>
        <a:srgbClr val="79AF7D"/>
      </a:accent2>
      <a:accent3>
        <a:srgbClr val="DDB6B5"/>
      </a:accent3>
      <a:accent4>
        <a:srgbClr val="270E0D"/>
      </a:accent4>
      <a:accent5>
        <a:srgbClr val="E7D8C1"/>
      </a:accent5>
      <a:accent6>
        <a:srgbClr val="6D9E71"/>
      </a:accent6>
      <a:hlink>
        <a:srgbClr val="F0B854"/>
      </a:hlink>
      <a:folHlink>
        <a:srgbClr val="DC893E"/>
      </a:folHlink>
    </a:clrScheme>
    <a:fontScheme name="Кимоно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имоно 1">
        <a:dk1>
          <a:srgbClr val="2F1311"/>
        </a:dk1>
        <a:lt1>
          <a:srgbClr val="C16059"/>
        </a:lt1>
        <a:dk2>
          <a:srgbClr val="F7D47D"/>
        </a:dk2>
        <a:lt2>
          <a:srgbClr val="000000"/>
        </a:lt2>
        <a:accent1>
          <a:srgbClr val="D5B781"/>
        </a:accent1>
        <a:accent2>
          <a:srgbClr val="79AF7D"/>
        </a:accent2>
        <a:accent3>
          <a:srgbClr val="DDB6B5"/>
        </a:accent3>
        <a:accent4>
          <a:srgbClr val="270E0D"/>
        </a:accent4>
        <a:accent5>
          <a:srgbClr val="E7D8C1"/>
        </a:accent5>
        <a:accent6>
          <a:srgbClr val="6D9E71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2">
        <a:dk1>
          <a:srgbClr val="000000"/>
        </a:dk1>
        <a:lt1>
          <a:srgbClr val="FFFFFF"/>
        </a:lt1>
        <a:dk2>
          <a:srgbClr val="000000"/>
        </a:dk2>
        <a:lt2>
          <a:srgbClr val="F7D47D"/>
        </a:lt2>
        <a:accent1>
          <a:srgbClr val="C19341"/>
        </a:accent1>
        <a:accent2>
          <a:srgbClr val="60A265"/>
        </a:accent2>
        <a:accent3>
          <a:srgbClr val="AAAAAA"/>
        </a:accent3>
        <a:accent4>
          <a:srgbClr val="DADADA"/>
        </a:accent4>
        <a:accent5>
          <a:srgbClr val="DDC8B0"/>
        </a:accent5>
        <a:accent6>
          <a:srgbClr val="56925B"/>
        </a:accent6>
        <a:hlink>
          <a:srgbClr val="EB9F17"/>
        </a:hlink>
        <a:folHlink>
          <a:srgbClr val="CF76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3">
        <a:dk1>
          <a:srgbClr val="00002E"/>
        </a:dk1>
        <a:lt1>
          <a:srgbClr val="FFFFFF"/>
        </a:lt1>
        <a:dk2>
          <a:srgbClr val="003399"/>
        </a:dk2>
        <a:lt2>
          <a:srgbClr val="F4BC40"/>
        </a:lt2>
        <a:accent1>
          <a:srgbClr val="9280CC"/>
        </a:accent1>
        <a:accent2>
          <a:srgbClr val="BD51A1"/>
        </a:accent2>
        <a:accent3>
          <a:srgbClr val="AAADCA"/>
        </a:accent3>
        <a:accent4>
          <a:srgbClr val="DADADA"/>
        </a:accent4>
        <a:accent5>
          <a:srgbClr val="C7C0E2"/>
        </a:accent5>
        <a:accent6>
          <a:srgbClr val="AB4991"/>
        </a:accent6>
        <a:hlink>
          <a:srgbClr val="CC66FF"/>
        </a:hlink>
        <a:folHlink>
          <a:srgbClr val="824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4">
        <a:dk1>
          <a:srgbClr val="2F1311"/>
        </a:dk1>
        <a:lt1>
          <a:srgbClr val="7A8E9C"/>
        </a:lt1>
        <a:dk2>
          <a:srgbClr val="FDF4DF"/>
        </a:dk2>
        <a:lt2>
          <a:srgbClr val="3E4A52"/>
        </a:lt2>
        <a:accent1>
          <a:srgbClr val="81ABA0"/>
        </a:accent1>
        <a:accent2>
          <a:srgbClr val="CD817B"/>
        </a:accent2>
        <a:accent3>
          <a:srgbClr val="BEC6CB"/>
        </a:accent3>
        <a:accent4>
          <a:srgbClr val="270E0D"/>
        </a:accent4>
        <a:accent5>
          <a:srgbClr val="C1D2CD"/>
        </a:accent5>
        <a:accent6>
          <a:srgbClr val="BA746F"/>
        </a:accent6>
        <a:hlink>
          <a:srgbClr val="BEBC76"/>
        </a:hlink>
        <a:folHlink>
          <a:srgbClr val="668E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5">
        <a:dk1>
          <a:srgbClr val="2F1311"/>
        </a:dk1>
        <a:lt1>
          <a:srgbClr val="7A9C7C"/>
        </a:lt1>
        <a:dk2>
          <a:srgbClr val="FBEBC3"/>
        </a:dk2>
        <a:lt2>
          <a:srgbClr val="3C503D"/>
        </a:lt2>
        <a:accent1>
          <a:srgbClr val="D5B781"/>
        </a:accent1>
        <a:accent2>
          <a:srgbClr val="C16059"/>
        </a:accent2>
        <a:accent3>
          <a:srgbClr val="BECBBF"/>
        </a:accent3>
        <a:accent4>
          <a:srgbClr val="270E0D"/>
        </a:accent4>
        <a:accent5>
          <a:srgbClr val="E7D8C1"/>
        </a:accent5>
        <a:accent6>
          <a:srgbClr val="AF5650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6">
        <a:dk1>
          <a:srgbClr val="000000"/>
        </a:dk1>
        <a:lt1>
          <a:srgbClr val="D9EFE0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E9F6ED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7">
        <a:dk1>
          <a:srgbClr val="2F1311"/>
        </a:dk1>
        <a:lt1>
          <a:srgbClr val="CFC7B5"/>
        </a:lt1>
        <a:dk2>
          <a:srgbClr val="853F35"/>
        </a:dk2>
        <a:lt2>
          <a:srgbClr val="8E7F5E"/>
        </a:lt2>
        <a:accent1>
          <a:srgbClr val="EBD2A5"/>
        </a:accent1>
        <a:accent2>
          <a:srgbClr val="A5C9A8"/>
        </a:accent2>
        <a:accent3>
          <a:srgbClr val="E4E0D7"/>
        </a:accent3>
        <a:accent4>
          <a:srgbClr val="270E0D"/>
        </a:accent4>
        <a:accent5>
          <a:srgbClr val="F3E5CF"/>
        </a:accent5>
        <a:accent6>
          <a:srgbClr val="95B698"/>
        </a:accent6>
        <a:hlink>
          <a:srgbClr val="C68510"/>
        </a:hlink>
        <a:folHlink>
          <a:srgbClr val="E5A8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8">
        <a:dk1>
          <a:srgbClr val="000000"/>
        </a:dk1>
        <a:lt1>
          <a:srgbClr val="F0EED8"/>
        </a:lt1>
        <a:dk2>
          <a:srgbClr val="666729"/>
        </a:dk2>
        <a:lt2>
          <a:srgbClr val="3F3B19"/>
        </a:lt2>
        <a:accent1>
          <a:srgbClr val="E9D47D"/>
        </a:accent1>
        <a:accent2>
          <a:srgbClr val="D4DD91"/>
        </a:accent2>
        <a:accent3>
          <a:srgbClr val="F6F5E9"/>
        </a:accent3>
        <a:accent4>
          <a:srgbClr val="000000"/>
        </a:accent4>
        <a:accent5>
          <a:srgbClr val="F2E6BF"/>
        </a:accent5>
        <a:accent6>
          <a:srgbClr val="C0C883"/>
        </a:accent6>
        <a:hlink>
          <a:srgbClr val="9D943F"/>
        </a:hlink>
        <a:folHlink>
          <a:srgbClr val="C9C1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Kimono</Template>
  <TotalTime>519</TotalTime>
  <Words>238</Words>
  <Application>Microsoft Office PowerPoint</Application>
  <PresentationFormat>Экран (4:3)</PresentationFormat>
  <Paragraphs>57</Paragraphs>
  <Slides>20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Кимоно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 </vt:lpstr>
      <vt:lpstr>Слайд 9</vt:lpstr>
      <vt:lpstr>Слайд 10</vt:lpstr>
      <vt:lpstr>Какие бываю карманы?</vt:lpstr>
      <vt:lpstr>Слайд 12</vt:lpstr>
      <vt:lpstr>Слайд 13</vt:lpstr>
      <vt:lpstr>   </vt:lpstr>
      <vt:lpstr>1.Раскроить основную деталь и деталь кармана. </vt:lpstr>
      <vt:lpstr>2.Обработать верхний срез швом вподгибку с закрытым срезом. Ширина 2 см. </vt:lpstr>
      <vt:lpstr>3.Подогнуть боковые срезы  и нижний срез на изнаночную сторону, заметать. </vt:lpstr>
      <vt:lpstr>4.Настрочить карман  на основную деталь. </vt:lpstr>
      <vt:lpstr>Слайд 19</vt:lpstr>
      <vt:lpstr>Слайд 20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 урока</dc:title>
  <dc:creator>Ирина</dc:creator>
  <cp:lastModifiedBy>Admin</cp:lastModifiedBy>
  <cp:revision>56</cp:revision>
  <dcterms:created xsi:type="dcterms:W3CDTF">2011-01-16T16:44:11Z</dcterms:created>
  <dcterms:modified xsi:type="dcterms:W3CDTF">2011-02-01T08:44:45Z</dcterms:modified>
</cp:coreProperties>
</file>