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2" r:id="rId5"/>
    <p:sldId id="263" r:id="rId6"/>
    <p:sldId id="265" r:id="rId7"/>
    <p:sldId id="266" r:id="rId8"/>
    <p:sldId id="267"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56" autoAdjust="0"/>
    <p:restoredTop sz="94660"/>
  </p:normalViewPr>
  <p:slideViewPr>
    <p:cSldViewPr>
      <p:cViewPr varScale="1">
        <p:scale>
          <a:sx n="73" d="100"/>
          <a:sy n="73" d="100"/>
        </p:scale>
        <p:origin x="-138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022389F-771C-41C4-8996-B87FCBB0307C}" type="datetimeFigureOut">
              <a:rPr lang="ru-RU" smtClean="0"/>
              <a:pPr/>
              <a:t>13.02.2013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1F80E17-F269-4F32-8076-976CB4F3F032}"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022389F-771C-41C4-8996-B87FCBB0307C}" type="datetimeFigureOut">
              <a:rPr lang="ru-RU" smtClean="0"/>
              <a:pPr/>
              <a:t>13.02.2013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1F80E17-F269-4F32-8076-976CB4F3F03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2022389F-771C-41C4-8996-B87FCBB0307C}" type="datetimeFigureOut">
              <a:rPr lang="ru-RU" smtClean="0"/>
              <a:pPr/>
              <a:t>13.02.2013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1F80E17-F269-4F32-8076-976CB4F3F03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022389F-771C-41C4-8996-B87FCBB0307C}" type="datetimeFigureOut">
              <a:rPr lang="ru-RU" smtClean="0"/>
              <a:pPr/>
              <a:t>13.02.2013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1F80E17-F269-4F32-8076-976CB4F3F03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022389F-771C-41C4-8996-B87FCBB0307C}" type="datetimeFigureOut">
              <a:rPr lang="ru-RU" smtClean="0"/>
              <a:pPr/>
              <a:t>13.02.2013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11F80E17-F269-4F32-8076-976CB4F3F032}"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022389F-771C-41C4-8996-B87FCBB0307C}" type="datetimeFigureOut">
              <a:rPr lang="ru-RU" smtClean="0"/>
              <a:pPr/>
              <a:t>13.02.2013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1F80E17-F269-4F32-8076-976CB4F3F03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022389F-771C-41C4-8996-B87FCBB0307C}" type="datetimeFigureOut">
              <a:rPr lang="ru-RU" smtClean="0"/>
              <a:pPr/>
              <a:t>13.02.2013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1F80E17-F269-4F32-8076-976CB4F3F03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2022389F-771C-41C4-8996-B87FCBB0307C}" type="datetimeFigureOut">
              <a:rPr lang="ru-RU" smtClean="0"/>
              <a:pPr/>
              <a:t>13.02.2013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1F80E17-F269-4F32-8076-976CB4F3F03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2022389F-771C-41C4-8996-B87FCBB0307C}" type="datetimeFigureOut">
              <a:rPr lang="ru-RU" smtClean="0"/>
              <a:pPr/>
              <a:t>13.02.2013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11F80E17-F269-4F32-8076-976CB4F3F03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022389F-771C-41C4-8996-B87FCBB0307C}" type="datetimeFigureOut">
              <a:rPr lang="ru-RU" smtClean="0"/>
              <a:pPr/>
              <a:t>13.02.2013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1F80E17-F269-4F32-8076-976CB4F3F03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2022389F-771C-41C4-8996-B87FCBB0307C}" type="datetimeFigureOut">
              <a:rPr lang="ru-RU" smtClean="0"/>
              <a:pPr/>
              <a:t>13.02.2013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1F80E17-F269-4F32-8076-976CB4F3F032}"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022389F-771C-41C4-8996-B87FCBB0307C}" type="datetimeFigureOut">
              <a:rPr lang="ru-RU" smtClean="0"/>
              <a:pPr/>
              <a:t>13.02.2013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1F80E17-F269-4F32-8076-976CB4F3F03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79712" y="188640"/>
            <a:ext cx="4355976" cy="1440160"/>
          </a:xfrm>
        </p:spPr>
        <p:txBody>
          <a:bodyPr>
            <a:normAutofit fontScale="90000"/>
          </a:bodyPr>
          <a:lstStyle/>
          <a:p>
            <a:pPr algn="ctr"/>
            <a:r>
              <a:rPr lang="en-US" dirty="0" smtClean="0"/>
              <a:t>  </a:t>
            </a:r>
            <a:br>
              <a:rPr lang="en-US" dirty="0" smtClean="0"/>
            </a:br>
            <a:r>
              <a:rPr lang="en-US" dirty="0" smtClean="0"/>
              <a:t/>
            </a:r>
            <a:br>
              <a:rPr lang="en-US" dirty="0" smtClean="0"/>
            </a:br>
            <a:r>
              <a:rPr lang="en-US" dirty="0" smtClean="0"/>
              <a:t/>
            </a:r>
            <a:br>
              <a:rPr lang="en-US" dirty="0" smtClean="0"/>
            </a:br>
            <a:r>
              <a:rPr lang="en-US" dirty="0" smtClean="0"/>
              <a:t>TV</a:t>
            </a:r>
            <a:br>
              <a:rPr lang="en-US" dirty="0" smtClean="0"/>
            </a:br>
            <a:endParaRPr lang="ru-RU" dirty="0"/>
          </a:p>
        </p:txBody>
      </p:sp>
      <p:sp>
        <p:nvSpPr>
          <p:cNvPr id="3" name="Подзаголовок 2"/>
          <p:cNvSpPr>
            <a:spLocks noGrp="1"/>
          </p:cNvSpPr>
          <p:nvPr>
            <p:ph type="subTitle" idx="1"/>
          </p:nvPr>
        </p:nvSpPr>
        <p:spPr>
          <a:xfrm>
            <a:off x="179512" y="5345832"/>
            <a:ext cx="8640960" cy="1512168"/>
          </a:xfrm>
        </p:spPr>
        <p:txBody>
          <a:bodyPr/>
          <a:lstStyle/>
          <a:p>
            <a:r>
              <a:rPr lang="en-US" dirty="0" smtClean="0">
                <a:solidFill>
                  <a:srgbClr val="FFFF00"/>
                </a:solidFill>
              </a:rPr>
              <a:t> </a:t>
            </a:r>
            <a:r>
              <a:rPr lang="en-US" dirty="0" err="1" smtClean="0">
                <a:solidFill>
                  <a:srgbClr val="FFFF00"/>
                </a:solidFill>
              </a:rPr>
              <a:t>Burdina</a:t>
            </a:r>
            <a:r>
              <a:rPr lang="en-US" dirty="0" smtClean="0">
                <a:solidFill>
                  <a:srgbClr val="FFFF00"/>
                </a:solidFill>
              </a:rPr>
              <a:t> </a:t>
            </a:r>
            <a:r>
              <a:rPr lang="en-US" dirty="0" err="1" smtClean="0">
                <a:solidFill>
                  <a:srgbClr val="FFFF00"/>
                </a:solidFill>
              </a:rPr>
              <a:t>Elina</a:t>
            </a:r>
            <a:r>
              <a:rPr lang="en-US" dirty="0" smtClean="0">
                <a:solidFill>
                  <a:srgbClr val="FFFF00"/>
                </a:solidFill>
              </a:rPr>
              <a:t> 7 “V” </a:t>
            </a:r>
            <a:r>
              <a:rPr lang="en-US" dirty="0" smtClean="0">
                <a:solidFill>
                  <a:srgbClr val="FFFF00"/>
                </a:solidFill>
              </a:rPr>
              <a:t>form</a:t>
            </a:r>
            <a:endParaRPr lang="en-US" dirty="0" smtClean="0">
              <a:solidFill>
                <a:schemeClr val="accent4">
                  <a:lumMod val="50000"/>
                </a:schemeClr>
              </a:solidFill>
            </a:endParaRPr>
          </a:p>
          <a:p>
            <a:r>
              <a:rPr lang="en-US" dirty="0" smtClean="0">
                <a:solidFill>
                  <a:schemeClr val="accent4">
                    <a:lumMod val="50000"/>
                  </a:schemeClr>
                </a:solidFill>
              </a:rPr>
              <a:t>School </a:t>
            </a:r>
            <a:r>
              <a:rPr lang="ru-RU" dirty="0" smtClean="0">
                <a:solidFill>
                  <a:schemeClr val="accent4">
                    <a:lumMod val="50000"/>
                  </a:schemeClr>
                </a:solidFill>
              </a:rPr>
              <a:t>№ 87, </a:t>
            </a:r>
            <a:r>
              <a:rPr lang="en-US" dirty="0" smtClean="0">
                <a:solidFill>
                  <a:schemeClr val="accent4">
                    <a:lumMod val="50000"/>
                  </a:schemeClr>
                </a:solidFill>
              </a:rPr>
              <a:t>Kazan</a:t>
            </a:r>
            <a:r>
              <a:rPr lang="en-US" dirty="0" smtClean="0">
                <a:solidFill>
                  <a:schemeClr val="accent4">
                    <a:lumMod val="50000"/>
                  </a:schemeClr>
                </a:solidFill>
              </a:rPr>
              <a:t>       </a:t>
            </a:r>
            <a:endParaRPr lang="ru-RU" dirty="0">
              <a:solidFill>
                <a:schemeClr val="accent4">
                  <a:lumMod val="50000"/>
                </a:schemeClr>
              </a:solidFill>
            </a:endParaRPr>
          </a:p>
        </p:txBody>
      </p:sp>
      <p:pic>
        <p:nvPicPr>
          <p:cNvPr id="10242" name="Picture 2" descr="http://www.dagblog.ru/wp-content/uploads/2012/10/default-e13250065339011.jpeg"/>
          <p:cNvPicPr>
            <a:picLocks noChangeAspect="1" noChangeArrowheads="1"/>
          </p:cNvPicPr>
          <p:nvPr/>
        </p:nvPicPr>
        <p:blipFill>
          <a:blip r:embed="rId2" cstate="print"/>
          <a:srcRect/>
          <a:stretch>
            <a:fillRect/>
          </a:stretch>
        </p:blipFill>
        <p:spPr bwMode="auto">
          <a:xfrm>
            <a:off x="2051720" y="1340768"/>
            <a:ext cx="4608512" cy="3600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Emergence of television in Russia</a:t>
            </a:r>
            <a:endParaRPr lang="ru-RU" dirty="0"/>
          </a:p>
        </p:txBody>
      </p:sp>
      <p:sp>
        <p:nvSpPr>
          <p:cNvPr id="3" name="Содержимое 2"/>
          <p:cNvSpPr>
            <a:spLocks noGrp="1"/>
          </p:cNvSpPr>
          <p:nvPr>
            <p:ph idx="1"/>
          </p:nvPr>
        </p:nvSpPr>
        <p:spPr>
          <a:xfrm>
            <a:off x="457200" y="1882808"/>
            <a:ext cx="8229600" cy="4786552"/>
          </a:xfrm>
        </p:spPr>
        <p:txBody>
          <a:bodyPr>
            <a:normAutofit lnSpcReduction="10000"/>
          </a:bodyPr>
          <a:lstStyle/>
          <a:p>
            <a:r>
              <a:rPr lang="en-US" dirty="0" smtClean="0"/>
              <a:t>Rather at first the television broadcasting to the USSR, and then TVs arose began to appear in houses of the Soviet citizens.</a:t>
            </a:r>
          </a:p>
          <a:p>
            <a:r>
              <a:rPr lang="en-US" dirty="0" smtClean="0"/>
              <a:t>The first skilled telecasts began in 1931. The first television cinema was shown in 1932. The regular broadcasting of mechanical television with a soundtrack began in 1934, in 1939 - regular electronic telecasting. During war the television didn't work. The first post-war transfer was shown in Moscow on May 7, 1945 (not absolutely post-war it turns out).</a:t>
            </a:r>
          </a:p>
          <a:p>
            <a:r>
              <a:rPr lang="en-US" dirty="0" smtClean="0"/>
              <a:t>In 1967 regular color telecasting began.</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Содержимое 2"/>
          <p:cNvSpPr>
            <a:spLocks noGrp="1"/>
          </p:cNvSpPr>
          <p:nvPr>
            <p:ph idx="1"/>
          </p:nvPr>
        </p:nvSpPr>
        <p:spPr>
          <a:xfrm>
            <a:off x="539552" y="3212976"/>
            <a:ext cx="8229600" cy="3645024"/>
          </a:xfrm>
        </p:spPr>
        <p:txBody>
          <a:bodyPr>
            <a:normAutofit fontScale="92500"/>
          </a:bodyPr>
          <a:lstStyle/>
          <a:p>
            <a:r>
              <a:rPr lang="en-US" dirty="0" smtClean="0"/>
              <a:t>Television – the most powerful mass media in modern to us the world. Certainly, there are still newspapers and radio, but on presentation and staginess the television advances them everything on hundred points. News and the popular scientific programs, special information and research channels inform to us everything that occurs in policy, science, sports, culture and other spheres of public life in only a few seconds. From the screen we learn about new opening, laws and events in the world.</a:t>
            </a:r>
            <a:endParaRPr lang="ru-RU" dirty="0"/>
          </a:p>
        </p:txBody>
      </p:sp>
      <p:pic>
        <p:nvPicPr>
          <p:cNvPr id="8194" name="Picture 2" descr="http://poznaisebya.com/images/stories/mednews/a77b96a12eb8cdb659c7e48912b35395.jpg"/>
          <p:cNvPicPr>
            <a:picLocks noChangeAspect="1" noChangeArrowheads="1"/>
          </p:cNvPicPr>
          <p:nvPr/>
        </p:nvPicPr>
        <p:blipFill>
          <a:blip r:embed="rId2" cstate="print"/>
          <a:srcRect/>
          <a:stretch>
            <a:fillRect/>
          </a:stretch>
        </p:blipFill>
        <p:spPr bwMode="auto">
          <a:xfrm>
            <a:off x="-1" y="0"/>
            <a:ext cx="4067945" cy="2708920"/>
          </a:xfrm>
          <a:prstGeom prst="rect">
            <a:avLst/>
          </a:prstGeom>
          <a:noFill/>
        </p:spPr>
      </p:pic>
      <p:pic>
        <p:nvPicPr>
          <p:cNvPr id="8196" name="Picture 4" descr="http://smaillsky.ucoz.ru/assorti/bigstockphoto_News_824732-0.jpg"/>
          <p:cNvPicPr>
            <a:picLocks noChangeAspect="1" noChangeArrowheads="1"/>
          </p:cNvPicPr>
          <p:nvPr/>
        </p:nvPicPr>
        <p:blipFill>
          <a:blip r:embed="rId3" cstate="print"/>
          <a:srcRect/>
          <a:stretch>
            <a:fillRect/>
          </a:stretch>
        </p:blipFill>
        <p:spPr bwMode="auto">
          <a:xfrm>
            <a:off x="4355976" y="1"/>
            <a:ext cx="4523606" cy="263691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            We for TV!</a:t>
            </a:r>
            <a:endParaRPr lang="ru-RU" dirty="0"/>
          </a:p>
        </p:txBody>
      </p:sp>
      <p:sp>
        <p:nvSpPr>
          <p:cNvPr id="3" name="Содержимое 2"/>
          <p:cNvSpPr>
            <a:spLocks noGrp="1"/>
          </p:cNvSpPr>
          <p:nvPr>
            <p:ph idx="1"/>
          </p:nvPr>
        </p:nvSpPr>
        <p:spPr/>
        <p:txBody>
          <a:bodyPr>
            <a:normAutofit/>
          </a:bodyPr>
          <a:lstStyle/>
          <a:p>
            <a:pPr>
              <a:buNone/>
            </a:pPr>
            <a:endParaRPr lang="en-US" dirty="0" smtClean="0"/>
          </a:p>
          <a:p>
            <a:r>
              <a:rPr lang="en-US" dirty="0" smtClean="0"/>
              <a:t>It is the most available type of mass media (free of charge, is in each house);</a:t>
            </a:r>
          </a:p>
          <a:p>
            <a:r>
              <a:rPr lang="en-US" dirty="0" smtClean="0"/>
              <a:t>Source of useful and interesting information;</a:t>
            </a:r>
          </a:p>
          <a:p>
            <a:r>
              <a:rPr lang="en-US" dirty="0" smtClean="0"/>
              <a:t>Good way to have a good time (movies, musical programs, show, a talk-show;</a:t>
            </a:r>
          </a:p>
          <a:p>
            <a:r>
              <a:rPr lang="en-US" dirty="0" smtClean="0"/>
              <a:t>Allows to see the world and events (news programs, programs about travel, about animals, sports tournaments.</a:t>
            </a:r>
            <a:endParaRPr lang="ru-RU" dirty="0"/>
          </a:p>
        </p:txBody>
      </p:sp>
      <p:pic>
        <p:nvPicPr>
          <p:cNvPr id="4" name="Рисунок 8" descr="j0282736.gif"/>
          <p:cNvPicPr>
            <a:picLocks noChangeAspect="1"/>
          </p:cNvPicPr>
          <p:nvPr/>
        </p:nvPicPr>
        <p:blipFill>
          <a:blip r:embed="rId2" cstate="print"/>
          <a:srcRect/>
          <a:stretch>
            <a:fillRect/>
          </a:stretch>
        </p:blipFill>
        <p:spPr bwMode="auto">
          <a:xfrm>
            <a:off x="1115616" y="332656"/>
            <a:ext cx="1224136" cy="1224136"/>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We against TV.</a:t>
            </a:r>
            <a:endParaRPr lang="ru-RU" dirty="0"/>
          </a:p>
        </p:txBody>
      </p:sp>
      <p:sp>
        <p:nvSpPr>
          <p:cNvPr id="3" name="Содержимое 2"/>
          <p:cNvSpPr>
            <a:spLocks noGrp="1"/>
          </p:cNvSpPr>
          <p:nvPr>
            <p:ph idx="1"/>
          </p:nvPr>
        </p:nvSpPr>
        <p:spPr/>
        <p:txBody>
          <a:bodyPr>
            <a:normAutofit/>
          </a:bodyPr>
          <a:lstStyle/>
          <a:p>
            <a:r>
              <a:rPr lang="en-US" dirty="0" smtClean="0"/>
              <a:t>Viewing of telecasts doesn't belong to an active type of rest;</a:t>
            </a:r>
          </a:p>
          <a:p>
            <a:r>
              <a:rPr lang="en-US" dirty="0" smtClean="0"/>
              <a:t>The TV is for elderly people;</a:t>
            </a:r>
          </a:p>
          <a:p>
            <a:r>
              <a:rPr lang="en-US" dirty="0" smtClean="0"/>
              <a:t>It is too much advertizing, it irritates;</a:t>
            </a:r>
          </a:p>
          <a:p>
            <a:r>
              <a:rPr lang="en-US" dirty="0" smtClean="0"/>
              <a:t>Few educational programs for us;</a:t>
            </a:r>
          </a:p>
          <a:p>
            <a:r>
              <a:rPr lang="en-US" dirty="0" smtClean="0"/>
              <a:t>It is too much violence scenes and cruelty on a TV screen</a:t>
            </a:r>
          </a:p>
          <a:p>
            <a:r>
              <a:rPr lang="en-US" dirty="0" smtClean="0"/>
              <a:t>The TV damages eyesight;</a:t>
            </a:r>
          </a:p>
          <a:p>
            <a:r>
              <a:rPr lang="en-US" dirty="0" smtClean="0"/>
              <a:t>It is better to descend in movie theater or to spend time in the open air.</a:t>
            </a:r>
            <a:endParaRPr lang="ru-RU" dirty="0"/>
          </a:p>
        </p:txBody>
      </p:sp>
      <p:pic>
        <p:nvPicPr>
          <p:cNvPr id="4" name="Рисунок 9" descr="j0282739.gif"/>
          <p:cNvPicPr>
            <a:picLocks noChangeAspect="1"/>
          </p:cNvPicPr>
          <p:nvPr/>
        </p:nvPicPr>
        <p:blipFill>
          <a:blip r:embed="rId2" cstate="print"/>
          <a:srcRect/>
          <a:stretch>
            <a:fillRect/>
          </a:stretch>
        </p:blipFill>
        <p:spPr bwMode="auto">
          <a:xfrm>
            <a:off x="827584" y="260648"/>
            <a:ext cx="1368152" cy="136815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pic>
        <p:nvPicPr>
          <p:cNvPr id="4" name="Picture 2" descr="http://blogpost.people.zr.ru/files/2010/03/aplus.jpg"/>
          <p:cNvPicPr>
            <a:picLocks noGrp="1" noChangeAspect="1" noChangeArrowheads="1"/>
          </p:cNvPicPr>
          <p:nvPr>
            <p:ph idx="1"/>
          </p:nvPr>
        </p:nvPicPr>
        <p:blipFill>
          <a:blip r:embed="rId2" cstate="print"/>
          <a:srcRect/>
          <a:stretch>
            <a:fillRect/>
          </a:stretch>
        </p:blipFill>
        <p:spPr bwMode="auto">
          <a:xfrm>
            <a:off x="251520" y="188640"/>
            <a:ext cx="2976331" cy="2232248"/>
          </a:xfrm>
          <a:prstGeom prst="rect">
            <a:avLst/>
          </a:prstGeom>
          <a:noFill/>
        </p:spPr>
      </p:pic>
      <p:pic>
        <p:nvPicPr>
          <p:cNvPr id="1026" name="Picture 2" descr="http://i.thestar.com/images/3e/6c/cad02c81464ea4cb394217e34469.jpeg"/>
          <p:cNvPicPr>
            <a:picLocks noChangeAspect="1" noChangeArrowheads="1"/>
          </p:cNvPicPr>
          <p:nvPr/>
        </p:nvPicPr>
        <p:blipFill>
          <a:blip r:embed="rId3" cstate="print"/>
          <a:srcRect/>
          <a:stretch>
            <a:fillRect/>
          </a:stretch>
        </p:blipFill>
        <p:spPr bwMode="auto">
          <a:xfrm>
            <a:off x="3635896" y="1052736"/>
            <a:ext cx="4019550" cy="1981201"/>
          </a:xfrm>
          <a:prstGeom prst="rect">
            <a:avLst/>
          </a:prstGeom>
          <a:noFill/>
        </p:spPr>
      </p:pic>
      <p:pic>
        <p:nvPicPr>
          <p:cNvPr id="1028" name="Picture 4" descr="http://www.my-sony.ru/sony/sony-bravia.jpg"/>
          <p:cNvPicPr>
            <a:picLocks noChangeAspect="1" noChangeArrowheads="1"/>
          </p:cNvPicPr>
          <p:nvPr/>
        </p:nvPicPr>
        <p:blipFill>
          <a:blip r:embed="rId4" cstate="print"/>
          <a:srcRect/>
          <a:stretch>
            <a:fillRect/>
          </a:stretch>
        </p:blipFill>
        <p:spPr bwMode="auto">
          <a:xfrm>
            <a:off x="323528" y="3140968"/>
            <a:ext cx="4019550" cy="2314575"/>
          </a:xfrm>
          <a:prstGeom prst="rect">
            <a:avLst/>
          </a:prstGeom>
          <a:noFill/>
        </p:spPr>
      </p:pic>
      <p:pic>
        <p:nvPicPr>
          <p:cNvPr id="1030" name="Picture 6" descr="http://photos.russiancleveland.com/image.php?id=27088"/>
          <p:cNvPicPr>
            <a:picLocks noChangeAspect="1" noChangeArrowheads="1"/>
          </p:cNvPicPr>
          <p:nvPr/>
        </p:nvPicPr>
        <p:blipFill>
          <a:blip r:embed="rId5" cstate="print"/>
          <a:srcRect/>
          <a:stretch>
            <a:fillRect/>
          </a:stretch>
        </p:blipFill>
        <p:spPr bwMode="auto">
          <a:xfrm>
            <a:off x="4788024" y="4143374"/>
            <a:ext cx="2714625" cy="271462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56632"/>
          </a:xfrm>
        </p:spPr>
        <p:txBody>
          <a:bodyPr>
            <a:normAutofit fontScale="90000"/>
          </a:bodyPr>
          <a:lstStyle/>
          <a:p>
            <a:r>
              <a:rPr lang="en-US" dirty="0" smtClean="0"/>
              <a:t>  </a:t>
            </a:r>
            <a:endParaRPr lang="ru-RU" dirty="0"/>
          </a:p>
        </p:txBody>
      </p:sp>
      <p:sp>
        <p:nvSpPr>
          <p:cNvPr id="3" name="Содержимое 2"/>
          <p:cNvSpPr>
            <a:spLocks noGrp="1"/>
          </p:cNvSpPr>
          <p:nvPr>
            <p:ph idx="1"/>
          </p:nvPr>
        </p:nvSpPr>
        <p:spPr>
          <a:xfrm>
            <a:off x="467544" y="260648"/>
            <a:ext cx="7239000" cy="1459544"/>
          </a:xfrm>
        </p:spPr>
        <p:txBody>
          <a:bodyPr/>
          <a:lstStyle/>
          <a:p>
            <a:r>
              <a:rPr lang="en-US" dirty="0" smtClean="0"/>
              <a:t>There is a lot of means of communications but most popular of them is considered the TV</a:t>
            </a:r>
            <a:endParaRPr lang="ru-RU" dirty="0"/>
          </a:p>
        </p:txBody>
      </p:sp>
      <p:pic>
        <p:nvPicPr>
          <p:cNvPr id="60418" name="Picture 2" descr="http://elpasotimes.typepad.com/photos/uncategorized/2008/05/27/tv.jpg"/>
          <p:cNvPicPr>
            <a:picLocks noChangeAspect="1" noChangeArrowheads="1"/>
          </p:cNvPicPr>
          <p:nvPr/>
        </p:nvPicPr>
        <p:blipFill>
          <a:blip r:embed="rId2" cstate="print"/>
          <a:srcRect/>
          <a:stretch>
            <a:fillRect/>
          </a:stretch>
        </p:blipFill>
        <p:spPr bwMode="auto">
          <a:xfrm>
            <a:off x="1619672" y="1556792"/>
            <a:ext cx="5112568" cy="466572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629360"/>
            <a:ext cx="7239000" cy="228640"/>
          </a:xfrm>
        </p:spPr>
        <p:txBody>
          <a:bodyPr>
            <a:normAutofit fontScale="90000"/>
          </a:bodyPr>
          <a:lstStyle/>
          <a:p>
            <a:r>
              <a:rPr lang="en-US" dirty="0" smtClean="0"/>
              <a:t> </a:t>
            </a:r>
            <a:endParaRPr lang="ru-RU" dirty="0"/>
          </a:p>
        </p:txBody>
      </p:sp>
      <p:sp>
        <p:nvSpPr>
          <p:cNvPr id="3" name="Содержимое 2"/>
          <p:cNvSpPr>
            <a:spLocks noGrp="1"/>
          </p:cNvSpPr>
          <p:nvPr>
            <p:ph idx="1"/>
          </p:nvPr>
        </p:nvSpPr>
        <p:spPr>
          <a:xfrm>
            <a:off x="467544" y="332656"/>
            <a:ext cx="7239000" cy="1459544"/>
          </a:xfrm>
        </p:spPr>
        <p:txBody>
          <a:bodyPr>
            <a:normAutofit/>
          </a:bodyPr>
          <a:lstStyle/>
          <a:p>
            <a:r>
              <a:rPr lang="en-US" sz="5400" dirty="0"/>
              <a:t>T</a:t>
            </a:r>
            <a:r>
              <a:rPr lang="en-US" sz="5400" dirty="0" smtClean="0"/>
              <a:t>hanks for attention!</a:t>
            </a:r>
            <a:endParaRPr lang="ru-RU" sz="5400" dirty="0"/>
          </a:p>
        </p:txBody>
      </p:sp>
      <p:pic>
        <p:nvPicPr>
          <p:cNvPr id="61442" name="Picture 2" descr="http://s44.radikal.ru/i103/1205/2e/36f71293c936.jpg"/>
          <p:cNvPicPr>
            <a:picLocks noChangeAspect="1" noChangeArrowheads="1"/>
          </p:cNvPicPr>
          <p:nvPr/>
        </p:nvPicPr>
        <p:blipFill>
          <a:blip r:embed="rId2" cstate="print"/>
          <a:srcRect/>
          <a:stretch>
            <a:fillRect/>
          </a:stretch>
        </p:blipFill>
        <p:spPr bwMode="auto">
          <a:xfrm>
            <a:off x="1043608" y="1556792"/>
            <a:ext cx="6422569" cy="482453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69</TotalTime>
  <Words>374</Words>
  <Application>Microsoft Office PowerPoint</Application>
  <PresentationFormat>Экран (4:3)</PresentationFormat>
  <Paragraphs>28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Изящная</vt:lpstr>
      <vt:lpstr>     TV </vt:lpstr>
      <vt:lpstr>Emergence of television in Russia</vt:lpstr>
      <vt:lpstr> </vt:lpstr>
      <vt:lpstr>            We for TV!</vt:lpstr>
      <vt:lpstr>          We against TV.</vt:lpstr>
      <vt:lpstr>  </vt:lpstr>
      <vt:lpstr>  </vt:lpstr>
      <vt:lpstr>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Администратор</dc:creator>
  <cp:lastModifiedBy>Егорова</cp:lastModifiedBy>
  <cp:revision>10</cp:revision>
  <dcterms:created xsi:type="dcterms:W3CDTF">2013-02-12T17:18:25Z</dcterms:created>
  <dcterms:modified xsi:type="dcterms:W3CDTF">2013-02-13T15:19:16Z</dcterms:modified>
</cp:coreProperties>
</file>