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3" r:id="rId4"/>
    <p:sldId id="259" r:id="rId5"/>
    <p:sldId id="260" r:id="rId6"/>
    <p:sldId id="261" r:id="rId7"/>
    <p:sldId id="262" r:id="rId8"/>
    <p:sldId id="264"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49BA88AC-871E-4922-AB31-6F31B88B2DDE}" type="datetimeFigureOut">
              <a:rPr lang="ru-RU" smtClean="0"/>
              <a:pPr/>
              <a:t>13.02.2013</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6A3E517C-D2B5-41DD-BA10-1F4702A1438F}"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BA88AC-871E-4922-AB31-6F31B88B2DDE}" type="datetimeFigureOut">
              <a:rPr lang="ru-RU" smtClean="0"/>
              <a:pPr/>
              <a:t>13.02.2013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3E517C-D2B5-41DD-BA10-1F4702A1438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BA88AC-871E-4922-AB31-6F31B88B2DDE}" type="datetimeFigureOut">
              <a:rPr lang="ru-RU" smtClean="0"/>
              <a:pPr/>
              <a:t>13.02.2013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3E517C-D2B5-41DD-BA10-1F4702A1438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49BA88AC-871E-4922-AB31-6F31B88B2DDE}" type="datetimeFigureOut">
              <a:rPr lang="ru-RU" smtClean="0"/>
              <a:pPr/>
              <a:t>13.02.2013</a:t>
            </a:fld>
            <a:endParaRPr lang="ru-RU"/>
          </a:p>
        </p:txBody>
      </p:sp>
      <p:sp>
        <p:nvSpPr>
          <p:cNvPr id="9" name="Номер слайда 8"/>
          <p:cNvSpPr>
            <a:spLocks noGrp="1"/>
          </p:cNvSpPr>
          <p:nvPr>
            <p:ph type="sldNum" sz="quarter" idx="15"/>
          </p:nvPr>
        </p:nvSpPr>
        <p:spPr/>
        <p:txBody>
          <a:bodyPr rtlCol="0"/>
          <a:lstStyle/>
          <a:p>
            <a:fld id="{6A3E517C-D2B5-41DD-BA10-1F4702A1438F}"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49BA88AC-871E-4922-AB31-6F31B88B2DDE}" type="datetimeFigureOut">
              <a:rPr lang="ru-RU" smtClean="0"/>
              <a:pPr/>
              <a:t>13.02.2013</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6A3E517C-D2B5-41DD-BA10-1F4702A1438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49BA88AC-871E-4922-AB31-6F31B88B2DDE}" type="datetimeFigureOut">
              <a:rPr lang="ru-RU" smtClean="0"/>
              <a:pPr/>
              <a:t>13.02.2013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A3E517C-D2B5-41DD-BA10-1F4702A1438F}"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49BA88AC-871E-4922-AB31-6F31B88B2DDE}" type="datetimeFigureOut">
              <a:rPr lang="ru-RU" smtClean="0"/>
              <a:pPr/>
              <a:t>13.02.2013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A3E517C-D2B5-41DD-BA10-1F4702A1438F}"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49BA88AC-871E-4922-AB31-6F31B88B2DDE}" type="datetimeFigureOut">
              <a:rPr lang="ru-RU" smtClean="0"/>
              <a:pPr/>
              <a:t>13.02.2013</a:t>
            </a:fld>
            <a:endParaRPr lang="ru-RU"/>
          </a:p>
        </p:txBody>
      </p:sp>
      <p:sp>
        <p:nvSpPr>
          <p:cNvPr id="7" name="Номер слайда 6"/>
          <p:cNvSpPr>
            <a:spLocks noGrp="1"/>
          </p:cNvSpPr>
          <p:nvPr>
            <p:ph type="sldNum" sz="quarter" idx="11"/>
          </p:nvPr>
        </p:nvSpPr>
        <p:spPr/>
        <p:txBody>
          <a:bodyPr rtlCol="0"/>
          <a:lstStyle/>
          <a:p>
            <a:fld id="{6A3E517C-D2B5-41DD-BA10-1F4702A1438F}"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9BA88AC-871E-4922-AB31-6F31B88B2DDE}" type="datetimeFigureOut">
              <a:rPr lang="ru-RU" smtClean="0"/>
              <a:pPr/>
              <a:t>13.02.2013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A3E517C-D2B5-41DD-BA10-1F4702A1438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49BA88AC-871E-4922-AB31-6F31B88B2DDE}" type="datetimeFigureOut">
              <a:rPr lang="ru-RU" smtClean="0"/>
              <a:pPr/>
              <a:t>13.02.2013</a:t>
            </a:fld>
            <a:endParaRPr lang="ru-RU"/>
          </a:p>
        </p:txBody>
      </p:sp>
      <p:sp>
        <p:nvSpPr>
          <p:cNvPr id="22" name="Номер слайда 21"/>
          <p:cNvSpPr>
            <a:spLocks noGrp="1"/>
          </p:cNvSpPr>
          <p:nvPr>
            <p:ph type="sldNum" sz="quarter" idx="15"/>
          </p:nvPr>
        </p:nvSpPr>
        <p:spPr/>
        <p:txBody>
          <a:bodyPr rtlCol="0"/>
          <a:lstStyle/>
          <a:p>
            <a:fld id="{6A3E517C-D2B5-41DD-BA10-1F4702A1438F}"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49BA88AC-871E-4922-AB31-6F31B88B2DDE}" type="datetimeFigureOut">
              <a:rPr lang="ru-RU" smtClean="0"/>
              <a:pPr/>
              <a:t>13.02.2013</a:t>
            </a:fld>
            <a:endParaRPr lang="ru-RU"/>
          </a:p>
        </p:txBody>
      </p:sp>
      <p:sp>
        <p:nvSpPr>
          <p:cNvPr id="18" name="Номер слайда 17"/>
          <p:cNvSpPr>
            <a:spLocks noGrp="1"/>
          </p:cNvSpPr>
          <p:nvPr>
            <p:ph type="sldNum" sz="quarter" idx="11"/>
          </p:nvPr>
        </p:nvSpPr>
        <p:spPr/>
        <p:txBody>
          <a:bodyPr rtlCol="0"/>
          <a:lstStyle/>
          <a:p>
            <a:fld id="{6A3E517C-D2B5-41DD-BA10-1F4702A1438F}"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9BA88AC-871E-4922-AB31-6F31B88B2DDE}" type="datetimeFigureOut">
              <a:rPr lang="ru-RU" smtClean="0"/>
              <a:pPr/>
              <a:t>13.02.2013</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A3E517C-D2B5-41DD-BA10-1F4702A1438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0"/>
            <a:ext cx="7772400" cy="1080119"/>
          </a:xfrm>
        </p:spPr>
        <p:txBody>
          <a:bodyPr>
            <a:normAutofit/>
          </a:bodyPr>
          <a:lstStyle/>
          <a:p>
            <a:pPr algn="ctr"/>
            <a:r>
              <a:rPr lang="en-US" sz="4400" dirty="0" smtClean="0">
                <a:latin typeface="Times New Roman" pitchFamily="18" charset="0"/>
                <a:cs typeface="Times New Roman" pitchFamily="18" charset="0"/>
              </a:rPr>
              <a:t>Internet</a:t>
            </a:r>
            <a:endParaRPr lang="ru-RU" sz="4400"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195736" y="5877272"/>
            <a:ext cx="4464496" cy="648072"/>
          </a:xfrm>
        </p:spPr>
        <p:txBody>
          <a:bodyPr>
            <a:normAutofit fontScale="92500" lnSpcReduction="10000"/>
          </a:bodyPr>
          <a:lstStyle/>
          <a:p>
            <a:pPr algn="ctr"/>
            <a:r>
              <a:rPr lang="en-US" dirty="0" err="1" smtClean="0">
                <a:solidFill>
                  <a:srgbClr val="00B0F0"/>
                </a:solidFill>
              </a:rPr>
              <a:t>Burdina</a:t>
            </a:r>
            <a:r>
              <a:rPr lang="en-US" dirty="0" smtClean="0">
                <a:solidFill>
                  <a:srgbClr val="00B0F0"/>
                </a:solidFill>
              </a:rPr>
              <a:t> </a:t>
            </a:r>
            <a:r>
              <a:rPr lang="en-US" dirty="0" err="1" smtClean="0">
                <a:solidFill>
                  <a:srgbClr val="00B0F0"/>
                </a:solidFill>
              </a:rPr>
              <a:t>Elvina</a:t>
            </a:r>
            <a:r>
              <a:rPr lang="en-US" dirty="0"/>
              <a:t> </a:t>
            </a:r>
            <a:r>
              <a:rPr lang="en-US" dirty="0" smtClean="0"/>
              <a:t>7 “</a:t>
            </a:r>
            <a:r>
              <a:rPr lang="en-US" dirty="0" err="1" smtClean="0"/>
              <a:t>V”form</a:t>
            </a:r>
            <a:endParaRPr lang="ru-RU" dirty="0" smtClean="0"/>
          </a:p>
          <a:p>
            <a:pPr algn="ctr"/>
            <a:r>
              <a:rPr lang="en-US" dirty="0" smtClean="0"/>
              <a:t>School </a:t>
            </a:r>
            <a:r>
              <a:rPr lang="ru-RU" dirty="0" smtClean="0"/>
              <a:t>№ 87, </a:t>
            </a:r>
            <a:r>
              <a:rPr lang="en-US" dirty="0" smtClean="0"/>
              <a:t>Kazan</a:t>
            </a:r>
            <a:endParaRPr lang="ru-RU" dirty="0"/>
          </a:p>
        </p:txBody>
      </p:sp>
      <p:pic>
        <p:nvPicPr>
          <p:cNvPr id="5" name="Рисунок 4" descr="http://www.valstietis.lt/var/ezwebin_site/storage/images/rubrikos/lietuvoje/43-proc.-lietuviu-nera-naudojesi-internetu/1039498-1-lit-LT/43-proc.-lietuviu-nera-naudojesi-internetu_img_newsarticle560.jpg"/>
          <p:cNvPicPr/>
          <p:nvPr/>
        </p:nvPicPr>
        <p:blipFill>
          <a:blip r:embed="rId2" cstate="print"/>
          <a:srcRect/>
          <a:stretch>
            <a:fillRect/>
          </a:stretch>
        </p:blipFill>
        <p:spPr bwMode="auto">
          <a:xfrm>
            <a:off x="1652587" y="1412777"/>
            <a:ext cx="5838825" cy="425459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a:off x="6804248" y="1484784"/>
            <a:ext cx="2160240" cy="3384376"/>
          </a:xfrm>
        </p:spPr>
        <p:txBody>
          <a:bodyPr>
            <a:normAutofit/>
          </a:bodyPr>
          <a:lstStyle/>
          <a:p>
            <a:r>
              <a:rPr lang="en-US" dirty="0" smtClean="0"/>
              <a:t>        </a:t>
            </a:r>
            <a:endParaRPr lang="ru-RU" dirty="0"/>
          </a:p>
        </p:txBody>
      </p:sp>
      <p:sp>
        <p:nvSpPr>
          <p:cNvPr id="3" name="Содержимое 2"/>
          <p:cNvSpPr>
            <a:spLocks noGrp="1"/>
          </p:cNvSpPr>
          <p:nvPr>
            <p:ph sz="quarter" idx="1"/>
          </p:nvPr>
        </p:nvSpPr>
        <p:spPr>
          <a:xfrm>
            <a:off x="395536" y="188640"/>
            <a:ext cx="7467600" cy="5877272"/>
          </a:xfrm>
        </p:spPr>
        <p:txBody>
          <a:bodyPr>
            <a:noAutofit/>
          </a:bodyPr>
          <a:lstStyle/>
          <a:p>
            <a:r>
              <a:rPr lang="en-US" sz="4800" dirty="0" smtClean="0"/>
              <a:t>"The Internet is necessary for transfer and information reception". It can be presented as one big virtual field of information which is remarkably structured and equipped with search system. </a:t>
            </a:r>
            <a:endParaRPr lang="ru-RU" sz="4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800" dirty="0" smtClean="0">
                <a:solidFill>
                  <a:srgbClr val="FF0000"/>
                </a:solidFill>
              </a:rPr>
              <a:t>Transfer of letter</a:t>
            </a:r>
            <a:endParaRPr lang="ru-RU" dirty="0">
              <a:solidFill>
                <a:srgbClr val="FF0000"/>
              </a:solidFill>
            </a:endParaRPr>
          </a:p>
        </p:txBody>
      </p:sp>
      <p:sp>
        <p:nvSpPr>
          <p:cNvPr id="3" name="Содержимое 2"/>
          <p:cNvSpPr>
            <a:spLocks noGrp="1"/>
          </p:cNvSpPr>
          <p:nvPr>
            <p:ph sz="quarter" idx="1"/>
          </p:nvPr>
        </p:nvSpPr>
        <p:spPr>
          <a:xfrm>
            <a:off x="395536" y="3933056"/>
            <a:ext cx="7467600" cy="2756920"/>
          </a:xfrm>
        </p:spPr>
        <p:txBody>
          <a:bodyPr>
            <a:normAutofit fontScale="85000" lnSpcReduction="20000"/>
          </a:bodyPr>
          <a:lstStyle/>
          <a:p>
            <a:r>
              <a:rPr lang="en-US" dirty="0" smtClean="0"/>
              <a:t>The Internet is the most modern platform for trade. The Internet is a huge market which doesn't demand physical space and access to it lies via your home computer. It is difficult to present sales volumes and purchases which are made on the Internet every day. Number of transactions hugely. Besides, advertizing which is posted online costs cheaper much real advertizing on the physical carrier, and its efficiency, on the contrary, surpasses efficiency of any billboard on the brisk autobahn. The Internet and business go hand in hand even from the origin of a world web. </a:t>
            </a:r>
            <a:endParaRPr lang="ru-RU" dirty="0"/>
          </a:p>
        </p:txBody>
      </p:sp>
      <p:pic>
        <p:nvPicPr>
          <p:cNvPr id="4" name="Рисунок 3" descr="http://www.mag4p.ru/image.php?aHR0cDovL2Jlc3Qtd2FsbHBhcGVyLm5ldC93YWxscGFwZXIvMTM2Nng3NjgvMTEwNS9FLW1haWwtYXJvdW5kLXRoZS1lYXJ0aC0zRF8xMzY2eDc2OC5qcGc="/>
          <p:cNvPicPr/>
          <p:nvPr/>
        </p:nvPicPr>
        <p:blipFill>
          <a:blip r:embed="rId2" cstate="print"/>
          <a:srcRect/>
          <a:stretch>
            <a:fillRect/>
          </a:stretch>
        </p:blipFill>
        <p:spPr bwMode="auto">
          <a:xfrm>
            <a:off x="1403648" y="1412776"/>
            <a:ext cx="4451201" cy="2261989"/>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55976" y="5229200"/>
            <a:ext cx="4536504" cy="1143000"/>
          </a:xfrm>
        </p:spPr>
        <p:txBody>
          <a:bodyPr/>
          <a:lstStyle/>
          <a:p>
            <a:r>
              <a:rPr lang="en-US" dirty="0" smtClean="0"/>
              <a:t>It is an internet shop</a:t>
            </a:r>
            <a:endParaRPr lang="ru-RU" dirty="0"/>
          </a:p>
        </p:txBody>
      </p:sp>
      <p:pic>
        <p:nvPicPr>
          <p:cNvPr id="4" name="Содержимое 3" descr="http://kp.ru/f/12/image/62/45/3414562.jpg"/>
          <p:cNvPicPr>
            <a:picLocks noGrp="1"/>
          </p:cNvPicPr>
          <p:nvPr>
            <p:ph sz="quarter" idx="1"/>
          </p:nvPr>
        </p:nvPicPr>
        <p:blipFill>
          <a:blip r:embed="rId2" cstate="print"/>
          <a:srcRect/>
          <a:stretch>
            <a:fillRect/>
          </a:stretch>
        </p:blipFill>
        <p:spPr bwMode="auto">
          <a:xfrm>
            <a:off x="179512" y="0"/>
            <a:ext cx="5760640" cy="3068960"/>
          </a:xfrm>
          <a:prstGeom prst="rect">
            <a:avLst/>
          </a:prstGeom>
          <a:noFill/>
          <a:ln w="9525">
            <a:noFill/>
            <a:miter lim="800000"/>
            <a:headEnd/>
            <a:tailEnd/>
          </a:ln>
        </p:spPr>
      </p:pic>
      <p:pic>
        <p:nvPicPr>
          <p:cNvPr id="5" name="Рисунок 4" descr="http://lubry.ru/uploads/posts/2012-12/thumbs/1354605678_webshop20vrijgem.png"/>
          <p:cNvPicPr/>
          <p:nvPr/>
        </p:nvPicPr>
        <p:blipFill>
          <a:blip r:embed="rId3" cstate="print"/>
          <a:srcRect/>
          <a:stretch>
            <a:fillRect/>
          </a:stretch>
        </p:blipFill>
        <p:spPr bwMode="auto">
          <a:xfrm>
            <a:off x="4355976" y="1484784"/>
            <a:ext cx="4536504" cy="3744416"/>
          </a:xfrm>
          <a:prstGeom prst="rect">
            <a:avLst/>
          </a:prstGeom>
          <a:noFill/>
          <a:ln w="9525">
            <a:noFill/>
            <a:miter lim="800000"/>
            <a:headEnd/>
            <a:tailEnd/>
          </a:ln>
        </p:spPr>
      </p:pic>
      <p:pic>
        <p:nvPicPr>
          <p:cNvPr id="6" name="Рисунок 5" descr="http://obslugasklepow.wypoczynkowo.org.pl/wp-content/uploads/2012/01/7.jpg"/>
          <p:cNvPicPr/>
          <p:nvPr/>
        </p:nvPicPr>
        <p:blipFill>
          <a:blip r:embed="rId4" cstate="print"/>
          <a:srcRect/>
          <a:stretch>
            <a:fillRect/>
          </a:stretch>
        </p:blipFill>
        <p:spPr bwMode="auto">
          <a:xfrm>
            <a:off x="251520" y="3068960"/>
            <a:ext cx="3960440" cy="3384376"/>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sp>
        <p:nvSpPr>
          <p:cNvPr id="3" name="Содержимое 2"/>
          <p:cNvSpPr>
            <a:spLocks noGrp="1"/>
          </p:cNvSpPr>
          <p:nvPr>
            <p:ph sz="quarter" idx="1"/>
          </p:nvPr>
        </p:nvSpPr>
        <p:spPr>
          <a:xfrm>
            <a:off x="467544" y="4337720"/>
            <a:ext cx="7467600" cy="2520280"/>
          </a:xfrm>
        </p:spPr>
        <p:txBody>
          <a:bodyPr>
            <a:normAutofit fontScale="62500" lnSpcReduction="20000"/>
          </a:bodyPr>
          <a:lstStyle/>
          <a:p>
            <a:r>
              <a:rPr lang="en-US" dirty="0" smtClean="0"/>
              <a:t>The Internet is used as we already mentioned above, for transfer and obtaining information. And, to us it is thought that this sphere - a basis, idea of the Internet. Any business, at an initial stage are transfers and information reception. On this principle the Internet also is constructed. The founder of a site seeks to tell either about himself, or about the goods, or about the thoughts, or of the site. And in world virtual space surely there will be that person to whom it will be interesting. At the volumes of users who endures the present Internet, it is inevitable. Here, for what the Internet is necessary. The best decision which you can think up for the fastest distribution of information is the Internet. In it there is no censorship. It is possible to find everything in the Internet.</a:t>
            </a:r>
            <a:endParaRPr lang="ru-RU" dirty="0" smtClean="0"/>
          </a:p>
          <a:p>
            <a:endParaRPr lang="ru-RU" dirty="0"/>
          </a:p>
        </p:txBody>
      </p:sp>
      <p:pic>
        <p:nvPicPr>
          <p:cNvPr id="4" name="Рисунок 3" descr="http://www.stihi.ru/pics/2012/07/18/7915.jpg"/>
          <p:cNvPicPr/>
          <p:nvPr/>
        </p:nvPicPr>
        <p:blipFill>
          <a:blip r:embed="rId2" cstate="print"/>
          <a:srcRect/>
          <a:stretch>
            <a:fillRect/>
          </a:stretch>
        </p:blipFill>
        <p:spPr bwMode="auto">
          <a:xfrm>
            <a:off x="1619672" y="260648"/>
            <a:ext cx="5328592" cy="3816424"/>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sp>
        <p:nvSpPr>
          <p:cNvPr id="3" name="Содержимое 2"/>
          <p:cNvSpPr>
            <a:spLocks noGrp="1"/>
          </p:cNvSpPr>
          <p:nvPr>
            <p:ph sz="quarter" idx="1"/>
          </p:nvPr>
        </p:nvSpPr>
        <p:spPr>
          <a:xfrm>
            <a:off x="683568" y="4005064"/>
            <a:ext cx="7323584" cy="2664296"/>
          </a:xfrm>
        </p:spPr>
        <p:txBody>
          <a:bodyPr>
            <a:normAutofit fontScale="62500" lnSpcReduction="20000"/>
          </a:bodyPr>
          <a:lstStyle/>
          <a:p>
            <a:pPr>
              <a:buNone/>
            </a:pPr>
            <a:r>
              <a:rPr lang="en-US" dirty="0" smtClean="0"/>
              <a:t>The Internet is necessary to me for many things:</a:t>
            </a:r>
          </a:p>
          <a:p>
            <a:pPr>
              <a:buNone/>
            </a:pPr>
            <a:r>
              <a:rPr lang="en-US" dirty="0" smtClean="0"/>
              <a:t>1 . Exchange of information, documents with business partners;</a:t>
            </a:r>
          </a:p>
          <a:p>
            <a:pPr>
              <a:buNone/>
            </a:pPr>
            <a:r>
              <a:rPr lang="en-US" dirty="0" smtClean="0"/>
              <a:t>2 . Obtaining information on the organizations, goods and services, and also receiving goods (as necessary in work, and for the house, for a family);</a:t>
            </a:r>
          </a:p>
          <a:p>
            <a:pPr>
              <a:buNone/>
            </a:pPr>
            <a:r>
              <a:rPr lang="en-US" dirty="0" smtClean="0"/>
              <a:t>3 . Implementation of cheaper international, international negotiations on IP-telephony;</a:t>
            </a:r>
          </a:p>
          <a:p>
            <a:pPr>
              <a:buNone/>
            </a:pPr>
            <a:r>
              <a:rPr lang="en-US" dirty="0" smtClean="0"/>
              <a:t>3 . Obtaining information on unknown to me to subjects which sometimes you face at work, etc.</a:t>
            </a:r>
          </a:p>
          <a:p>
            <a:pPr>
              <a:buNone/>
            </a:pPr>
            <a:r>
              <a:rPr lang="en-US" dirty="0" smtClean="0"/>
              <a:t>4 . Receiving the latest news, state-of-the-art reviews, information;</a:t>
            </a:r>
          </a:p>
          <a:p>
            <a:pPr>
              <a:buNone/>
            </a:pPr>
            <a:r>
              <a:rPr lang="en-US" dirty="0" smtClean="0"/>
              <a:t>5 . Communication.</a:t>
            </a:r>
          </a:p>
        </p:txBody>
      </p:sp>
      <p:pic>
        <p:nvPicPr>
          <p:cNvPr id="4" name="Рисунок 3" descr="http://usznbal.ru/uploads/78365_f810edef2d0b0577dc0f476aa5466415_XL.jpg"/>
          <p:cNvPicPr/>
          <p:nvPr/>
        </p:nvPicPr>
        <p:blipFill>
          <a:blip r:embed="rId2" cstate="print"/>
          <a:srcRect/>
          <a:stretch>
            <a:fillRect/>
          </a:stretch>
        </p:blipFill>
        <p:spPr bwMode="auto">
          <a:xfrm>
            <a:off x="1043608" y="188640"/>
            <a:ext cx="6192688" cy="3744416"/>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260648"/>
            <a:ext cx="5904656" cy="1296144"/>
          </a:xfrm>
        </p:spPr>
        <p:txBody>
          <a:bodyPr>
            <a:noAutofit/>
          </a:bodyPr>
          <a:lstStyle/>
          <a:p>
            <a:r>
              <a:rPr lang="en-US" sz="4400" dirty="0" smtClean="0">
                <a:solidFill>
                  <a:srgbClr val="00B0F0"/>
                </a:solidFill>
              </a:rPr>
              <a:t>Positive quality on the Internet.</a:t>
            </a:r>
            <a:endParaRPr lang="ru-RU" sz="4400" dirty="0">
              <a:solidFill>
                <a:srgbClr val="00B0F0"/>
              </a:solidFill>
            </a:endParaRPr>
          </a:p>
        </p:txBody>
      </p:sp>
      <p:sp>
        <p:nvSpPr>
          <p:cNvPr id="3" name="Содержимое 2"/>
          <p:cNvSpPr>
            <a:spLocks noGrp="1"/>
          </p:cNvSpPr>
          <p:nvPr>
            <p:ph sz="quarter" idx="1"/>
          </p:nvPr>
        </p:nvSpPr>
        <p:spPr/>
        <p:txBody>
          <a:bodyPr/>
          <a:lstStyle/>
          <a:p>
            <a:r>
              <a:rPr lang="en-US" dirty="0" smtClean="0"/>
              <a:t>  </a:t>
            </a:r>
            <a:endParaRPr lang="ru-RU" dirty="0"/>
          </a:p>
        </p:txBody>
      </p:sp>
      <p:pic>
        <p:nvPicPr>
          <p:cNvPr id="14338" name="Picture 2" descr="http://cs10006.userapi.com/u62115021/109997405/x_efe30d72.jpg"/>
          <p:cNvPicPr>
            <a:picLocks noChangeAspect="1" noChangeArrowheads="1"/>
          </p:cNvPicPr>
          <p:nvPr/>
        </p:nvPicPr>
        <p:blipFill>
          <a:blip r:embed="rId2" cstate="print"/>
          <a:srcRect/>
          <a:stretch>
            <a:fillRect/>
          </a:stretch>
        </p:blipFill>
        <p:spPr bwMode="auto">
          <a:xfrm>
            <a:off x="179512" y="1844824"/>
            <a:ext cx="2736304" cy="2203258"/>
          </a:xfrm>
          <a:prstGeom prst="rect">
            <a:avLst/>
          </a:prstGeom>
          <a:noFill/>
        </p:spPr>
      </p:pic>
      <p:pic>
        <p:nvPicPr>
          <p:cNvPr id="14340" name="Picture 4" descr="http://www.postpredstvo.ru/new/media/k2/items/cache/c4f6f52489b45f3ab0fb44c92f8f1182_XL.jpg"/>
          <p:cNvPicPr>
            <a:picLocks noChangeAspect="1" noChangeArrowheads="1"/>
          </p:cNvPicPr>
          <p:nvPr/>
        </p:nvPicPr>
        <p:blipFill>
          <a:blip r:embed="rId3" cstate="print"/>
          <a:srcRect/>
          <a:stretch>
            <a:fillRect/>
          </a:stretch>
        </p:blipFill>
        <p:spPr bwMode="auto">
          <a:xfrm>
            <a:off x="3059832" y="1628800"/>
            <a:ext cx="2880320" cy="2163652"/>
          </a:xfrm>
          <a:prstGeom prst="rect">
            <a:avLst/>
          </a:prstGeom>
          <a:noFill/>
        </p:spPr>
      </p:pic>
      <p:pic>
        <p:nvPicPr>
          <p:cNvPr id="14342" name="Picture 6" descr="http://www.bk52.ru/data/db/f_dnevnik/dnevnik_ph_add_1335345147.jpg"/>
          <p:cNvPicPr>
            <a:picLocks noChangeAspect="1" noChangeArrowheads="1"/>
          </p:cNvPicPr>
          <p:nvPr/>
        </p:nvPicPr>
        <p:blipFill>
          <a:blip r:embed="rId4" cstate="print"/>
          <a:srcRect/>
          <a:stretch>
            <a:fillRect/>
          </a:stretch>
        </p:blipFill>
        <p:spPr bwMode="auto">
          <a:xfrm>
            <a:off x="251520" y="4221088"/>
            <a:ext cx="3312368" cy="2133709"/>
          </a:xfrm>
          <a:prstGeom prst="rect">
            <a:avLst/>
          </a:prstGeom>
          <a:noFill/>
        </p:spPr>
      </p:pic>
      <p:pic>
        <p:nvPicPr>
          <p:cNvPr id="14344" name="Picture 8" descr="http://rabotai.in/zarabotok_v_seti/index16.1.jpg"/>
          <p:cNvPicPr>
            <a:picLocks noChangeAspect="1" noChangeArrowheads="1"/>
          </p:cNvPicPr>
          <p:nvPr/>
        </p:nvPicPr>
        <p:blipFill>
          <a:blip r:embed="rId5" cstate="print"/>
          <a:srcRect/>
          <a:stretch>
            <a:fillRect/>
          </a:stretch>
        </p:blipFill>
        <p:spPr bwMode="auto">
          <a:xfrm>
            <a:off x="3779912" y="4005064"/>
            <a:ext cx="2191429" cy="2492896"/>
          </a:xfrm>
          <a:prstGeom prst="rect">
            <a:avLst/>
          </a:prstGeom>
          <a:noFill/>
        </p:spPr>
      </p:pic>
      <p:pic>
        <p:nvPicPr>
          <p:cNvPr id="14346" name="Picture 10" descr="http://www.freelancer-blog.de/wp-content/uploads/2009/04/202304_4704.jpg"/>
          <p:cNvPicPr>
            <a:picLocks noChangeAspect="1" noChangeArrowheads="1"/>
          </p:cNvPicPr>
          <p:nvPr/>
        </p:nvPicPr>
        <p:blipFill>
          <a:blip r:embed="rId6" cstate="print"/>
          <a:srcRect/>
          <a:stretch>
            <a:fillRect/>
          </a:stretch>
        </p:blipFill>
        <p:spPr bwMode="auto">
          <a:xfrm>
            <a:off x="6084168" y="1772816"/>
            <a:ext cx="2544586" cy="191145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7467600" cy="1143000"/>
          </a:xfrm>
        </p:spPr>
        <p:txBody>
          <a:bodyPr>
            <a:normAutofit fontScale="90000"/>
          </a:bodyPr>
          <a:lstStyle/>
          <a:p>
            <a:pPr algn="ctr"/>
            <a:r>
              <a:rPr lang="en-US" sz="4800" dirty="0" smtClean="0">
                <a:solidFill>
                  <a:srgbClr val="00B0F0"/>
                </a:solidFill>
              </a:rPr>
              <a:t>Negative </a:t>
            </a:r>
            <a:r>
              <a:rPr lang="en-US" sz="4800" dirty="0" smtClean="0"/>
              <a:t> </a:t>
            </a:r>
            <a:r>
              <a:rPr lang="en-US" sz="4800" dirty="0" smtClean="0">
                <a:solidFill>
                  <a:srgbClr val="00B0F0"/>
                </a:solidFill>
              </a:rPr>
              <a:t>quality on the </a:t>
            </a:r>
            <a:r>
              <a:rPr lang="en-US" sz="5300" dirty="0" smtClean="0">
                <a:solidFill>
                  <a:srgbClr val="00B0F0"/>
                </a:solidFill>
              </a:rPr>
              <a:t>Internet</a:t>
            </a:r>
            <a:endParaRPr lang="ru-RU" sz="5300" dirty="0">
              <a:solidFill>
                <a:srgbClr val="00B0F0"/>
              </a:solidFill>
            </a:endParaRPr>
          </a:p>
        </p:txBody>
      </p:sp>
      <p:sp>
        <p:nvSpPr>
          <p:cNvPr id="3" name="Содержимое 2"/>
          <p:cNvSpPr>
            <a:spLocks noGrp="1"/>
          </p:cNvSpPr>
          <p:nvPr>
            <p:ph sz="quarter" idx="1"/>
          </p:nvPr>
        </p:nvSpPr>
        <p:spPr/>
        <p:txBody>
          <a:bodyPr/>
          <a:lstStyle/>
          <a:p>
            <a:r>
              <a:rPr lang="en-US" dirty="0" smtClean="0"/>
              <a:t> </a:t>
            </a:r>
            <a:endParaRPr lang="ru-RU" dirty="0"/>
          </a:p>
        </p:txBody>
      </p:sp>
      <p:pic>
        <p:nvPicPr>
          <p:cNvPr id="20482" name="Picture 2" descr="http://balance-6.storage-6.vkurse2.verumnets.ru/public/47/4789162/e1/3-popup-low.jpg?updated=1309711238"/>
          <p:cNvPicPr>
            <a:picLocks noChangeAspect="1" noChangeArrowheads="1"/>
          </p:cNvPicPr>
          <p:nvPr/>
        </p:nvPicPr>
        <p:blipFill>
          <a:blip r:embed="rId2" cstate="print"/>
          <a:srcRect/>
          <a:stretch>
            <a:fillRect/>
          </a:stretch>
        </p:blipFill>
        <p:spPr bwMode="auto">
          <a:xfrm>
            <a:off x="467544" y="1628800"/>
            <a:ext cx="2299433" cy="2277637"/>
          </a:xfrm>
          <a:prstGeom prst="rect">
            <a:avLst/>
          </a:prstGeom>
          <a:noFill/>
        </p:spPr>
      </p:pic>
      <p:pic>
        <p:nvPicPr>
          <p:cNvPr id="20484" name="Picture 4" descr="http://vist.kharkov.ua/img/157/notebook-otricatelnie-otzivi.png"/>
          <p:cNvPicPr>
            <a:picLocks noChangeAspect="1" noChangeArrowheads="1"/>
          </p:cNvPicPr>
          <p:nvPr/>
        </p:nvPicPr>
        <p:blipFill>
          <a:blip r:embed="rId3" cstate="print"/>
          <a:srcRect/>
          <a:stretch>
            <a:fillRect/>
          </a:stretch>
        </p:blipFill>
        <p:spPr bwMode="auto">
          <a:xfrm>
            <a:off x="3059832" y="1700808"/>
            <a:ext cx="4680520" cy="2218256"/>
          </a:xfrm>
          <a:prstGeom prst="rect">
            <a:avLst/>
          </a:prstGeom>
          <a:noFill/>
        </p:spPr>
      </p:pic>
      <p:pic>
        <p:nvPicPr>
          <p:cNvPr id="20486" name="Picture 6" descr="http://www.ru.all.biz/img/ru/catalog/540278.jpeg"/>
          <p:cNvPicPr>
            <a:picLocks noChangeAspect="1" noChangeArrowheads="1"/>
          </p:cNvPicPr>
          <p:nvPr/>
        </p:nvPicPr>
        <p:blipFill>
          <a:blip r:embed="rId4" cstate="print"/>
          <a:srcRect/>
          <a:stretch>
            <a:fillRect/>
          </a:stretch>
        </p:blipFill>
        <p:spPr bwMode="auto">
          <a:xfrm>
            <a:off x="1691680" y="4293096"/>
            <a:ext cx="5400600" cy="224790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1628800"/>
            <a:ext cx="7467600" cy="3154362"/>
          </a:xfrm>
        </p:spPr>
        <p:txBody>
          <a:bodyPr>
            <a:noAutofit/>
          </a:bodyPr>
          <a:lstStyle/>
          <a:p>
            <a:r>
              <a:rPr lang="en-US" sz="9600" dirty="0" smtClean="0">
                <a:solidFill>
                  <a:schemeClr val="accent3">
                    <a:lumMod val="20000"/>
                    <a:lumOff val="80000"/>
                  </a:schemeClr>
                </a:solidFill>
              </a:rPr>
              <a:t>Thanks for attention!</a:t>
            </a:r>
            <a:endParaRPr lang="ru-RU" sz="9600" dirty="0">
              <a:solidFill>
                <a:schemeClr val="accent3">
                  <a:lumMod val="20000"/>
                  <a:lumOff val="80000"/>
                </a:schemeClr>
              </a:solidFill>
            </a:endParaRPr>
          </a:p>
        </p:txBody>
      </p:sp>
      <p:sp>
        <p:nvSpPr>
          <p:cNvPr id="3" name="Содержимое 2"/>
          <p:cNvSpPr>
            <a:spLocks noGrp="1"/>
          </p:cNvSpPr>
          <p:nvPr>
            <p:ph sz="quarter" idx="1"/>
          </p:nvPr>
        </p:nvSpPr>
        <p:spPr>
          <a:xfrm>
            <a:off x="395536" y="2060848"/>
            <a:ext cx="7467600" cy="360040"/>
          </a:xfrm>
        </p:spPr>
        <p:txBody>
          <a:bodyPr>
            <a:normAutofit fontScale="92500" lnSpcReduction="20000"/>
          </a:bodyPr>
          <a:lstStyle/>
          <a:p>
            <a:pPr>
              <a:buNone/>
            </a:pPr>
            <a:r>
              <a:rPr lang="en-US" dirty="0" smtClean="0"/>
              <a:t>  </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71</TotalTime>
  <Words>438</Words>
  <Application>Microsoft Office PowerPoint</Application>
  <PresentationFormat>Экран (4:3)</PresentationFormat>
  <Paragraphs>24</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Эркер</vt:lpstr>
      <vt:lpstr>Internet</vt:lpstr>
      <vt:lpstr>        </vt:lpstr>
      <vt:lpstr>Transfer of letter</vt:lpstr>
      <vt:lpstr>It is an internet shop</vt:lpstr>
      <vt:lpstr>   </vt:lpstr>
      <vt:lpstr>  </vt:lpstr>
      <vt:lpstr>Positive quality on the Internet.</vt:lpstr>
      <vt:lpstr>Negative  quality on the Internet</vt:lpstr>
      <vt:lpstr>Thanks for attention!</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For what it is necessary internet? </dc:title>
  <dc:creator>Администратор</dc:creator>
  <cp:lastModifiedBy>Егорова</cp:lastModifiedBy>
  <cp:revision>10</cp:revision>
  <dcterms:created xsi:type="dcterms:W3CDTF">2013-02-12T16:15:59Z</dcterms:created>
  <dcterms:modified xsi:type="dcterms:W3CDTF">2013-02-13T15:17:56Z</dcterms:modified>
</cp:coreProperties>
</file>