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7" r:id="rId2"/>
    <p:sldId id="262" r:id="rId3"/>
    <p:sldId id="263" r:id="rId4"/>
    <p:sldId id="265" r:id="rId5"/>
    <p:sldId id="266" r:id="rId6"/>
    <p:sldId id="267" r:id="rId7"/>
    <p:sldId id="268" r:id="rId8"/>
    <p:sldId id="270" r:id="rId9"/>
    <p:sldId id="271" r:id="rId10"/>
    <p:sldId id="272" r:id="rId11"/>
    <p:sldId id="273" r:id="rId12"/>
    <p:sldId id="274" r:id="rId13"/>
    <p:sldId id="275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319755"/>
    <a:srgbClr val="246E3E"/>
    <a:srgbClr val="D8DBD7"/>
    <a:srgbClr val="152412"/>
    <a:srgbClr val="BC0000"/>
    <a:srgbClr val="7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96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fld id="{0C71ED92-7A5C-46DA-BC0E-DCC62B35E3EF}" type="datetimeFigureOut">
              <a:rPr lang="ru-RU" smtClean="0"/>
              <a:pPr>
                <a:defRPr/>
              </a:pPr>
              <a:t>31.01.2013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pPr>
              <a:defRPr/>
            </a:pPr>
            <a:fld id="{5C7FA862-86FE-4736-85DA-45E48EC3EDA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EA8268F-EF8C-4F07-804D-5AFF5D88B2BF}" type="datetimeFigureOut">
              <a:rPr lang="ru-RU" smtClean="0"/>
              <a:pPr>
                <a:defRPr/>
              </a:pPr>
              <a:t>31.01.2013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0D8687-B01B-435B-8888-46244DA45EC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61C6973-F5F0-431D-80B2-986AE9C1F457}" type="datetimeFigureOut">
              <a:rPr lang="ru-RU" smtClean="0"/>
              <a:pPr>
                <a:defRPr/>
              </a:pPr>
              <a:t>31.01.2013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412ED5-AFE5-48EB-97F3-31A6469540D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098D73A-80A1-4BA3-9BA3-DBC1F980FA24}" type="datetimeFigureOut">
              <a:rPr lang="ru-RU" smtClean="0"/>
              <a:pPr>
                <a:defRPr/>
              </a:pPr>
              <a:t>31.01.2013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C01BA2-4C26-4ACF-AB09-7ABB9FC42AC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pPr>
              <a:defRPr/>
            </a:pPr>
            <a:fld id="{90168A5B-2848-4E75-9765-2471ADA03F4A}" type="datetimeFigureOut">
              <a:rPr lang="ru-RU" smtClean="0"/>
              <a:pPr>
                <a:defRPr/>
              </a:pPr>
              <a:t>31.01.2013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pPr>
              <a:defRPr/>
            </a:pPr>
            <a:fld id="{74B8AE1C-D3D4-4ECE-88A6-A5E906CF4A9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A1123F3-94A8-4653-85ED-E5CE08A74922}" type="datetimeFigureOut">
              <a:rPr lang="ru-RU" smtClean="0"/>
              <a:pPr>
                <a:defRPr/>
              </a:pPr>
              <a:t>31.01.2013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D53518-EFA9-4FD3-9B38-0614BD08F91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9DDC28B-E7E5-46AA-B514-99A72C48144D}" type="datetimeFigureOut">
              <a:rPr lang="ru-RU" smtClean="0"/>
              <a:pPr>
                <a:defRPr/>
              </a:pPr>
              <a:t>31.01.2013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22A88C-B1E0-4461-87E9-EB2AE6ECA52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CE39C29-591A-407A-A076-E67DEC97F2DE}" type="datetimeFigureOut">
              <a:rPr lang="ru-RU" smtClean="0"/>
              <a:pPr>
                <a:defRPr/>
              </a:pPr>
              <a:t>31.01.2013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16DAE3-3413-47F3-A4AC-A0D9ED83507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FF22D23-45B5-4CA9-BDB1-9B0CCF78FE25}" type="datetimeFigureOut">
              <a:rPr lang="ru-RU" smtClean="0"/>
              <a:pPr>
                <a:defRPr/>
              </a:pPr>
              <a:t>31.01.2013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B5404F-D56C-42D7-8BD9-E8DBD97C864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C8E26E7-E148-40A1-B6D3-DBBA9477867C}" type="datetimeFigureOut">
              <a:rPr lang="ru-RU" smtClean="0"/>
              <a:pPr>
                <a:defRPr/>
              </a:pPr>
              <a:t>31.01.2013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08FE7-EB72-470A-932A-2FA5396C04A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12049F4-8A9A-48EB-8220-8450509D475D}" type="datetimeFigureOut">
              <a:rPr lang="ru-RU" smtClean="0"/>
              <a:pPr>
                <a:defRPr/>
              </a:pPr>
              <a:t>31.01.2013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F8DFAD-3D9E-45D5-A1CB-AF268C9A524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95E33A77-704D-4B55-A211-C17D054EB403}" type="datetimeFigureOut">
              <a:rPr lang="ru-RU" smtClean="0"/>
              <a:pPr>
                <a:defRPr/>
              </a:pPr>
              <a:t>31.01.2013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64E8A0CA-F483-433D-9F94-B41AE4FABB2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commons.wikimedia.org/wiki/File:Christopher_Columbus.PNG?uselang=ru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3" descr="фон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260648"/>
            <a:ext cx="5904656" cy="714375"/>
          </a:xfrm>
        </p:spPr>
        <p:txBody>
          <a:bodyPr rtlCol="0">
            <a:normAutofit fontScale="25000" lnSpcReduction="20000"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Исследовательская работа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8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тему:</a:t>
            </a:r>
          </a:p>
        </p:txBody>
      </p:sp>
      <p:sp>
        <p:nvSpPr>
          <p:cNvPr id="2052" name="TextBox 5"/>
          <p:cNvSpPr txBox="1">
            <a:spLocks noChangeArrowheads="1"/>
          </p:cNvSpPr>
          <p:nvPr/>
        </p:nvSpPr>
        <p:spPr bwMode="auto">
          <a:xfrm>
            <a:off x="395536" y="2000250"/>
            <a:ext cx="8352928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5000" b="1" i="1" dirty="0" smtClean="0">
                <a:solidFill>
                  <a:srgbClr val="319755"/>
                </a:solidFill>
                <a:latin typeface="Times New Roman" pitchFamily="18" charset="0"/>
                <a:cs typeface="Times New Roman" pitchFamily="18" charset="0"/>
              </a:rPr>
              <a:t>Ах, картошечка, картошка!</a:t>
            </a:r>
            <a:endParaRPr lang="ru-RU" sz="5000" b="1" i="1" dirty="0">
              <a:solidFill>
                <a:srgbClr val="319755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Calibri" pitchFamily="34" charset="0"/>
            </a:endParaRPr>
          </a:p>
        </p:txBody>
      </p:sp>
      <p:pic>
        <p:nvPicPr>
          <p:cNvPr id="21" name="Рисунок 20" descr="E:\РУКОДЕЛЬНИЦА\исследовательская работа\фото\IMG_403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2924944"/>
            <a:ext cx="4302125" cy="3238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3" descr="фон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332656"/>
            <a:ext cx="7920879" cy="667469"/>
          </a:xfrm>
        </p:spPr>
        <p:txBody>
          <a:bodyPr rtlCol="0">
            <a:no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Глава 2. Как вырастить картофель?</a:t>
            </a:r>
          </a:p>
        </p:txBody>
      </p:sp>
      <p:sp>
        <p:nvSpPr>
          <p:cNvPr id="2052" name="TextBox 5"/>
          <p:cNvSpPr txBox="1">
            <a:spLocks noChangeArrowheads="1"/>
          </p:cNvSpPr>
          <p:nvPr/>
        </p:nvSpPr>
        <p:spPr bwMode="auto">
          <a:xfrm>
            <a:off x="755576" y="4509120"/>
            <a:ext cx="8136904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/>
            <a:endParaRPr lang="ru-RU" b="1" i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В результате кропотливой работы мы добились  </a:t>
            </a:r>
          </a:p>
          <a:p>
            <a:pPr marL="342900" indent="-342900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великолепного результата – с одного ведра </a:t>
            </a:r>
          </a:p>
          <a:p>
            <a:pPr marL="342900" indent="-342900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посаженной картошки было получено восемь </a:t>
            </a:r>
          </a:p>
          <a:p>
            <a:pPr marL="342900" indent="-342900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ведер урожая.                                     </a:t>
            </a:r>
          </a:p>
        </p:txBody>
      </p:sp>
      <p:pic>
        <p:nvPicPr>
          <p:cNvPr id="6" name="Рисунок 5" descr="E:\РУКОДЕЛЬНИЦА\исследовательская работа\фото\IMG_403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1196752"/>
            <a:ext cx="4787900" cy="3600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3" descr="фон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-180528" y="332656"/>
            <a:ext cx="6624737" cy="667469"/>
          </a:xfrm>
        </p:spPr>
        <p:txBody>
          <a:bodyPr rtlCol="0">
            <a:no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Глава 3. Что такое картофель?</a:t>
            </a:r>
          </a:p>
        </p:txBody>
      </p:sp>
      <p:sp>
        <p:nvSpPr>
          <p:cNvPr id="2052" name="TextBox 5"/>
          <p:cNvSpPr txBox="1">
            <a:spLocks noChangeArrowheads="1"/>
          </p:cNvSpPr>
          <p:nvPr/>
        </p:nvSpPr>
        <p:spPr bwMode="auto">
          <a:xfrm>
            <a:off x="-108520" y="1124744"/>
            <a:ext cx="8784975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just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Что такое картошка?..Чтобы ответить на этот вопрос – надо узнать: из чего она состоит. Для этого я провела такой опыт.                                             </a:t>
            </a:r>
          </a:p>
          <a:p>
            <a:pPr marL="342900" indent="-342900" algn="just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 marL="342900" indent="-342900" algn="just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 marL="342900" indent="-342900" algn="just"/>
            <a:endParaRPr lang="ru-RU" b="1" i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/>
            <a:endParaRPr lang="ru-RU" b="1" i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/>
            <a:endParaRPr lang="ru-RU" b="1" i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/>
            <a:endParaRPr lang="ru-RU" b="1" i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/>
            <a:endParaRPr lang="ru-RU" b="1" i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/>
            <a:endParaRPr lang="ru-RU" b="1" i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1) Очищаем картофель от кожуры,     2) Жидкость сливаем, даем отстояться.</a:t>
            </a:r>
          </a:p>
          <a:p>
            <a:pPr marL="342900" indent="-342900" algn="just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измельчаем на тёрке с мелкими </a:t>
            </a:r>
          </a:p>
          <a:p>
            <a:pPr marL="342900" indent="-342900" algn="just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отверстиями, процеживаем </a:t>
            </a:r>
          </a:p>
          <a:p>
            <a:pPr marL="342900" indent="-342900" algn="just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через марлю.    </a:t>
            </a:r>
          </a:p>
          <a:p>
            <a:pPr marL="342900" indent="-342900" algn="just"/>
            <a:endParaRPr lang="ru-RU" b="1" i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/>
            <a:endParaRPr lang="ru-RU" b="1" i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/>
            <a:endParaRPr lang="ru-RU" b="1" i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/>
            <a:endParaRPr lang="ru-RU" b="1" i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</a:t>
            </a:r>
          </a:p>
          <a:p>
            <a:pPr marL="342900" indent="-342900" algn="just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3) Сливаем жидкость, наливаем воду (3 </a:t>
            </a:r>
            <a:r>
              <a:rPr lang="ru-RU" b="1" i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                              </a:t>
            </a:r>
          </a:p>
          <a:p>
            <a:pPr marL="342900" indent="-342900" algn="just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</a:p>
        </p:txBody>
      </p:sp>
      <p:pic>
        <p:nvPicPr>
          <p:cNvPr id="5" name="Рисунок 4" descr="http://nepropadu.ru/uploads/images/00/32/15/2012/03/10/2f53bd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772816"/>
            <a:ext cx="2885088" cy="216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http://nepropadu.ru/uploads/images/00/32/15/2012/03/10/b69f4b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1772816"/>
            <a:ext cx="2885088" cy="216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http://nepropadu.ru/uploads/images/00/32/15/2012/03/10/8911ba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32040" y="4293096"/>
            <a:ext cx="2885088" cy="216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3" descr="фон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260648"/>
            <a:ext cx="7992888" cy="739477"/>
          </a:xfrm>
        </p:spPr>
        <p:txBody>
          <a:bodyPr rtlCol="0">
            <a:no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Глава 3. Что такое картофель?</a:t>
            </a:r>
          </a:p>
        </p:txBody>
      </p:sp>
      <p:sp>
        <p:nvSpPr>
          <p:cNvPr id="2052" name="TextBox 5"/>
          <p:cNvSpPr txBox="1">
            <a:spLocks noChangeArrowheads="1"/>
          </p:cNvSpPr>
          <p:nvPr/>
        </p:nvSpPr>
        <p:spPr bwMode="auto">
          <a:xfrm>
            <a:off x="179512" y="3429000"/>
            <a:ext cx="8496943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4) На дне посуды получаем слой белого     5) Отжимаем его от воду, кладём на  </a:t>
            </a:r>
          </a:p>
          <a:p>
            <a:pPr marL="342900" indent="-342900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вещества                                                        фольгу и сушим в духовом шкафу  </a:t>
            </a:r>
          </a:p>
          <a:p>
            <a:pPr marL="342900" indent="-342900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</a:p>
          <a:p>
            <a:pPr marL="342900" indent="-342900"/>
            <a:endParaRPr lang="ru-RU" b="1" i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b="1" i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b="1" i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b="1" i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b="1" i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b="1" i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b="1" i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6) Получаем белый порошок</a:t>
            </a:r>
          </a:p>
        </p:txBody>
      </p:sp>
      <p:pic>
        <p:nvPicPr>
          <p:cNvPr id="5" name="Рисунок 4" descr="http://nepropadu.ru/uploads/images/00/32/15/2012/03/10/ed62e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1268760"/>
            <a:ext cx="2885088" cy="216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http://nepropadu.ru/uploads/images/00/32/15/2012/03/10/c3d60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1268760"/>
            <a:ext cx="2885088" cy="216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http://nepropadu.ru/uploads/images/00/32/15/2012/03/10/771722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8064" y="4005064"/>
            <a:ext cx="2885088" cy="216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3" descr="фон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332656"/>
            <a:ext cx="7308303" cy="667469"/>
          </a:xfrm>
        </p:spPr>
        <p:txBody>
          <a:bodyPr rtlCol="0">
            <a:no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Глава 3. Для чего нужен картофель?</a:t>
            </a:r>
          </a:p>
        </p:txBody>
      </p:sp>
      <p:sp>
        <p:nvSpPr>
          <p:cNvPr id="2052" name="TextBox 5"/>
          <p:cNvSpPr txBox="1">
            <a:spLocks noChangeArrowheads="1"/>
          </p:cNvSpPr>
          <p:nvPr/>
        </p:nvSpPr>
        <p:spPr bwMode="auto">
          <a:xfrm>
            <a:off x="179512" y="1412776"/>
            <a:ext cx="8496943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just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Что это такое?..Это крахмал. </a:t>
            </a:r>
          </a:p>
          <a:p>
            <a:pPr marL="342900" indent="-342900" algn="just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Крахмала в картошке много. Но мы его не</a:t>
            </a:r>
          </a:p>
          <a:p>
            <a:pPr marL="342900" indent="-342900" algn="just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видим, потому, что зёрна крахмала спрятаны</a:t>
            </a:r>
          </a:p>
          <a:p>
            <a:pPr marL="342900" indent="-342900" algn="just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маленькие клеточки. </a:t>
            </a:r>
          </a:p>
          <a:p>
            <a:pPr marL="342900" indent="-342900" algn="just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Когда картошку варят, стенки клеточек </a:t>
            </a:r>
          </a:p>
          <a:p>
            <a:pPr marL="342900" indent="-342900" algn="just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 нагревания лопаются, и вода проникает в</a:t>
            </a:r>
          </a:p>
          <a:p>
            <a:pPr marL="342900" indent="-342900" algn="just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крахмальные зёрна. От этого крахмальные </a:t>
            </a:r>
          </a:p>
          <a:p>
            <a:pPr marL="342900" indent="-342900" algn="just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зёрна разбухают, становятся мягкими. </a:t>
            </a:r>
          </a:p>
          <a:p>
            <a:pPr marL="342900" indent="-342900" algn="just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Когда же картошку варят, ее нагревают</a:t>
            </a:r>
          </a:p>
          <a:p>
            <a:pPr marL="342900" indent="-342900" algn="just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сильнее, чем при варке. От сильного жара </a:t>
            </a:r>
          </a:p>
          <a:p>
            <a:pPr marL="342900" indent="-342900" algn="just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крахмал на поверхности картошки превращается в декстрин – в клей, который и склеивает отдельные крахмальные зёрна в румяную корочку.  Этот клей можно использовать в быту. </a:t>
            </a:r>
            <a:r>
              <a:rPr lang="ru-RU" b="1" i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Например,им</a:t>
            </a: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приклеивают этикетки в аптеке.</a:t>
            </a:r>
          </a:p>
          <a:p>
            <a:pPr marL="342900" indent="-342900" algn="just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А ещё из крахмала готовят вкусный кисель. </a:t>
            </a:r>
          </a:p>
          <a:p>
            <a:pPr marL="342900" indent="-342900" algn="just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Картофель – хороший доктор. При простуде – можно </a:t>
            </a:r>
          </a:p>
          <a:p>
            <a:pPr marL="342900" indent="-342900" algn="just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подышать над паром вареной картошки. Если </a:t>
            </a:r>
          </a:p>
          <a:p>
            <a:pPr marL="342900" indent="-342900" algn="just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обжегся – надо приложить к ожогу сырую </a:t>
            </a:r>
          </a:p>
          <a:p>
            <a:pPr marL="342900" indent="-342900" algn="just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картофелину.</a:t>
            </a:r>
          </a:p>
          <a:p>
            <a:pPr marL="342900" indent="-342900" algn="just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Да, всё это – картошечка, картошка!!! </a:t>
            </a:r>
          </a:p>
          <a:p>
            <a:pPr marL="342900" indent="-342900" algn="just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</a:p>
          <a:p>
            <a:pPr marL="342900" indent="-342900" algn="just"/>
            <a:endParaRPr lang="ru-RU" b="1" i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b="1" i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http://nepropadu.ru/uploads/images/00/32/15/2012/03/10/e69d4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1340768"/>
            <a:ext cx="3672409" cy="28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3" descr="фон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47663" y="285750"/>
            <a:ext cx="3528393" cy="714375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Введение</a:t>
            </a:r>
            <a: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</a:p>
        </p:txBody>
      </p:sp>
      <p:sp>
        <p:nvSpPr>
          <p:cNvPr id="2052" name="TextBox 5"/>
          <p:cNvSpPr txBox="1">
            <a:spLocks noChangeArrowheads="1"/>
          </p:cNvSpPr>
          <p:nvPr/>
        </p:nvSpPr>
        <p:spPr bwMode="auto">
          <a:xfrm flipH="1">
            <a:off x="683568" y="1412776"/>
            <a:ext cx="7776864" cy="4985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 всё лето зеленею,</a:t>
            </a:r>
          </a:p>
          <a:p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Спрятав ягоды в земле,</a:t>
            </a:r>
          </a:p>
          <a:p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Ближе к осени созрею – </a:t>
            </a:r>
          </a:p>
          <a:p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Сразу праздник на столе!</a:t>
            </a:r>
          </a:p>
          <a:p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Суп и щи, пюре, окрошка – </a:t>
            </a:r>
          </a:p>
          <a:p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Нам везде нужна КАРТОШКА!</a:t>
            </a:r>
          </a:p>
          <a:p>
            <a:r>
              <a:rPr lang="ru-RU" b="1" dirty="0" smtClean="0">
                <a:latin typeface="Calibri" pitchFamily="34" charset="0"/>
              </a:rPr>
              <a:t>                                                                   </a:t>
            </a:r>
          </a:p>
          <a:p>
            <a:r>
              <a:rPr lang="ru-RU" b="1" dirty="0" smtClean="0">
                <a:latin typeface="Calibri" pitchFamily="34" charset="0"/>
              </a:rPr>
              <a:t>      </a:t>
            </a:r>
          </a:p>
          <a:p>
            <a:pPr algn="just"/>
            <a:r>
              <a:rPr lang="ru-RU" b="1" dirty="0" smtClean="0">
                <a:latin typeface="Calibri" pitchFamily="34" charset="0"/>
              </a:rPr>
              <a:t>            </a:t>
            </a: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Пожалуй, не найти на Земле такого места, где бы картофель не употребляли в пищу. Картошка известна всем, она почти каждый день на столе: и в праздник, и в будни. Из картофеля можно приготовить много разнообразных блюд. Поэтому мне и захотелось, как можно                                   </a:t>
            </a:r>
          </a:p>
          <a:p>
            <a:pPr algn="just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больше узнать об этом растении. Что же такое  	                         картофель? Откуда он родом, как попал в Россию? 	           	                 Почему у жареной картошки есть румяная 	                                                                                                                 	                                       хрустящая корочка, а у вареной нет? </a:t>
            </a:r>
          </a:p>
          <a:p>
            <a:pPr algn="just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                                           </a:t>
            </a:r>
            <a:endParaRPr lang="ru-RU" b="1" i="1" dirty="0">
              <a:solidFill>
                <a:schemeClr val="accent2">
                  <a:lumMod val="50000"/>
                </a:schemeClr>
              </a:solidFill>
              <a:latin typeface="Calibri" pitchFamily="34" charset="0"/>
            </a:endParaRPr>
          </a:p>
        </p:txBody>
      </p:sp>
      <p:pic>
        <p:nvPicPr>
          <p:cNvPr id="5" name="Рисунок 4" descr="http://lovesad.ru/images/stories/000124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340768"/>
            <a:ext cx="2895600" cy="208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3" descr="фон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9" y="188640"/>
            <a:ext cx="6624735" cy="811485"/>
          </a:xfrm>
        </p:spPr>
        <p:txBody>
          <a:bodyPr rtlCol="0">
            <a:normAutofit fontScale="25000" lnSpcReduction="20000"/>
          </a:bodyPr>
          <a:lstStyle/>
          <a:p>
            <a:pPr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Глава 1. Путешествие картофеля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из Америки в Россию</a:t>
            </a:r>
            <a:endParaRPr lang="ru-RU" sz="12800" b="1" i="1" dirty="0" smtClean="0">
              <a:solidFill>
                <a:schemeClr val="tx1">
                  <a:lumMod val="8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</a:p>
        </p:txBody>
      </p:sp>
      <p:sp>
        <p:nvSpPr>
          <p:cNvPr id="2052" name="TextBox 5"/>
          <p:cNvSpPr txBox="1">
            <a:spLocks noChangeArrowheads="1"/>
          </p:cNvSpPr>
          <p:nvPr/>
        </p:nvSpPr>
        <p:spPr bwMode="auto">
          <a:xfrm>
            <a:off x="539552" y="1412776"/>
            <a:ext cx="8208911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Место первого появления картофеля до сих пор остаётся загадкой. Учёные полагают, что картофель появился в Латинской Америке много тысяч лет назад ещё, когда древние люди, гонимые голодом, после неудачной охоты искали в земле съедобные корни растений, среди которых они обнаружил клубни дикого </a:t>
            </a:r>
          </a:p>
          <a:p>
            <a:pPr algn="just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картофеля.                                                                              картофеля. </a:t>
            </a:r>
          </a:p>
          <a:p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Найденные в земле клубни </a:t>
            </a:r>
          </a:p>
          <a:p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картофеля пришлись по вкусу </a:t>
            </a:r>
          </a:p>
          <a:p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аборигенам, и они стали этот   </a:t>
            </a:r>
          </a:p>
          <a:p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овощ выращивать. </a:t>
            </a:r>
            <a:endParaRPr lang="ru-RU" b="1" i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http://stat18.privet.ru/lr/0a292e3e1b5590d5f961fac13b3a551e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2636912"/>
            <a:ext cx="4800000" cy="36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3" descr="фон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285750"/>
            <a:ext cx="6120680" cy="714375"/>
          </a:xfrm>
        </p:spPr>
        <p:txBody>
          <a:bodyPr rtlCol="0">
            <a:noAutofit/>
          </a:bodyPr>
          <a:lstStyle/>
          <a:p>
            <a:pPr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1.1. Испанские «</a:t>
            </a:r>
            <a:r>
              <a:rPr lang="ru-RU" sz="32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тартуфофоли</a:t>
            </a: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  <p:sp>
        <p:nvSpPr>
          <p:cNvPr id="2052" name="TextBox 5"/>
          <p:cNvSpPr txBox="1">
            <a:spLocks noChangeArrowheads="1"/>
          </p:cNvSpPr>
          <p:nvPr/>
        </p:nvSpPr>
        <p:spPr bwMode="auto">
          <a:xfrm>
            <a:off x="467544" y="1628800"/>
            <a:ext cx="4608512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В Европу картофель попал благодаря мореплавателю Христофору Колумбу, который привёз с собой в Испанию из дальнего плавания этот овощ, а также индейцев, попугаев и кукурузу. Завезённый картофель испанцы за сходство с грибами трюфелями назвали «</a:t>
            </a:r>
            <a:r>
              <a:rPr lang="ru-RU" b="1" i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тартуфофоли</a:t>
            </a: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algn="just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Но в Европе не сразу поняли, что у картошки главное клубни. Так один английский богач угощал своих гостей горькими, несъедобными зелёными плодами, которые остаются после 	                      цветения картофеля.    </a:t>
            </a:r>
            <a:endParaRPr lang="ru-RU" b="1" i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Calibri" pitchFamily="34" charset="0"/>
            </a:endParaRPr>
          </a:p>
        </p:txBody>
      </p:sp>
      <p:pic>
        <p:nvPicPr>
          <p:cNvPr id="7" name="Рисунок 6" descr="Портрет">
            <a:hlinkClick r:id="rId3" tooltip="&quot;Портрет&quot;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1556792"/>
            <a:ext cx="3597275" cy="431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3" descr="фон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116632"/>
            <a:ext cx="6048672" cy="1008112"/>
          </a:xfrm>
        </p:spPr>
        <p:txBody>
          <a:bodyPr rtlCol="0">
            <a:no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2.2. Ищи картошку для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королевской причёски!</a:t>
            </a:r>
          </a:p>
        </p:txBody>
      </p:sp>
      <p:sp>
        <p:nvSpPr>
          <p:cNvPr id="2052" name="TextBox 5"/>
          <p:cNvSpPr txBox="1">
            <a:spLocks noChangeArrowheads="1"/>
          </p:cNvSpPr>
          <p:nvPr/>
        </p:nvSpPr>
        <p:spPr bwMode="auto">
          <a:xfrm>
            <a:off x="251520" y="1124744"/>
            <a:ext cx="8424936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Картофель распространился по миру благодаря Франции. Причиной тому был голод 1769 г. из-за неурожая хлеба. Тому, кто найдёт хлебу замену, обещали награду. Парижский аптекарь </a:t>
            </a:r>
            <a:r>
              <a:rPr lang="ru-RU" b="1" i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Антуану</a:t>
            </a: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Огюсту </a:t>
            </a:r>
            <a:r>
              <a:rPr lang="ru-RU" b="1" i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Пармантье</a:t>
            </a: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вспомнил о  картофель. Но люди наотрез отказывались есть "ядовитую иноземную ягоду". Тогда находчивый француз выпросил у монарха клочок земли и посадил картошку. Когда она зацвела, собрал букетик фиолетовых цветов и преподнёс королю. Король вдел его в петлицу своего </a:t>
            </a:r>
          </a:p>
          <a:p>
            <a:pPr algn="just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костюма. Вскоре все модницы украшали </a:t>
            </a:r>
          </a:p>
          <a:p>
            <a:pPr algn="just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причёски картофельными цветами, </a:t>
            </a:r>
          </a:p>
          <a:p>
            <a:pPr algn="just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которые росли на огороде у аптекаря. </a:t>
            </a:r>
          </a:p>
          <a:p>
            <a:pPr algn="just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Днём посадка охранялась и, на виду у</a:t>
            </a:r>
          </a:p>
          <a:p>
            <a:pPr algn="just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всех </a:t>
            </a:r>
            <a:r>
              <a:rPr lang="ru-RU" b="1" i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Антуан</a:t>
            </a: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выкапывал картофель. </a:t>
            </a:r>
          </a:p>
          <a:p>
            <a:pPr algn="just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Ночью аптекарь специально отпускал </a:t>
            </a:r>
          </a:p>
          <a:p>
            <a:pPr algn="just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охрану, чтобы люди могли украсть пару</a:t>
            </a:r>
          </a:p>
          <a:p>
            <a:pPr algn="just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клубней и </a:t>
            </a:r>
            <a:r>
              <a:rPr lang="ru-RU" b="1" i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оце</a:t>
            </a: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 algn="just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нить по вкусу.  </a:t>
            </a:r>
          </a:p>
          <a:p>
            <a:pPr algn="just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</a:t>
            </a:r>
          </a:p>
          <a:p>
            <a:pPr algn="just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algn="just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i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http://newstorg.info/wp-content/uploads/parmentier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2924944"/>
            <a:ext cx="4208145" cy="3238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3" descr="фон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71625" y="332656"/>
            <a:ext cx="4512543" cy="667469"/>
          </a:xfrm>
        </p:spPr>
        <p:txBody>
          <a:bodyPr rtlCol="0">
            <a:normAutofit/>
          </a:bodyPr>
          <a:lstStyle/>
          <a:p>
            <a:pPr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b="1" i="1" dirty="0" smtClean="0">
                <a:solidFill>
                  <a:srgbClr val="C00000"/>
                </a:solidFill>
              </a:rPr>
              <a:t>    2.3. Чёртово яблоко</a:t>
            </a:r>
          </a:p>
        </p:txBody>
      </p:sp>
      <p:sp>
        <p:nvSpPr>
          <p:cNvPr id="2052" name="TextBox 5"/>
          <p:cNvSpPr txBox="1">
            <a:spLocks noChangeArrowheads="1"/>
          </p:cNvSpPr>
          <p:nvPr/>
        </p:nvSpPr>
        <p:spPr bwMode="auto">
          <a:xfrm>
            <a:off x="251520" y="1340768"/>
            <a:ext cx="8640960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В Россию картофель был завезен при Петре I. Путешествуя по Голландии, Петр I прислал мешок картошки в Петербург с наказом:  «Приглашать население  заниматься разведением картофеля». Овощ не стал популярным, поскольку ели тоже не сами клубни, а ядовитые зелёные плоды. Крестьяне даже окрестили картошку «чёртовым яблоком», полагая,</a:t>
            </a:r>
          </a:p>
          <a:p>
            <a:pPr algn="just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сажать её грех. В России вспыхивали</a:t>
            </a:r>
          </a:p>
          <a:p>
            <a:pPr algn="just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бунты, отказываясь выращивать </a:t>
            </a:r>
            <a:r>
              <a:rPr lang="ru-RU" b="1" i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карто</a:t>
            </a: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 algn="just"/>
            <a:r>
              <a:rPr lang="ru-RU" b="1" i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фель</a:t>
            </a: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чтобы потом не гореть за это в аду.</a:t>
            </a:r>
          </a:p>
          <a:p>
            <a:pPr algn="just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Бунтовщиков секли розгами и ссылали в </a:t>
            </a:r>
          </a:p>
          <a:p>
            <a:pPr algn="just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Сибирь. Но вскоре картофель распробовали</a:t>
            </a:r>
          </a:p>
          <a:p>
            <a:pPr algn="just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оценили по достоинству. Картофель</a:t>
            </a:r>
          </a:p>
          <a:p>
            <a:pPr algn="just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помогал прокормиться при неурожаях </a:t>
            </a:r>
          </a:p>
          <a:p>
            <a:pPr algn="just"/>
            <a:r>
              <a:rPr lang="ru-RU" b="1" i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зерновых </a:t>
            </a: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культур. Вот почему на Руси его</a:t>
            </a:r>
          </a:p>
          <a:p>
            <a:pPr algn="just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и прозвали</a:t>
            </a:r>
          </a:p>
          <a:p>
            <a:pPr algn="just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вторым хлебом.</a:t>
            </a:r>
          </a:p>
          <a:p>
            <a:pPr algn="just"/>
            <a:endParaRPr lang="ru-RU" b="1" i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Calibri" pitchFamily="34" charset="0"/>
            </a:endParaRPr>
          </a:p>
        </p:txBody>
      </p:sp>
      <p:pic>
        <p:nvPicPr>
          <p:cNvPr id="5" name="Рисунок 4" descr="http://cs4309.vkontakte.ru/u2008214/134202625/x_134d672b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2492896"/>
            <a:ext cx="3888432" cy="40324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3" descr="фон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332656"/>
            <a:ext cx="7308304" cy="1008112"/>
          </a:xfrm>
        </p:spPr>
        <p:txBody>
          <a:bodyPr rtlCol="0">
            <a:no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Глава 2. Как вырастить картофель?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</a:t>
            </a:r>
          </a:p>
        </p:txBody>
      </p:sp>
      <p:sp>
        <p:nvSpPr>
          <p:cNvPr id="2052" name="TextBox 5"/>
          <p:cNvSpPr txBox="1">
            <a:spLocks noChangeArrowheads="1"/>
          </p:cNvSpPr>
          <p:nvPr/>
        </p:nvSpPr>
        <p:spPr bwMode="auto">
          <a:xfrm>
            <a:off x="323528" y="1412776"/>
            <a:ext cx="8424935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Изучив историю появления картофеля в разных странах, мне стало интересно: а как же его вырастить? И вот что получилось…</a:t>
            </a:r>
          </a:p>
          <a:p>
            <a:pPr algn="just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План мероприятий:</a:t>
            </a:r>
          </a:p>
          <a:p>
            <a:pPr algn="just"/>
            <a:endParaRPr lang="ru-RU" b="1" i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b="1" i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b="1" i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b="1" i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b="1" i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b="1" i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b="1" i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b="1" i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1) 9 апреля. Готовим   </a:t>
            </a:r>
          </a:p>
          <a:p>
            <a:pPr algn="just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клубни для посадки. Проращивание.</a:t>
            </a:r>
          </a:p>
          <a:p>
            <a:pPr algn="just"/>
            <a:endParaRPr lang="ru-RU" b="1" i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b="1" i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b="1" i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</a:t>
            </a:r>
          </a:p>
          <a:p>
            <a:pPr algn="just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2) 9 мая. Сажаем клубни  картофеля.</a:t>
            </a:r>
          </a:p>
        </p:txBody>
      </p:sp>
      <p:pic>
        <p:nvPicPr>
          <p:cNvPr id="7" name="Рисунок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2276872"/>
            <a:ext cx="2808312" cy="2159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 descr="E:\РУКОДЕЛЬНИЦА\исследовательская работа\фото\IMG_3956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39952" y="3140968"/>
            <a:ext cx="2159000" cy="2882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 descr="E:\РУКОДЕЛЬНИЦА\исследовательская работа\фото\IMG_3957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44208" y="3140968"/>
            <a:ext cx="2159000" cy="2882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3" descr="фон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-324544" y="332656"/>
            <a:ext cx="8856984" cy="667469"/>
          </a:xfrm>
        </p:spPr>
        <p:txBody>
          <a:bodyPr rtlCol="0">
            <a:no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Глава 2. Как вырастить картофель?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</a:t>
            </a:r>
          </a:p>
        </p:txBody>
      </p:sp>
      <p:sp>
        <p:nvSpPr>
          <p:cNvPr id="2052" name="TextBox 5"/>
          <p:cNvSpPr txBox="1">
            <a:spLocks noChangeArrowheads="1"/>
          </p:cNvSpPr>
          <p:nvPr/>
        </p:nvSpPr>
        <p:spPr bwMode="auto">
          <a:xfrm>
            <a:off x="755576" y="4585572"/>
            <a:ext cx="7920879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buAutoNum type="arabicParenR" startAt="3"/>
            </a:pP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Уход за картофелем после посадки</a:t>
            </a:r>
          </a:p>
          <a:p>
            <a:pPr marL="342900" indent="-342900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(Через месяц прополка и окучивание)</a:t>
            </a:r>
          </a:p>
          <a:p>
            <a:pPr marL="342900" indent="-342900"/>
            <a:endParaRPr lang="ru-RU" b="1" i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b="1" i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b="1" i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4) Цветение (начало июля)</a:t>
            </a:r>
          </a:p>
          <a:p>
            <a:pPr marL="342900" indent="-342900">
              <a:buAutoNum type="arabicParenR" startAt="3"/>
            </a:pPr>
            <a:endParaRPr lang="ru-RU" b="1" i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E:\РУКОДЕЛЬНИЦА\исследовательская работа\фото\IMG_394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700808"/>
            <a:ext cx="3846195" cy="2882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E:\РУКОДЕЛЬНИЦА\исследовательская работа\102_PANA\P1020006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6096" y="2348880"/>
            <a:ext cx="2701925" cy="3600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3" descr="фон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-396552" y="332656"/>
            <a:ext cx="8712967" cy="667469"/>
          </a:xfrm>
        </p:spPr>
        <p:txBody>
          <a:bodyPr rtlCol="0">
            <a:no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Глава 2. Как вырастить картофель?</a:t>
            </a:r>
          </a:p>
        </p:txBody>
      </p:sp>
      <p:sp>
        <p:nvSpPr>
          <p:cNvPr id="2052" name="TextBox 5"/>
          <p:cNvSpPr txBox="1">
            <a:spLocks noChangeArrowheads="1"/>
          </p:cNvSpPr>
          <p:nvPr/>
        </p:nvSpPr>
        <p:spPr bwMode="auto">
          <a:xfrm>
            <a:off x="179512" y="4293096"/>
            <a:ext cx="8676455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5) Борьба с полосатым злодеем</a:t>
            </a:r>
          </a:p>
          <a:p>
            <a:pPr marL="342900" indent="-342900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(12 июля обрабатываем ботву специальным</a:t>
            </a:r>
          </a:p>
          <a:p>
            <a:pPr marL="342900" indent="-342900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раствором против колорадского жука) </a:t>
            </a:r>
          </a:p>
          <a:p>
            <a:pPr marL="342900" indent="-342900"/>
            <a:endParaRPr lang="ru-RU" b="1" i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b="1" i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b="1" i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6) 27 августа. Собираем урожай.</a:t>
            </a:r>
          </a:p>
          <a:p>
            <a:pPr marL="342900" indent="-342900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(Сортируем, опускаем в овощную яму)</a:t>
            </a:r>
          </a:p>
          <a:p>
            <a:pPr marL="342900" indent="-342900">
              <a:buAutoNum type="arabicParenR" startAt="3"/>
            </a:pPr>
            <a:endParaRPr lang="ru-RU" b="1" i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E:\РУКОДЕЛЬНИЦА\исследовательская работа\102_PANA\P102000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412776"/>
            <a:ext cx="2600325" cy="2882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E:\РУКОДЕЛЬНИЦА\исследовательская работа\102_PANA\P1020013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832" y="1412776"/>
            <a:ext cx="2600325" cy="2882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 descr="E:\РУКОДЕЛЬНИЦА\исследовательская работа\фото\IMG_4021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3068960"/>
            <a:ext cx="3845560" cy="2882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1371</TotalTime>
  <Words>990</Words>
  <Application>Microsoft Office PowerPoint</Application>
  <PresentationFormat>Экран (4:3)</PresentationFormat>
  <Paragraphs>149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Начальная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МОУ СОШ №2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СЕРГЕЙ</cp:lastModifiedBy>
  <cp:revision>111</cp:revision>
  <dcterms:created xsi:type="dcterms:W3CDTF">2011-07-14T14:36:05Z</dcterms:created>
  <dcterms:modified xsi:type="dcterms:W3CDTF">2013-01-31T08:14:05Z</dcterms:modified>
</cp:coreProperties>
</file>