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EB054-301F-4F01-A705-D8F2D8E711EF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57DBE-2FE7-45F8-BBF0-F26E1F58E4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prikol.i.ua/view/856076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лья\Мои документы\Мои рисунки\original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43680"/>
            <a:ext cx="9144001" cy="69016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Тема: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К.Д. Ушинский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Проказы </a:t>
            </a:r>
            <a:r>
              <a:rPr lang="ru-RU" b="1" dirty="0">
                <a:solidFill>
                  <a:srgbClr val="FF0000"/>
                </a:solidFill>
              </a:rPr>
              <a:t>старухи Зимы.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Сказка</a:t>
            </a:r>
            <a:r>
              <a:rPr lang="ru-RU" i="1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714884"/>
            <a:ext cx="4143372" cy="1857388"/>
          </a:xfrm>
          <a:solidFill>
            <a:schemeClr val="bg1">
              <a:lumMod val="85000"/>
              <a:alpha val="49000"/>
            </a:schemeClr>
          </a:solidFill>
          <a:ln>
            <a:noFill/>
          </a:ln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ГБС(К)ОУ общеобразовательной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школы-интерната </a:t>
            </a:r>
            <a:r>
              <a:rPr lang="en-US" dirty="0" smtClean="0">
                <a:solidFill>
                  <a:schemeClr val="tx1"/>
                </a:solidFill>
              </a:rPr>
              <a:t>VIII</a:t>
            </a:r>
            <a:r>
              <a:rPr lang="ru-RU" dirty="0" smtClean="0">
                <a:solidFill>
                  <a:schemeClr val="tx1"/>
                </a:solidFill>
              </a:rPr>
              <a:t> вида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ст-цы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Родниковской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Козликина О.С.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Oval 2"/>
          <p:cNvSpPr>
            <a:spLocks noChangeArrowheads="1"/>
          </p:cNvSpPr>
          <p:nvPr/>
        </p:nvSpPr>
        <p:spPr bwMode="auto">
          <a:xfrm>
            <a:off x="381000" y="609600"/>
            <a:ext cx="8382000" cy="57912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7155" name="Picture 3" descr="j023624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2400" y="3048000"/>
            <a:ext cx="762000" cy="390525"/>
          </a:xfrm>
          <a:prstGeom prst="rect">
            <a:avLst/>
          </a:prstGeom>
          <a:noFill/>
        </p:spPr>
      </p:pic>
      <p:sp>
        <p:nvSpPr>
          <p:cNvPr id="177156" name="Oval 4"/>
          <p:cNvSpPr>
            <a:spLocks noChangeArrowheads="1"/>
          </p:cNvSpPr>
          <p:nvPr/>
        </p:nvSpPr>
        <p:spPr bwMode="auto">
          <a:xfrm>
            <a:off x="609600" y="762000"/>
            <a:ext cx="7924800" cy="54102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D2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7157" name="Picture 5" descr="j03180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3200400"/>
            <a:ext cx="847725" cy="476250"/>
          </a:xfrm>
          <a:prstGeom prst="rect">
            <a:avLst/>
          </a:prstGeom>
          <a:noFill/>
        </p:spPr>
      </p:pic>
      <p:sp>
        <p:nvSpPr>
          <p:cNvPr id="177158" name="Line 6"/>
          <p:cNvSpPr>
            <a:spLocks noChangeShapeType="1"/>
          </p:cNvSpPr>
          <p:nvPr/>
        </p:nvSpPr>
        <p:spPr bwMode="auto">
          <a:xfrm>
            <a:off x="4572000" y="990600"/>
            <a:ext cx="0" cy="5029200"/>
          </a:xfrm>
          <a:prstGeom prst="line">
            <a:avLst/>
          </a:prstGeom>
          <a:noFill/>
          <a:ln w="38100">
            <a:solidFill>
              <a:srgbClr val="FFCC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77159" name="Picture 7" descr="j030333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5257800"/>
            <a:ext cx="419100" cy="762000"/>
          </a:xfrm>
          <a:prstGeom prst="rect">
            <a:avLst/>
          </a:prstGeom>
          <a:noFill/>
        </p:spPr>
      </p:pic>
      <p:sp>
        <p:nvSpPr>
          <p:cNvPr id="177160" name="Line 8"/>
          <p:cNvSpPr>
            <a:spLocks noChangeShapeType="1"/>
          </p:cNvSpPr>
          <p:nvPr/>
        </p:nvSpPr>
        <p:spPr bwMode="auto">
          <a:xfrm>
            <a:off x="838200" y="3429000"/>
            <a:ext cx="7467600" cy="0"/>
          </a:xfrm>
          <a:prstGeom prst="line">
            <a:avLst/>
          </a:prstGeom>
          <a:noFill/>
          <a:ln w="38100">
            <a:solidFill>
              <a:srgbClr val="FFCC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77161" name="Picture 9" descr="AG0018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667000"/>
            <a:ext cx="1381125" cy="685800"/>
          </a:xfrm>
          <a:prstGeom prst="rect">
            <a:avLst/>
          </a:prstGeom>
          <a:noFill/>
        </p:spPr>
      </p:pic>
      <p:pic>
        <p:nvPicPr>
          <p:cNvPr id="177162" name="Picture 10" descr="AG0018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543800" y="2590800"/>
            <a:ext cx="1381125" cy="685800"/>
          </a:xfrm>
          <a:prstGeom prst="rect">
            <a:avLst/>
          </a:prstGeom>
          <a:noFill/>
        </p:spPr>
      </p:pic>
      <p:pic>
        <p:nvPicPr>
          <p:cNvPr id="177163" name="Picture 11" descr="AG0018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667000"/>
            <a:ext cx="1381125" cy="685800"/>
          </a:xfrm>
          <a:prstGeom prst="rect">
            <a:avLst/>
          </a:prstGeom>
          <a:noFill/>
        </p:spPr>
      </p:pic>
      <p:pic>
        <p:nvPicPr>
          <p:cNvPr id="177164" name="Picture 12" descr="AG0018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543800" y="2590800"/>
            <a:ext cx="1381125" cy="685800"/>
          </a:xfrm>
          <a:prstGeom prst="rect">
            <a:avLst/>
          </a:prstGeom>
          <a:noFill/>
        </p:spPr>
      </p:pic>
      <p:pic>
        <p:nvPicPr>
          <p:cNvPr id="177165" name="Picture 13" descr="AG0018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667000"/>
            <a:ext cx="1381125" cy="685800"/>
          </a:xfrm>
          <a:prstGeom prst="rect">
            <a:avLst/>
          </a:prstGeom>
          <a:noFill/>
        </p:spPr>
      </p:pic>
      <p:pic>
        <p:nvPicPr>
          <p:cNvPr id="177166" name="Picture 14" descr="AG0018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543800" y="2590800"/>
            <a:ext cx="1381125" cy="685800"/>
          </a:xfrm>
          <a:prstGeom prst="rect">
            <a:avLst/>
          </a:prstGeom>
          <a:noFill/>
        </p:spPr>
      </p:pic>
      <p:sp>
        <p:nvSpPr>
          <p:cNvPr id="177167" name="Oval 15"/>
          <p:cNvSpPr>
            <a:spLocks noChangeArrowheads="1"/>
          </p:cNvSpPr>
          <p:nvPr/>
        </p:nvSpPr>
        <p:spPr bwMode="auto">
          <a:xfrm>
            <a:off x="609600" y="1828800"/>
            <a:ext cx="3962400" cy="3200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7168" name="Oval 16"/>
          <p:cNvSpPr>
            <a:spLocks noChangeArrowheads="1"/>
          </p:cNvSpPr>
          <p:nvPr/>
        </p:nvSpPr>
        <p:spPr bwMode="auto">
          <a:xfrm>
            <a:off x="4572000" y="1828800"/>
            <a:ext cx="3962400" cy="32004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7169" name="Picture 17" descr="j031805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3048000"/>
            <a:ext cx="76200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0.03261 C 0.00834 -0.1846 0.20295 -0.36132 0.44167 -0.36132 C 0.68073 -0.36132 0.87466 -0.1846 0.87466 0.03261 C 0.87466 0.25006 0.68073 0.42632 0.44167 0.42632 C 0.20295 0.42632 0.00834 0.25006 0.00834 0.03261 Z " pathEditMode="relative" rAng="16200000" ptsTypes="fffff">
                                      <p:cBhvr>
                                        <p:cTn id="6" dur="50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" presetID="1" presetClass="pat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694 C -0.00017 0.21004 -0.18472 0.37613 -0.41076 0.37613 C -0.6375 0.37613 -0.82135 0.21004 -0.82135 0.00694 C -0.82135 -0.19662 -0.6375 -0.36155 -0.41076 -0.36155 C -0.18472 -0.36155 -0.00017 -0.19662 -0.00017 0.00694 Z " pathEditMode="relative" rAng="5400000" ptsTypes="fffff">
                                      <p:cBhvr>
                                        <p:cTn id="19" dur="5000" spd="-1000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000"/>
                            </p:stCondLst>
                            <p:childTnLst>
                              <p:par>
                                <p:cTn id="31" presetID="64" presetClass="path" presetSubtype="0" repeatCount="3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97085E-6 L 0 -0.632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500"/>
                            </p:stCondLst>
                            <p:childTnLst>
                              <p:par>
                                <p:cTn id="46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1624E-6 L 0.78333 -2.61624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7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0"/>
                            </p:stCondLst>
                            <p:childTnLst>
                              <p:par>
                                <p:cTn id="55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111 L -0.77396 0.011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0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500"/>
                            </p:stCondLst>
                            <p:childTnLst>
                              <p:par>
                                <p:cTn id="64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1624E-6 L 0.78333 -2.61624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50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7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0"/>
                            </p:stCondLst>
                            <p:childTnLst>
                              <p:par>
                                <p:cTn id="73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111 L -0.77396 0.011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30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7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3500"/>
                            </p:stCondLst>
                            <p:childTnLst>
                              <p:par>
                                <p:cTn id="82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1624E-6 L 0.78333 -2.61624E-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5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7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6000"/>
                            </p:stCondLst>
                            <p:childTnLst>
                              <p:par>
                                <p:cTn id="91" presetID="35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111 L -0.77396 0.011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8000"/>
                            </p:stCondLst>
                            <p:childTnLst>
                              <p:par>
                                <p:cTn id="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8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7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7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7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8500"/>
                            </p:stCondLst>
                            <p:childTnLst>
                              <p:par>
                                <p:cTn id="109" presetID="26" presetClass="pat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2845 C -0.00382 -0.08674 -0.09375 -0.18251 -0.20677 -0.18251 C -0.33958 -0.18251 -0.38593 -0.07703 -0.40694 -0.01295 L -0.42882 0.07102 C -0.44791 0.13394 -0.49878 0.23942 -0.64705 0.23942 C -0.74375 0.23942 -0.85382 0.14481 -0.85382 0.02845 C -0.85382 -0.08674 -0.74375 -0.18251 -0.64705 -0.18251 C -0.49878 -0.18251 -0.44791 -0.07703 -0.42882 -0.01295 L -0.40694 0.07148 C -0.38593 0.13394 -0.33958 0.23942 -0.20677 0.23942 C -0.09375 0.23942 -0.00382 0.14481 -0.00382 0.02845 Z " pathEditMode="relative" rAng="10800000" ptsTypes="ffFffffFfff">
                                      <p:cBhvr>
                                        <p:cTn id="110" dur="5000" fill="hold"/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 animBg="1"/>
      <p:bldP spid="177158" grpId="0" animBg="1"/>
      <p:bldP spid="177158" grpId="1" animBg="1"/>
      <p:bldP spid="177160" grpId="0" animBg="1"/>
      <p:bldP spid="177160" grpId="1" animBg="1"/>
      <p:bldP spid="177167" grpId="0" animBg="1"/>
      <p:bldP spid="1771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нег та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09803" y="642918"/>
            <a:ext cx="9353803" cy="6215082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652801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ЗИМА ЛЕТО ПУГАЕТ, ДА ВСЕ РАВНО ТАЕТ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ч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99872" y="1928802"/>
            <a:ext cx="10243872" cy="464347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МОРОЗ НЕ ВЕЛИК,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ДА СТОЯТЬ НЕ ВЕЛИТ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 Рождеством!!!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0"/>
            <a:ext cx="82868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1500174"/>
            <a:ext cx="9353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ЗИМА - НЕ ЛЕТО, В ШУБУ ОДЕТА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Наталья\Мои документы\Мои рисунки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74" y="0"/>
            <a:ext cx="10261346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1000108"/>
            <a:ext cx="9144000" cy="1143000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Спасибо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85720" y="1714488"/>
            <a:ext cx="1857388" cy="1643074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357422" y="1785926"/>
            <a:ext cx="1857388" cy="164307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29124" y="1785926"/>
            <a:ext cx="1857388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643702" y="1857364"/>
            <a:ext cx="1857388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4282" y="3571876"/>
            <a:ext cx="1857388" cy="164307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357422" y="3571876"/>
            <a:ext cx="1857388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29124" y="3571876"/>
            <a:ext cx="1857388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572264" y="3643314"/>
            <a:ext cx="1857388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лья\Мои документы\Мои рисунки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январ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0"/>
            <a:ext cx="3905245" cy="2928934"/>
          </a:xfrm>
          <a:prstGeom prst="rect">
            <a:avLst/>
          </a:prstGeom>
        </p:spPr>
      </p:pic>
      <p:pic>
        <p:nvPicPr>
          <p:cNvPr id="5" name="Рисунок 4" descr="декабр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0"/>
            <a:ext cx="3809993" cy="2857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143000"/>
          </a:xfrm>
        </p:spPr>
        <p:txBody>
          <a:bodyPr/>
          <a:lstStyle/>
          <a:p>
            <a:pPr algn="l"/>
            <a:r>
              <a:rPr lang="ru-RU" dirty="0" smtClean="0"/>
              <a:t>Декабрь                    Январь  </a:t>
            </a:r>
            <a:endParaRPr lang="ru-RU" dirty="0"/>
          </a:p>
        </p:txBody>
      </p:sp>
      <p:pic>
        <p:nvPicPr>
          <p:cNvPr id="4" name="Picture 6" descr="3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143248"/>
            <a:ext cx="467154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14678" y="3071810"/>
            <a:ext cx="39290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Февраль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има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4614" y="0"/>
            <a:ext cx="5183402" cy="6911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Побелели </a:t>
            </a:r>
            <a:r>
              <a:rPr lang="ru-RU" i="1" dirty="0"/>
              <a:t>поля. Тонким льдом покрылась </a:t>
            </a:r>
            <a:r>
              <a:rPr lang="ru-RU" i="1" dirty="0" smtClean="0"/>
              <a:t>река, </a:t>
            </a:r>
            <a:r>
              <a:rPr lang="ru-RU" i="1" dirty="0"/>
              <a:t>уснула, как в </a:t>
            </a:r>
            <a:r>
              <a:rPr lang="ru-RU" i="1" dirty="0" smtClean="0"/>
              <a:t>сказке. </a:t>
            </a:r>
            <a:r>
              <a:rPr lang="ru-RU" i="1" dirty="0"/>
              <a:t>Ходит зима, поглядывает по </a:t>
            </a:r>
            <a:r>
              <a:rPr lang="ru-RU" i="1" dirty="0" smtClean="0"/>
              <a:t>сторонам. </a:t>
            </a:r>
            <a:r>
              <a:rPr lang="ru-RU" i="1" dirty="0"/>
              <a:t>Запорошила сугробами лес и посылает </a:t>
            </a:r>
            <a:r>
              <a:rPr lang="ru-RU" i="1" dirty="0" smtClean="0"/>
              <a:t>мороз </a:t>
            </a:r>
            <a:r>
              <a:rPr lang="ru-RU" i="1" dirty="0"/>
              <a:t>за </a:t>
            </a:r>
            <a:r>
              <a:rPr lang="ru-RU" i="1" dirty="0" smtClean="0"/>
              <a:t>морозом. </a:t>
            </a:r>
            <a:r>
              <a:rPr lang="ru-RU" i="1" dirty="0"/>
              <a:t>Зайцам белые </a:t>
            </a:r>
            <a:r>
              <a:rPr lang="ru-RU" i="1" dirty="0" smtClean="0"/>
              <a:t>шубки подарила</a:t>
            </a:r>
            <a:r>
              <a:rPr lang="ru-RU" i="1" dirty="0"/>
              <a:t>. Ребята заливают </a:t>
            </a:r>
            <a:r>
              <a:rPr lang="ru-RU" i="1" dirty="0" smtClean="0"/>
              <a:t>каток </a:t>
            </a:r>
            <a:r>
              <a:rPr lang="ru-RU" i="1" dirty="0"/>
              <a:t>водой. Скоро они будут кататься на </a:t>
            </a:r>
            <a:r>
              <a:rPr lang="ru-RU" i="1" dirty="0" smtClean="0"/>
              <a:t>гладком </a:t>
            </a:r>
            <a:r>
              <a:rPr lang="ru-RU" i="1" dirty="0"/>
              <a:t>льду.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таруха-зима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74907"/>
            <a:ext cx="5357850" cy="66199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992"/>
            <a:ext cx="8229600" cy="1143008"/>
          </a:xfrm>
        </p:spPr>
        <p:txBody>
          <a:bodyPr/>
          <a:lstStyle/>
          <a:p>
            <a:pPr algn="ctr">
              <a:buNone/>
            </a:pPr>
            <a:r>
              <a:rPr lang="en-US" b="1" dirty="0"/>
              <a:t>ПРОКАЗЫ СТАРУХИ ЗИМЫ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шин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0"/>
            <a:ext cx="4767939" cy="59119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К.Д. Ушинский </a:t>
            </a:r>
            <a:r>
              <a:rPr lang="ru-RU" sz="2700" dirty="0" smtClean="0"/>
              <a:t>(</a:t>
            </a:r>
            <a:r>
              <a:rPr lang="en-US" sz="2400" b="1" dirty="0" smtClean="0"/>
              <a:t>1824-1870</a:t>
            </a:r>
            <a:r>
              <a:rPr lang="ru-RU" sz="2700" dirty="0" smtClean="0"/>
              <a:t>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9001156" cy="562612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ДУБРАВА</a:t>
            </a:r>
            <a:r>
              <a:rPr lang="en-US" dirty="0"/>
              <a:t> - ДУБОВАЯ РОЩА, ЛЕСОК </a:t>
            </a:r>
            <a:endParaRPr lang="ru-RU" dirty="0"/>
          </a:p>
          <a:p>
            <a:pPr lvl="0">
              <a:lnSpc>
                <a:spcPct val="150000"/>
              </a:lnSpc>
            </a:pPr>
            <a:r>
              <a:rPr lang="ru-RU" b="1" dirty="0"/>
              <a:t>ЗАПОРОШИЛА ПОЛЯ</a:t>
            </a:r>
            <a:r>
              <a:rPr lang="ru-RU" dirty="0"/>
              <a:t> - ВЫПАЛ СНЕГ НА ПОЛЯ </a:t>
            </a:r>
          </a:p>
          <a:p>
            <a:pPr lvl="0">
              <a:lnSpc>
                <a:spcPct val="150000"/>
              </a:lnSpc>
            </a:pPr>
            <a:r>
              <a:rPr lang="en-US" b="1" dirty="0"/>
              <a:t>ЛЮТЫЙ</a:t>
            </a:r>
            <a:r>
              <a:rPr lang="en-US" dirty="0"/>
              <a:t> - ЗЛОЙ, СЕРДИТЫЙ </a:t>
            </a:r>
            <a:endParaRPr lang="ru-RU" dirty="0"/>
          </a:p>
          <a:p>
            <a:pPr lvl="0">
              <a:lnSpc>
                <a:spcPct val="150000"/>
              </a:lnSpc>
            </a:pPr>
            <a:r>
              <a:rPr lang="en-US" b="1" dirty="0"/>
              <a:t>ОКОННИЦЫ</a:t>
            </a:r>
            <a:r>
              <a:rPr lang="en-US" dirty="0"/>
              <a:t> - СТЕКЛА В ОКНАХ </a:t>
            </a:r>
            <a:endParaRPr lang="ru-RU" dirty="0"/>
          </a:p>
          <a:p>
            <a:pPr lvl="0">
              <a:lnSpc>
                <a:spcPct val="150000"/>
              </a:lnSpc>
            </a:pPr>
            <a:r>
              <a:rPr lang="en-US" b="1" dirty="0"/>
              <a:t>САЛАЗКИ</a:t>
            </a:r>
            <a:r>
              <a:rPr lang="en-US" dirty="0"/>
              <a:t> - САНКИ 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en-US" b="1" dirty="0"/>
              <a:t>ПРОКАЗЫ</a:t>
            </a:r>
            <a:r>
              <a:rPr lang="en-US" dirty="0"/>
              <a:t> - ЗАБАВЫ, ИГРЫ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138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Тема: К.Д. Ушинский.  Проказы старухи Зимы.  Сказка.  </vt:lpstr>
      <vt:lpstr>Слайд 2</vt:lpstr>
      <vt:lpstr>Слайд 3</vt:lpstr>
      <vt:lpstr>Декабрь                    Январь  </vt:lpstr>
      <vt:lpstr>Слайд 5</vt:lpstr>
      <vt:lpstr>Слайд 6</vt:lpstr>
      <vt:lpstr>Слайд 7</vt:lpstr>
      <vt:lpstr>К.Д. Ушинский (1824-1870)  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8</cp:revision>
  <dcterms:created xsi:type="dcterms:W3CDTF">2013-02-13T16:39:06Z</dcterms:created>
  <dcterms:modified xsi:type="dcterms:W3CDTF">2013-02-13T17:50:35Z</dcterms:modified>
</cp:coreProperties>
</file>