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6" r:id="rId4"/>
    <p:sldId id="267" r:id="rId5"/>
    <p:sldId id="270" r:id="rId6"/>
    <p:sldId id="271" r:id="rId7"/>
    <p:sldId id="265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68450" y="4454525"/>
            <a:ext cx="7573963" cy="952500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/>
            <a:ahLst/>
            <a:cxnLst>
              <a:cxn ang="0">
                <a:pos x="243" y="0"/>
              </a:cxn>
              <a:cxn ang="0">
                <a:pos x="988" y="346"/>
              </a:cxn>
              <a:cxn ang="0">
                <a:pos x="953" y="600"/>
              </a:cxn>
              <a:cxn ang="0">
                <a:pos x="0" y="601"/>
              </a:cxn>
              <a:cxn ang="0">
                <a:pos x="243" y="0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/>
            <a:ahLst/>
            <a:cxnLst>
              <a:cxn ang="0">
                <a:pos x="0" y="428"/>
              </a:cxn>
              <a:cxn ang="0">
                <a:pos x="427" y="0"/>
              </a:cxn>
              <a:cxn ang="0">
                <a:pos x="987" y="219"/>
              </a:cxn>
              <a:cxn ang="0">
                <a:pos x="987" y="428"/>
              </a:cxn>
              <a:cxn ang="0">
                <a:pos x="0" y="428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92" y="240"/>
              </a:cxn>
              <a:cxn ang="0">
                <a:pos x="288" y="4319"/>
              </a:cxn>
              <a:cxn ang="0">
                <a:pos x="0" y="4319"/>
              </a:cxn>
              <a:cxn ang="0">
                <a:pos x="0" y="0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175" y="-15875"/>
            <a:ext cx="1522413" cy="6873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58" y="346"/>
              </a:cxn>
              <a:cxn ang="0">
                <a:pos x="286" y="4329"/>
              </a:cxn>
              <a:cxn ang="0">
                <a:pos x="0" y="4329"/>
              </a:cxn>
              <a:cxn ang="0">
                <a:pos x="0" y="0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00200" y="4495800"/>
            <a:ext cx="6781800" cy="9144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 anchor="ctr"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772400" y="6415088"/>
            <a:ext cx="1371600" cy="423862"/>
          </a:xfrm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" name="Rectangle 14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69163" y="0"/>
            <a:ext cx="1716087" cy="60785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17725" y="0"/>
            <a:ext cx="4999038" cy="60785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725" y="0"/>
            <a:ext cx="6867525" cy="10652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09800" y="1927225"/>
            <a:ext cx="6775450" cy="19986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09800" y="4078288"/>
            <a:ext cx="6775450" cy="2000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9245864-8F84-44E6-963E-ECB0ADFE2C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  <p:sndAc>
      <p:stSnd>
        <p:snd r:embed="rId1" name="chimes.wav" builtIn="1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44C50C3-126D-46AC-B3E8-6DE98FE6DE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09800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73725" y="1927225"/>
            <a:ext cx="3311525" cy="4151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415088"/>
            <a:ext cx="9142413" cy="44132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1028" name="Freeform 4"/>
          <p:cNvSpPr>
            <a:spLocks/>
          </p:cNvSpPr>
          <p:nvPr/>
        </p:nvSpPr>
        <p:spPr bwMode="auto">
          <a:xfrm>
            <a:off x="7573963" y="5902325"/>
            <a:ext cx="1570037" cy="955675"/>
          </a:xfrm>
          <a:custGeom>
            <a:avLst/>
            <a:gdLst/>
            <a:ahLst/>
            <a:cxnLst>
              <a:cxn ang="0">
                <a:pos x="243" y="0"/>
              </a:cxn>
              <a:cxn ang="0">
                <a:pos x="988" y="346"/>
              </a:cxn>
              <a:cxn ang="0">
                <a:pos x="953" y="600"/>
              </a:cxn>
              <a:cxn ang="0">
                <a:pos x="0" y="601"/>
              </a:cxn>
              <a:cxn ang="0">
                <a:pos x="243" y="0"/>
              </a:cxn>
            </a:cxnLst>
            <a:rect l="0" t="0" r="r" b="b"/>
            <a:pathLst>
              <a:path w="989" h="602">
                <a:moveTo>
                  <a:pt x="243" y="0"/>
                </a:moveTo>
                <a:lnTo>
                  <a:pt x="988" y="346"/>
                </a:lnTo>
                <a:lnTo>
                  <a:pt x="953" y="600"/>
                </a:lnTo>
                <a:lnTo>
                  <a:pt x="0" y="601"/>
                </a:lnTo>
                <a:lnTo>
                  <a:pt x="243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7575550" y="6176963"/>
            <a:ext cx="1568450" cy="681037"/>
          </a:xfrm>
          <a:custGeom>
            <a:avLst/>
            <a:gdLst/>
            <a:ahLst/>
            <a:cxnLst>
              <a:cxn ang="0">
                <a:pos x="0" y="428"/>
              </a:cxn>
              <a:cxn ang="0">
                <a:pos x="427" y="0"/>
              </a:cxn>
              <a:cxn ang="0">
                <a:pos x="987" y="219"/>
              </a:cxn>
              <a:cxn ang="0">
                <a:pos x="987" y="428"/>
              </a:cxn>
              <a:cxn ang="0">
                <a:pos x="0" y="428"/>
              </a:cxn>
            </a:cxnLst>
            <a:rect l="0" t="0" r="r" b="b"/>
            <a:pathLst>
              <a:path w="988" h="429">
                <a:moveTo>
                  <a:pt x="0" y="428"/>
                </a:moveTo>
                <a:lnTo>
                  <a:pt x="427" y="0"/>
                </a:lnTo>
                <a:lnTo>
                  <a:pt x="987" y="219"/>
                </a:lnTo>
                <a:lnTo>
                  <a:pt x="987" y="428"/>
                </a:lnTo>
                <a:lnTo>
                  <a:pt x="0" y="428"/>
                </a:lnTo>
              </a:path>
            </a:pathLst>
          </a:custGeom>
          <a:solidFill>
            <a:schemeClr val="folHlink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2413" cy="1295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0" y="0"/>
            <a:ext cx="2211388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92" y="240"/>
              </a:cxn>
              <a:cxn ang="0">
                <a:pos x="288" y="4319"/>
              </a:cxn>
              <a:cxn ang="0">
                <a:pos x="0" y="4319"/>
              </a:cxn>
              <a:cxn ang="0">
                <a:pos x="0" y="0"/>
              </a:cxn>
            </a:cxnLst>
            <a:rect l="0" t="0" r="r" b="b"/>
            <a:pathLst>
              <a:path w="1393" h="4320">
                <a:moveTo>
                  <a:pt x="0" y="0"/>
                </a:moveTo>
                <a:lnTo>
                  <a:pt x="1392" y="240"/>
                </a:lnTo>
                <a:lnTo>
                  <a:pt x="288" y="4319"/>
                </a:lnTo>
                <a:lnTo>
                  <a:pt x="0" y="4319"/>
                </a:lnTo>
                <a:lnTo>
                  <a:pt x="0" y="0"/>
                </a:lnTo>
              </a:path>
            </a:pathLst>
          </a:custGeom>
          <a:solidFill>
            <a:schemeClr val="tx1">
              <a:alpha val="50000"/>
            </a:scheme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438" y="6415088"/>
            <a:ext cx="15938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fld id="{CA6AB6C7-B275-4E68-9A00-1E32B9C0626C}" type="datetimeFigureOut">
              <a:rPr lang="ru-RU" smtClean="0"/>
              <a:t>31.01.2013</a:t>
            </a:fld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27263" y="6415088"/>
            <a:ext cx="509111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ru-RU"/>
          </a:p>
        </p:txBody>
      </p:sp>
      <p:sp>
        <p:nvSpPr>
          <p:cNvPr id="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117725" y="0"/>
            <a:ext cx="6867525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0" y="-15875"/>
            <a:ext cx="1522413" cy="6873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58" y="346"/>
              </a:cxn>
              <a:cxn ang="0">
                <a:pos x="286" y="4329"/>
              </a:cxn>
              <a:cxn ang="0">
                <a:pos x="0" y="4329"/>
              </a:cxn>
              <a:cxn ang="0">
                <a:pos x="0" y="0"/>
              </a:cxn>
            </a:cxnLst>
            <a:rect l="0" t="0" r="r" b="b"/>
            <a:pathLst>
              <a:path w="959" h="4330">
                <a:moveTo>
                  <a:pt x="0" y="0"/>
                </a:moveTo>
                <a:lnTo>
                  <a:pt x="958" y="346"/>
                </a:lnTo>
                <a:lnTo>
                  <a:pt x="286" y="4329"/>
                </a:lnTo>
                <a:lnTo>
                  <a:pt x="0" y="4329"/>
                </a:lnTo>
                <a:lnTo>
                  <a:pt x="0" y="0"/>
                </a:lnTo>
              </a:path>
            </a:pathLst>
          </a:custGeom>
          <a:solidFill>
            <a:schemeClr val="folHlink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927225"/>
            <a:ext cx="6775450" cy="415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3213" y="6415088"/>
            <a:ext cx="969962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fld id="{8CE95931-41A4-447A-BE60-365CA549E4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spd="med">
    <p:wheel spokes="8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1357289" y="0"/>
            <a:ext cx="7627961" cy="2571744"/>
          </a:xfrm>
        </p:spPr>
        <p:txBody>
          <a:bodyPr/>
          <a:lstStyle/>
          <a:p>
            <a:pPr algn="ctr"/>
            <a:r>
              <a:rPr lang="ru-RU" dirty="0" smtClean="0"/>
              <a:t>УРОК – ПУТЕШЕСТВИЕ - ПРОЕКТ</a:t>
            </a:r>
            <a:br>
              <a:rPr lang="ru-RU" dirty="0" smtClean="0"/>
            </a:br>
            <a:r>
              <a:rPr lang="ru-RU" dirty="0" smtClean="0"/>
              <a:t> по русскому языку</a:t>
            </a:r>
            <a:br>
              <a:rPr lang="ru-RU" dirty="0" smtClean="0"/>
            </a:br>
            <a:r>
              <a:rPr lang="ru-RU" dirty="0" smtClean="0"/>
              <a:t> в 7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357158" y="4495800"/>
            <a:ext cx="8572560" cy="914400"/>
          </a:xfrm>
        </p:spPr>
        <p:txBody>
          <a:bodyPr/>
          <a:lstStyle/>
          <a:p>
            <a:r>
              <a:rPr lang="ru-RU" b="1" dirty="0" smtClean="0"/>
              <a:t>НАРЕЧИЕ.   ОБОБЩЕНИЕ.   ЗАКРЕПЛЕНИЕ.</a:t>
            </a:r>
            <a:endParaRPr lang="ru-RU" b="1" dirty="0"/>
          </a:p>
        </p:txBody>
      </p:sp>
      <p:pic>
        <p:nvPicPr>
          <p:cNvPr id="4" name="Рисунок 4" descr="cdolls2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63402">
            <a:off x="146088" y="1285902"/>
            <a:ext cx="2923395" cy="315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5" descr="cdolls6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41547">
            <a:off x="6351242" y="1615933"/>
            <a:ext cx="2918135" cy="314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725" y="0"/>
            <a:ext cx="6867525" cy="157161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Успех на уроке возможен,</a:t>
            </a:r>
            <a:br>
              <a:rPr lang="ru-RU" sz="40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40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если мы будем:</a:t>
            </a:r>
            <a:endParaRPr lang="ru-RU" sz="6000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Batang" pitchFamily="18" charset="-127"/>
                <a:ea typeface="Batang" pitchFamily="18" charset="-127"/>
              </a:rPr>
              <a:t>слышать и слушать,</a:t>
            </a:r>
            <a:endParaRPr lang="ru-RU" sz="40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4000" b="1" i="1" dirty="0" smtClean="0">
                <a:latin typeface="Batang" pitchFamily="18" charset="-127"/>
                <a:ea typeface="Batang" pitchFamily="18" charset="-127"/>
              </a:rPr>
              <a:t>вникать и размышлять,</a:t>
            </a:r>
            <a:endParaRPr lang="ru-RU" sz="40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4000" b="1" i="1" dirty="0" smtClean="0">
                <a:latin typeface="Batang" pitchFamily="18" charset="-127"/>
                <a:ea typeface="Batang" pitchFamily="18" charset="-127"/>
              </a:rPr>
              <a:t>анализировать и реагировать,</a:t>
            </a:r>
            <a:endParaRPr lang="ru-RU" sz="4000" dirty="0" smtClean="0">
              <a:latin typeface="Batang" pitchFamily="18" charset="-127"/>
              <a:ea typeface="Batang" pitchFamily="18" charset="-127"/>
            </a:endParaRPr>
          </a:p>
          <a:p>
            <a:r>
              <a:rPr lang="ru-RU" sz="4000" b="1" i="1" dirty="0" smtClean="0">
                <a:latin typeface="Batang" pitchFamily="18" charset="-127"/>
                <a:ea typeface="Batang" pitchFamily="18" charset="-127"/>
              </a:rPr>
              <a:t>оценивать.</a:t>
            </a:r>
            <a:endParaRPr lang="ru-RU" sz="4000" dirty="0" smtClean="0"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ru-RU" sz="4000" dirty="0"/>
          </a:p>
        </p:txBody>
      </p:sp>
      <p:pic>
        <p:nvPicPr>
          <p:cNvPr id="4" name="Рисунок 3" descr="C:\Users\admin\Desktop\анимашки\glaza-141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281022">
            <a:off x="-735272" y="2064371"/>
            <a:ext cx="3429024" cy="1364461"/>
          </a:xfrm>
          <a:prstGeom prst="rect">
            <a:avLst/>
          </a:prstGeom>
          <a:noFill/>
        </p:spPr>
      </p:pic>
      <p:pic>
        <p:nvPicPr>
          <p:cNvPr id="5" name="Рисунок 4" descr="C:\Users\admin\Desktop\анимашки\79966779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29454" y="4071942"/>
            <a:ext cx="1928826" cy="1857364"/>
          </a:xfrm>
          <a:prstGeom prst="rect">
            <a:avLst/>
          </a:prstGeom>
          <a:noFill/>
        </p:spPr>
      </p:pic>
      <p:pic>
        <p:nvPicPr>
          <p:cNvPr id="6" name="Рисунок 5" descr="C:\Users\HP\Desktop\всё для презентаций\аним\анимации\gbook03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57222" y="4000504"/>
            <a:ext cx="3714744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039813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        Город </a:t>
            </a:r>
            <a:r>
              <a:rPr lang="ru-RU" sz="5400" b="1" dirty="0">
                <a:solidFill>
                  <a:srgbClr val="FF0000"/>
                </a:solidFill>
              </a:rPr>
              <a:t>Наречие</a:t>
            </a:r>
          </a:p>
        </p:txBody>
      </p:sp>
      <p:pic>
        <p:nvPicPr>
          <p:cNvPr id="8201" name="Picture 9" descr="RUSSI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412875"/>
            <a:ext cx="8353425" cy="5256213"/>
          </a:xfrm>
          <a:solidFill>
            <a:srgbClr val="FF0000"/>
          </a:solidFill>
        </p:spPr>
      </p:pic>
      <p:pic>
        <p:nvPicPr>
          <p:cNvPr id="8202" name="Picture 10" descr="j02353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2709863"/>
            <a:ext cx="2232025" cy="2254250"/>
          </a:xfrm>
        </p:spPr>
      </p:pic>
      <p:pic>
        <p:nvPicPr>
          <p:cNvPr id="5" name="Picture 5" descr="cartoon1235o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0" y="5032375"/>
            <a:ext cx="171450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анимашки\apogoda-9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0"/>
            <a:ext cx="1676400" cy="1752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66"/>
                </a:solidFill>
              </a:rPr>
              <a:t>План города Наречия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071678"/>
            <a:ext cx="8229600" cy="4214842"/>
          </a:xfrm>
        </p:spPr>
        <p:txBody>
          <a:bodyPr/>
          <a:lstStyle/>
          <a:p>
            <a:pPr marL="514350" indent="-514350" algn="ctr">
              <a:lnSpc>
                <a:spcPct val="90000"/>
              </a:lnSpc>
              <a:buFontTx/>
              <a:buAutoNum type="arabicPeriod"/>
            </a:pPr>
            <a:r>
              <a:rPr lang="ru-RU" sz="2800" b="1" dirty="0" smtClean="0"/>
              <a:t>Городские ворота</a:t>
            </a:r>
          </a:p>
          <a:p>
            <a:pPr marL="514350" indent="-514350" algn="ctr">
              <a:lnSpc>
                <a:spcPct val="90000"/>
              </a:lnSpc>
              <a:buFontTx/>
              <a:buAutoNum type="arabicPeriod"/>
            </a:pPr>
            <a:endParaRPr lang="ru-RU" sz="2800" b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/>
              <a:t>2. Центральная </a:t>
            </a:r>
            <a:r>
              <a:rPr lang="ru-RU" sz="2800" b="1" dirty="0" smtClean="0"/>
              <a:t>площадь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800" b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/>
              <a:t>3. Ров на пути к </a:t>
            </a:r>
            <a:r>
              <a:rPr lang="ru-RU" sz="2800" b="1" dirty="0" smtClean="0"/>
              <a:t>замку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800" b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/>
              <a:t>4. </a:t>
            </a:r>
            <a:r>
              <a:rPr lang="ru-RU" sz="2800" b="1" dirty="0" smtClean="0"/>
              <a:t>Стражник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800" b="1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/>
              <a:t>5. Замок</a:t>
            </a:r>
          </a:p>
        </p:txBody>
      </p:sp>
      <p:pic>
        <p:nvPicPr>
          <p:cNvPr id="17418" name="Picture 10" descr="j019553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403466"/>
            <a:ext cx="2678100" cy="4454534"/>
          </a:xfrm>
        </p:spPr>
      </p:pic>
      <p:pic>
        <p:nvPicPr>
          <p:cNvPr id="5" name="Рисунок 4" descr="C:\Users\admin\Desktop\анимашки\children_0061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32" y="0"/>
            <a:ext cx="2571768" cy="3929090"/>
          </a:xfrm>
          <a:prstGeom prst="rect">
            <a:avLst/>
          </a:prstGeom>
          <a:noFill/>
        </p:spPr>
      </p:pic>
      <p:pic>
        <p:nvPicPr>
          <p:cNvPr id="6" name="Рисунок 5" descr="C:\Users\admin\Desktop\анимашки\children_0166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0"/>
            <a:ext cx="1785950" cy="2143116"/>
          </a:xfrm>
          <a:prstGeom prst="rect">
            <a:avLst/>
          </a:prstGeom>
          <a:noFill/>
        </p:spPr>
      </p:pic>
      <p:pic>
        <p:nvPicPr>
          <p:cNvPr id="7" name="Рисунок 6" descr="C:\Users\admin\Desktop\анимашки\ludia-2382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50" y="5143512"/>
            <a:ext cx="1428760" cy="17144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41431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Оценочный лист-маршрут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4423"/>
            <a:ext cx="2714612" cy="17859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000" b="1" dirty="0" err="1" smtClean="0"/>
              <a:t>Дата_____</a:t>
            </a:r>
            <a:endParaRPr lang="ru-RU" sz="2000" b="1" dirty="0" smtClean="0"/>
          </a:p>
          <a:p>
            <a:pPr algn="ctr">
              <a:buFontTx/>
              <a:buNone/>
            </a:pPr>
            <a:r>
              <a:rPr lang="ru-RU" sz="2000" b="1" dirty="0" err="1" smtClean="0"/>
              <a:t>Класс____</a:t>
            </a:r>
            <a:endParaRPr lang="ru-RU" sz="2000" b="1" dirty="0" smtClean="0"/>
          </a:p>
          <a:p>
            <a:pPr algn="ctr">
              <a:buFontTx/>
              <a:buNone/>
            </a:pPr>
            <a:r>
              <a:rPr lang="ru-RU" sz="2000" b="1" dirty="0" err="1" smtClean="0"/>
              <a:t>Имя______</a:t>
            </a:r>
            <a:endParaRPr lang="ru-RU" sz="2000" b="1" dirty="0"/>
          </a:p>
        </p:txBody>
      </p:sp>
      <p:graphicFrame>
        <p:nvGraphicFramePr>
          <p:cNvPr id="20576" name="Group 96"/>
          <p:cNvGraphicFramePr>
            <a:graphicFrameLocks noGrp="1"/>
          </p:cNvGraphicFramePr>
          <p:nvPr>
            <p:ph sz="quarter" idx="2"/>
          </p:nvPr>
        </p:nvGraphicFramePr>
        <p:xfrm>
          <a:off x="2714612" y="1127760"/>
          <a:ext cx="6715172" cy="5730240"/>
        </p:xfrm>
        <a:graphic>
          <a:graphicData uri="http://schemas.openxmlformats.org/drawingml/2006/table">
            <a:tbl>
              <a:tblPr/>
              <a:tblGrid>
                <a:gridCol w="4581546"/>
                <a:gridCol w="2133626"/>
              </a:tblGrid>
              <a:tr h="2235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Arial" charset="0"/>
                        </a:rPr>
                        <a:t>Препятствия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rgbClr val="FF00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Баллы за задание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3207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Arial" charset="0"/>
                        </a:rPr>
                        <a:t>1. Городские ворота «Наречие как часть речи» ДАРЬЯ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rgbClr val="FF00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179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Arial" charset="0"/>
                        </a:rPr>
                        <a:t>2. Центральная площадь «Смысловые группы наречий» ТАТЬЯНА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rgbClr val="FF00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5151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Arial" charset="0"/>
                        </a:rPr>
                        <a:t>3. Ров на пути к замку  «Слитное и  раздельное написание Не с наречиями» АЛИНА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rgbClr val="FF00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3207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Arial" charset="0"/>
                        </a:rPr>
                        <a:t>4. Стражник «Дефис между частями слов в наречиях» ДМИТРИЙ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rgbClr val="FF00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7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latin typeface="Arial" charset="0"/>
                        </a:rPr>
                        <a:t>5. Замок «Е и И в приставках в отрицательных наречиях» АЛЕКСАНДР, «О и А на конце наречий» ГАЛИНА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rgbClr val="FF00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9933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20580" name="Group 100"/>
          <p:cNvGraphicFramePr>
            <a:graphicFrameLocks noGrp="1"/>
          </p:cNvGraphicFramePr>
          <p:nvPr>
            <p:ph sz="quarter" idx="3"/>
          </p:nvPr>
        </p:nvGraphicFramePr>
        <p:xfrm>
          <a:off x="0" y="4267200"/>
          <a:ext cx="2643206" cy="2590800"/>
        </p:xfrm>
        <a:graphic>
          <a:graphicData uri="http://schemas.openxmlformats.org/drawingml/2006/table">
            <a:tbl>
              <a:tblPr/>
              <a:tblGrid>
                <a:gridCol w="1321603"/>
                <a:gridCol w="1321603"/>
              </a:tblGrid>
              <a:tr h="5799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 - во баллов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Оценки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277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65-80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«5»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277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50-64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«4»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277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40-49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«3»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799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Меньше 30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«2»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99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6" name="Рисунок 5" descr="C:\Users\admin\Desktop\анимашки\4624577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285992"/>
            <a:ext cx="2000232" cy="1785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Рефлексия</a:t>
            </a:r>
            <a:endParaRPr lang="ru-RU" sz="4800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927225"/>
            <a:ext cx="8128026" cy="415131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Я оцениваю свою работу на уроке как…</a:t>
            </a:r>
          </a:p>
          <a:p>
            <a:pPr>
              <a:buNone/>
            </a:pPr>
            <a:endParaRPr lang="ru-RU" sz="4400" dirty="0" smtClean="0"/>
          </a:p>
          <a:p>
            <a:r>
              <a:rPr lang="ru-RU" sz="4400" dirty="0" smtClean="0"/>
              <a:t>Я (не) доволен уроком, потому что…</a:t>
            </a:r>
            <a:endParaRPr lang="ru-RU" sz="4400" dirty="0"/>
          </a:p>
        </p:txBody>
      </p:sp>
      <p:pic>
        <p:nvPicPr>
          <p:cNvPr id="4" name="Рисунок 3" descr="C:\Users\admin\Desktop\анимашки\children_0034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0"/>
            <a:ext cx="1785950" cy="2071702"/>
          </a:xfrm>
          <a:prstGeom prst="rect">
            <a:avLst/>
          </a:prstGeom>
          <a:noFill/>
        </p:spPr>
      </p:pic>
      <p:pic>
        <p:nvPicPr>
          <p:cNvPr id="5" name="Рисунок 4" descr="смс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4627562"/>
            <a:ext cx="1958975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002060"/>
                </a:solidFill>
              </a:rPr>
              <a:t>Ребусы</a:t>
            </a:r>
          </a:p>
        </p:txBody>
      </p:sp>
      <p:pic>
        <p:nvPicPr>
          <p:cNvPr id="4" name="Содержимое 3" descr="E:\data\articles\50\5023\502346\Image2635.jpg"/>
          <p:cNvPicPr>
            <a:picLocks noGrp="1"/>
          </p:cNvPicPr>
          <p:nvPr>
            <p:ph idx="1"/>
          </p:nvPr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>
          <a:xfrm>
            <a:off x="5715008" y="4071942"/>
            <a:ext cx="2857520" cy="1857388"/>
          </a:xfrm>
        </p:spPr>
      </p:pic>
      <p:pic>
        <p:nvPicPr>
          <p:cNvPr id="5" name="Рисунок 4" descr="E:\data\articles\50\5023\502346\img1.gif"/>
          <p:cNvPicPr/>
          <p:nvPr/>
        </p:nvPicPr>
        <p:blipFill>
          <a:blip r:embed="rId3" cstate="print">
            <a:duotone>
              <a:prstClr val="black"/>
              <a:srgbClr val="FF0066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643570" y="1357298"/>
            <a:ext cx="285752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artoon1364py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38" y="2643188"/>
            <a:ext cx="2081212" cy="23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286125" y="1643063"/>
            <a:ext cx="1714500" cy="928687"/>
          </a:xfrm>
          <a:prstGeom prst="wedgeEllipseCallout">
            <a:avLst>
              <a:gd name="adj1" fmla="val -56514"/>
              <a:gd name="adj2" fmla="val 48623"/>
            </a:avLst>
          </a:prstGeom>
          <a:solidFill>
            <a:schemeClr val="bg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b="1" dirty="0"/>
          </a:p>
          <a:p>
            <a:pPr algn="ctr">
              <a:defRPr/>
            </a:pPr>
            <a:r>
              <a:rPr lang="ru-RU" sz="1400" b="1" i="1" dirty="0"/>
              <a:t>Догадались?</a:t>
            </a:r>
          </a:p>
        </p:txBody>
      </p:sp>
      <p:pic>
        <p:nvPicPr>
          <p:cNvPr id="5127" name="Рисунок 3" descr="cdolls8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620713"/>
            <a:ext cx="8921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28662" y="4929198"/>
            <a:ext cx="274222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рядом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5715016"/>
            <a:ext cx="311655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внутри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8" grpId="1" build="allAtOnce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016125" y="0"/>
            <a:ext cx="7127875" cy="1708150"/>
          </a:xfrm>
        </p:spPr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2071688" y="1785938"/>
            <a:ext cx="5715000" cy="250031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7" descr="cdolls118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500042"/>
            <a:ext cx="8643965" cy="6143668"/>
          </a:xfr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rgbClr val="FFFF00"/>
                </a:solidFill>
              </a:rPr>
              <a:t>Спасибо за работу!</a:t>
            </a:r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body" sz="half" idx="2"/>
          </p:nvPr>
        </p:nvSpPr>
        <p:spPr>
          <a:xfrm rot="10801451" flipV="1">
            <a:off x="323850" y="5707063"/>
            <a:ext cx="8494713" cy="115093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000" smtClean="0">
                <a:solidFill>
                  <a:srgbClr val="FFFF00"/>
                </a:solidFill>
              </a:rPr>
              <a:t>Молодцы!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57200" y="1066800"/>
            <a:ext cx="8458200" cy="4800600"/>
            <a:chOff x="288" y="672"/>
            <a:chExt cx="5328" cy="3024"/>
          </a:xfrm>
        </p:grpSpPr>
        <p:pic>
          <p:nvPicPr>
            <p:cNvPr id="20485" name="Picture 5" descr="C41-0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0" y="672"/>
              <a:ext cx="2903" cy="2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6" name="Picture 6" descr="DD01009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6" y="2448"/>
              <a:ext cx="1200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7" name="Picture 7" descr="DD01009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288" y="864"/>
              <a:ext cx="1200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Рисунок 7" descr="C:\Users\admin\Desktop\анимашки\24609094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5429264"/>
            <a:ext cx="2286016" cy="12144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ployee Orientation">
  <a:themeElements>
    <a:clrScheme name="Employee Orientation 1">
      <a:dk1>
        <a:srgbClr val="000000"/>
      </a:dk1>
      <a:lt1>
        <a:srgbClr val="0099CC"/>
      </a:lt1>
      <a:dk2>
        <a:srgbClr val="FFFFFF"/>
      </a:dk2>
      <a:lt2>
        <a:srgbClr val="868686"/>
      </a:lt2>
      <a:accent1>
        <a:srgbClr val="00FFCC"/>
      </a:accent1>
      <a:accent2>
        <a:srgbClr val="969696"/>
      </a:accent2>
      <a:accent3>
        <a:srgbClr val="AACAE2"/>
      </a:accent3>
      <a:accent4>
        <a:srgbClr val="000000"/>
      </a:accent4>
      <a:accent5>
        <a:srgbClr val="AAFFE2"/>
      </a:accent5>
      <a:accent6>
        <a:srgbClr val="878787"/>
      </a:accent6>
      <a:hlink>
        <a:srgbClr val="00FFCC"/>
      </a:hlink>
      <a:folHlink>
        <a:srgbClr val="99CCFF"/>
      </a:folHlink>
    </a:clrScheme>
    <a:fontScheme name="Employee Orientatio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mployee Orientation 1">
        <a:dk1>
          <a:srgbClr val="000000"/>
        </a:dk1>
        <a:lt1>
          <a:srgbClr val="0099CC"/>
        </a:lt1>
        <a:dk2>
          <a:srgbClr val="FFFFFF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ployee Orientation 3">
        <a:dk1>
          <a:srgbClr val="5F5F5F"/>
        </a:dk1>
        <a:lt1>
          <a:srgbClr val="FFFFFF"/>
        </a:lt1>
        <a:dk2>
          <a:srgbClr val="5F5F5F"/>
        </a:dk2>
        <a:lt2>
          <a:srgbClr val="80808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pril1 (2)</Template>
  <TotalTime>186</TotalTime>
  <Words>198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Employee Orientation</vt:lpstr>
      <vt:lpstr>УРОК – ПУТЕШЕСТВИЕ - ПРОЕКТ  по русскому языку  в 7 классе</vt:lpstr>
      <vt:lpstr>Успех на уроке возможен, если мы будем:</vt:lpstr>
      <vt:lpstr>        Город Наречие</vt:lpstr>
      <vt:lpstr>План города Наречия</vt:lpstr>
      <vt:lpstr>Оценочный лист-маршрут</vt:lpstr>
      <vt:lpstr>Рефлексия</vt:lpstr>
      <vt:lpstr>Ребусы</vt:lpstr>
      <vt:lpstr>     </vt:lpstr>
      <vt:lpstr>Спасибо за работу!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Ktolhoo</dc:creator>
  <cp:lastModifiedBy>Ktolhoo</cp:lastModifiedBy>
  <cp:revision>19</cp:revision>
  <dcterms:created xsi:type="dcterms:W3CDTF">2013-01-31T14:34:49Z</dcterms:created>
  <dcterms:modified xsi:type="dcterms:W3CDTF">2013-01-31T17:41:13Z</dcterms:modified>
</cp:coreProperties>
</file>