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56" r:id="rId2"/>
    <p:sldId id="264" r:id="rId3"/>
    <p:sldId id="265" r:id="rId4"/>
    <p:sldId id="258" r:id="rId5"/>
    <p:sldId id="259" r:id="rId6"/>
    <p:sldId id="267" r:id="rId7"/>
    <p:sldId id="268" r:id="rId8"/>
    <p:sldId id="269" r:id="rId9"/>
    <p:sldId id="270" r:id="rId10"/>
    <p:sldId id="271" r:id="rId11"/>
    <p:sldId id="275" r:id="rId12"/>
    <p:sldId id="272" r:id="rId13"/>
    <p:sldId id="273" r:id="rId14"/>
    <p:sldId id="274" r:id="rId15"/>
    <p:sldId id="266" r:id="rId16"/>
    <p:sldId id="261" r:id="rId17"/>
    <p:sldId id="263" r:id="rId18"/>
    <p:sldId id="262" r:id="rId19"/>
  </p:sldIdLst>
  <p:sldSz cx="9144000" cy="6858000" type="screen4x3"/>
  <p:notesSz cx="6858000" cy="9144000"/>
  <p:custDataLst>
    <p:tags r:id="rId2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E5F7FF"/>
    <a:srgbClr val="DBEEF9"/>
    <a:srgbClr val="97D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37" autoAdjust="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0480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sz="1200"/>
            </a:lvl1pPr>
          </a:lstStyle>
          <a:p>
            <a:fld id="{3FDA8B73-C0A4-4C96-A89F-5CDB12FA7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F07201-945B-47C2-B8A7-9E68AC502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7893A2-53C0-42E5-9D1B-9ED1A99D1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814388"/>
            <a:ext cx="777240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8481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67300" y="1981200"/>
            <a:ext cx="38481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154113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92513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21513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11ED27F-414B-40F5-8E95-1663B0D1BE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814388"/>
            <a:ext cx="777240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66800" y="1981200"/>
            <a:ext cx="38481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067300" y="1981200"/>
            <a:ext cx="38481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1066800" y="4114800"/>
            <a:ext cx="784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154113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92513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021513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B6CD86D-BFC3-4392-AE21-07AE9C2A82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814388"/>
            <a:ext cx="777240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8481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067300" y="1981200"/>
            <a:ext cx="38481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067300" y="4114800"/>
            <a:ext cx="38481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154113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92513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021513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E462FCA-9DC4-42FA-B5AC-4F5EEC5E85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814388"/>
            <a:ext cx="777240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8481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67300" y="1981200"/>
            <a:ext cx="38481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154113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92513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21513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1B459FE-B93F-4C58-A8D8-C473ABC02D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AD4F20-1D1B-4E06-B5FD-13DE2E8CAD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9636A-14A0-46E6-8443-1592232151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B8068-9A36-4870-9A00-55464D437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BF0594-6AFE-43AC-B60F-6C6DF3FDF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202163-CB70-4782-83A6-A3F0B92BAA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562227-04B7-4D32-83CB-2CE9D5831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467A77-2D92-4433-8F75-64B331A39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2A3D9D-01EB-4161-B620-E3CFDE820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EEBECF6B-B030-45FC-8C72-697FD1A3A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slide" Target="slide4.xml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1003300"/>
            <a:ext cx="7772400" cy="1584325"/>
          </a:xfrm>
        </p:spPr>
        <p:txBody>
          <a:bodyPr/>
          <a:lstStyle/>
          <a:p>
            <a:r>
              <a:rPr lang="ru-RU" sz="5400"/>
              <a:t>Тема урока</a:t>
            </a:r>
            <a:r>
              <a:rPr lang="ru-RU"/>
              <a:t>:</a:t>
            </a:r>
            <a:br>
              <a:rPr lang="ru-RU"/>
            </a:br>
            <a:r>
              <a:rPr lang="ru-RU"/>
              <a:t> 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  <a:p>
            <a:endParaRPr lang="ru-RU"/>
          </a:p>
          <a:p>
            <a:endParaRPr lang="ru-RU"/>
          </a:p>
        </p:txBody>
      </p:sp>
      <p:sp>
        <p:nvSpPr>
          <p:cNvPr id="27653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27988" y="6308725"/>
            <a:ext cx="720725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7654" name="Picture 6" descr="j02328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549275"/>
            <a:ext cx="1536700" cy="1862138"/>
          </a:xfrm>
          <a:prstGeom prst="rect">
            <a:avLst/>
          </a:prstGeom>
          <a:noFill/>
        </p:spPr>
      </p:pic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1331913" y="3357563"/>
            <a:ext cx="7056437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«Закон Ома для участка цепи. Расчет сопротив-ления проводника»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144463"/>
            <a:ext cx="7772400" cy="1431925"/>
          </a:xfrm>
        </p:spPr>
        <p:txBody>
          <a:bodyPr/>
          <a:lstStyle/>
          <a:p>
            <a:r>
              <a:rPr lang="ru-RU"/>
              <a:t>Закон Ома для участка цепи</a:t>
            </a:r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95536" y="1981200"/>
            <a:ext cx="4519364" cy="3320008"/>
          </a:xfrm>
        </p:spPr>
        <p:txBody>
          <a:bodyPr/>
          <a:lstStyle/>
          <a:p>
            <a:pPr marL="0" indent="274638">
              <a:buFontTx/>
              <a:buNone/>
            </a:pPr>
            <a:r>
              <a:rPr lang="ru-RU" sz="2800" dirty="0">
                <a:effectLst/>
                <a:latin typeface="Bookman Old Style" pitchFamily="18" charset="0"/>
              </a:rPr>
              <a:t>Сила тока в цепи прямо пропорциональна напряжению на его концах и обратно пропорциональна его сопротивлению.</a:t>
            </a:r>
          </a:p>
        </p:txBody>
      </p:sp>
      <p:pic>
        <p:nvPicPr>
          <p:cNvPr id="58376" name="Picture 8" descr="3а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9338" y="2060575"/>
            <a:ext cx="2005012" cy="2881313"/>
          </a:xfrm>
          <a:noFill/>
          <a:ln/>
        </p:spPr>
      </p:pic>
      <p:pic>
        <p:nvPicPr>
          <p:cNvPr id="58377" name="Picture 9" descr="3б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76256" y="2276872"/>
            <a:ext cx="1992313" cy="26289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Решение задач</a:t>
            </a:r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/>
              <a:t>Задача № 1</a:t>
            </a:r>
          </a:p>
          <a:p>
            <a:pPr marL="609600" indent="-609600">
              <a:buFontTx/>
              <a:buAutoNum type="arabicPeriod"/>
            </a:pPr>
            <a:r>
              <a:rPr lang="ru-RU"/>
              <a:t>Задача № 2</a:t>
            </a:r>
          </a:p>
          <a:p>
            <a:pPr marL="609600" indent="-609600">
              <a:buFontTx/>
              <a:buAutoNum type="arabicPeriod"/>
            </a:pPr>
            <a:r>
              <a:rPr lang="ru-RU"/>
              <a:t>Задача №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Задача № 1</a:t>
            </a:r>
          </a:p>
        </p:txBody>
      </p:sp>
      <p:pic>
        <p:nvPicPr>
          <p:cNvPr id="60429" name="Picture 13" descr="з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6013" y="2708275"/>
            <a:ext cx="3743325" cy="2457450"/>
          </a:xfrm>
          <a:noFill/>
          <a:ln/>
        </p:spPr>
      </p:pic>
      <p:sp>
        <p:nvSpPr>
          <p:cNvPr id="60428" name="Rectangle 12"/>
          <p:cNvSpPr>
            <a:spLocks noGrp="1" noChangeArrowheads="1"/>
          </p:cNvSpPr>
          <p:nvPr>
            <p:ph type="body" sz="half" idx="2"/>
          </p:nvPr>
        </p:nvSpPr>
        <p:spPr>
          <a:xfrm>
            <a:off x="4932363" y="2781300"/>
            <a:ext cx="3848100" cy="230346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sz="3500">
                <a:latin typeface="Bookman Old Style" pitchFamily="18" charset="0"/>
              </a:rPr>
              <a:t>По графику определите сопротивление проводника.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Задача № 2</a:t>
            </a:r>
          </a:p>
        </p:txBody>
      </p:sp>
      <p:pic>
        <p:nvPicPr>
          <p:cNvPr id="66566" name="Picture 6" descr="з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450" y="2492375"/>
            <a:ext cx="3600450" cy="2514600"/>
          </a:xfrm>
          <a:noFill/>
          <a:ln/>
        </p:spPr>
      </p:pic>
      <p:sp>
        <p:nvSpPr>
          <p:cNvPr id="66565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sz="3500">
                <a:latin typeface="Bookman Old Style" pitchFamily="18" charset="0"/>
              </a:rPr>
              <a:t>По графику определите в каком случае сопротивление проводника больше.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Задача № 3</a:t>
            </a:r>
          </a:p>
        </p:txBody>
      </p:sp>
      <p:pic>
        <p:nvPicPr>
          <p:cNvPr id="68616" name="Picture 8" descr="з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6013" y="2565400"/>
            <a:ext cx="3816350" cy="2619375"/>
          </a:xfrm>
          <a:noFill/>
          <a:ln/>
        </p:spPr>
      </p:pic>
      <p:sp>
        <p:nvSpPr>
          <p:cNvPr id="68615" name="Rectangle 7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sz="3000">
                <a:latin typeface="Bookman Old Style" pitchFamily="18" charset="0"/>
              </a:rPr>
              <a:t>Определите напряжение на проводнике, сопротивление которого – 4 Ом, при силе тока, протекающего через него 0,1 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Итоги урока.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>
                <a:latin typeface="Times New Roman" pitchFamily="18" charset="0"/>
                <a:hlinkClick r:id="rId2" action="ppaction://hlinksldjump"/>
              </a:rPr>
              <a:t>Выставление оценок.</a:t>
            </a:r>
          </a:p>
          <a:p>
            <a:r>
              <a:rPr lang="ru-RU">
                <a:latin typeface="Times New Roman" pitchFamily="18" charset="0"/>
                <a:hlinkClick r:id="rId2" action="ppaction://hlinksldjump"/>
              </a:rPr>
              <a:t>Домашнее задание: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§</a:t>
            </a:r>
            <a:r>
              <a:rPr lang="ru-RU">
                <a:latin typeface="Times New Roman" pitchFamily="18" charset="0"/>
              </a:rPr>
              <a:t> 44,45, упр. 19 (2,3)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Вопросы: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sz="2000">
                <a:latin typeface="Times New Roman" pitchFamily="18" charset="0"/>
              </a:rPr>
              <a:t>Что такое электрический ток?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sz="2000">
                <a:latin typeface="Times New Roman" pitchFamily="18" charset="0"/>
              </a:rPr>
              <a:t>Что такое сила тока?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sz="2000">
                <a:latin typeface="Times New Roman" pitchFamily="18" charset="0"/>
              </a:rPr>
              <a:t>Что такое напряжение?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sz="2000">
                <a:latin typeface="Times New Roman" pitchFamily="18" charset="0"/>
              </a:rPr>
              <a:t>Что называется электрическим сопротивлением?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sz="2000">
                <a:latin typeface="Times New Roman" pitchFamily="18" charset="0"/>
              </a:rPr>
              <a:t>Какой буквой обозначается сила тока, в каких единицах измеряется и что принимается за единицу измерения?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sz="2000">
                <a:latin typeface="Times New Roman" pitchFamily="18" charset="0"/>
              </a:rPr>
              <a:t>Какой буквой обозначается напряжение, в каких единицах измеряется и что принимается за единицу измерения 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sz="2000">
                <a:latin typeface="Times New Roman" pitchFamily="18" charset="0"/>
              </a:rPr>
              <a:t>Какой буквой обозначается сопротивление, в каких единицах измеряется и что принимается за единицу измерения?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sz="2000">
                <a:latin typeface="Times New Roman" pitchFamily="18" charset="0"/>
              </a:rPr>
              <a:t>Что называется электрической цепью?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ru-RU" sz="2000">
                <a:latin typeface="Times New Roman" pitchFamily="18" charset="0"/>
                <a:sym typeface="Symbol" pitchFamily="18" charset="2"/>
              </a:rPr>
              <a:t>   </a:t>
            </a:r>
          </a:p>
          <a:p>
            <a:pPr marL="609600" indent="-609600" algn="ctr">
              <a:lnSpc>
                <a:spcPct val="90000"/>
              </a:lnSpc>
              <a:buFontTx/>
              <a:buNone/>
            </a:pPr>
            <a:endParaRPr lang="ru-RU" sz="2800"/>
          </a:p>
        </p:txBody>
      </p:sp>
      <p:sp>
        <p:nvSpPr>
          <p:cNvPr id="3686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6308725"/>
            <a:ext cx="790575" cy="3603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1258888" y="1628775"/>
            <a:ext cx="4343400" cy="762000"/>
          </a:xfrm>
        </p:spPr>
        <p:txBody>
          <a:bodyPr/>
          <a:lstStyle/>
          <a:p>
            <a:r>
              <a:rPr lang="ru-RU"/>
              <a:t>Задание. </a:t>
            </a:r>
          </a:p>
        </p:txBody>
      </p:sp>
      <p:sp>
        <p:nvSpPr>
          <p:cNvPr id="41987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3429000"/>
            <a:ext cx="6624637" cy="1871663"/>
          </a:xfrm>
        </p:spPr>
        <p:txBody>
          <a:bodyPr/>
          <a:lstStyle/>
          <a:p>
            <a:r>
              <a:rPr lang="ru-RU" sz="3000">
                <a:latin typeface="Monotype Corsiva" pitchFamily="66" charset="0"/>
              </a:rPr>
              <a:t>Начертите схему соединения источника   тока, лампочки и трех выключателей, так, чтобы можно было позвонить из трех разных мест.</a:t>
            </a:r>
          </a:p>
        </p:txBody>
      </p:sp>
      <p:sp>
        <p:nvSpPr>
          <p:cNvPr id="41988" name="AutoShape 102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6308725"/>
            <a:ext cx="790575" cy="3603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04788"/>
            <a:ext cx="7772400" cy="1371600"/>
          </a:xfrm>
        </p:spPr>
        <p:txBody>
          <a:bodyPr/>
          <a:lstStyle/>
          <a:p>
            <a:r>
              <a:rPr lang="ru-RU" sz="3600"/>
              <a:t>Задача:</a:t>
            </a:r>
            <a:r>
              <a:rPr lang="ru-RU" sz="2000">
                <a:latin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</a:rPr>
              <a:t>Сила тока в спирали электрической лампы 1,5 А при напряжении на ее концах 1 В. определите сопротивление спирали.</a:t>
            </a:r>
            <a:endParaRPr lang="ru-RU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2057400"/>
            <a:ext cx="7848600" cy="4267200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Дано:                      Решение:</a:t>
            </a:r>
          </a:p>
          <a:p>
            <a:pPr>
              <a:buFontTx/>
              <a:buNone/>
            </a:pPr>
            <a:endParaRPr lang="ru-RU"/>
          </a:p>
        </p:txBody>
      </p:sp>
      <p:sp>
        <p:nvSpPr>
          <p:cNvPr id="37919" name="Line 31"/>
          <p:cNvSpPr>
            <a:spLocks noChangeShapeType="1"/>
          </p:cNvSpPr>
          <p:nvPr/>
        </p:nvSpPr>
        <p:spPr bwMode="auto">
          <a:xfrm>
            <a:off x="3657600" y="2057400"/>
            <a:ext cx="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37920" name="Line 32"/>
          <p:cNvSpPr>
            <a:spLocks noChangeShapeType="1"/>
          </p:cNvSpPr>
          <p:nvPr/>
        </p:nvSpPr>
        <p:spPr bwMode="auto">
          <a:xfrm>
            <a:off x="1219200" y="51054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37921" name="Text Box 33"/>
          <p:cNvSpPr txBox="1">
            <a:spLocks noChangeArrowheads="1"/>
          </p:cNvSpPr>
          <p:nvPr/>
        </p:nvSpPr>
        <p:spPr bwMode="auto">
          <a:xfrm>
            <a:off x="4327525" y="2940050"/>
            <a:ext cx="2454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7922" name="Text Box 34"/>
          <p:cNvSpPr txBox="1">
            <a:spLocks noChangeArrowheads="1"/>
          </p:cNvSpPr>
          <p:nvPr/>
        </p:nvSpPr>
        <p:spPr bwMode="auto">
          <a:xfrm>
            <a:off x="1219200" y="2743200"/>
            <a:ext cx="17811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I</a:t>
            </a:r>
            <a:r>
              <a:rPr lang="ru-RU"/>
              <a:t>=0,5 А</a:t>
            </a:r>
          </a:p>
          <a:p>
            <a:r>
              <a:rPr lang="en-US"/>
              <a:t>U</a:t>
            </a:r>
            <a:r>
              <a:rPr lang="ru-RU"/>
              <a:t>=1 В</a:t>
            </a:r>
          </a:p>
        </p:txBody>
      </p:sp>
      <p:sp>
        <p:nvSpPr>
          <p:cNvPr id="37923" name="Text Box 35"/>
          <p:cNvSpPr txBox="1">
            <a:spLocks noChangeArrowheads="1"/>
          </p:cNvSpPr>
          <p:nvPr/>
        </p:nvSpPr>
        <p:spPr bwMode="auto">
          <a:xfrm>
            <a:off x="1447800" y="5257800"/>
            <a:ext cx="1187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 </a:t>
            </a:r>
            <a:r>
              <a:rPr lang="en-US"/>
              <a:t>R</a:t>
            </a:r>
            <a:r>
              <a:rPr lang="ru-RU"/>
              <a:t> - ?</a:t>
            </a:r>
          </a:p>
        </p:txBody>
      </p:sp>
      <p:sp>
        <p:nvSpPr>
          <p:cNvPr id="37924" name="Text Box 36"/>
          <p:cNvSpPr txBox="1">
            <a:spLocks noChangeArrowheads="1"/>
          </p:cNvSpPr>
          <p:nvPr/>
        </p:nvSpPr>
        <p:spPr bwMode="auto">
          <a:xfrm>
            <a:off x="4479925" y="294005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76800" name="Object 0"/>
          <p:cNvGraphicFramePr>
            <a:graphicFrameLocks noChangeAspect="1"/>
          </p:cNvGraphicFramePr>
          <p:nvPr/>
        </p:nvGraphicFramePr>
        <p:xfrm>
          <a:off x="4038600" y="2895600"/>
          <a:ext cx="1441450" cy="838200"/>
        </p:xfrm>
        <a:graphic>
          <a:graphicData uri="http://schemas.openxmlformats.org/presentationml/2006/ole">
            <p:oleObj spid="_x0000_s76800" name="Формула" r:id="rId3" imgW="444240" imgH="393480" progId="Equation.3">
              <p:embed/>
            </p:oleObj>
          </a:graphicData>
        </a:graphic>
      </p:graphicFrame>
      <p:graphicFrame>
        <p:nvGraphicFramePr>
          <p:cNvPr id="76801" name="Object 1"/>
          <p:cNvGraphicFramePr>
            <a:graphicFrameLocks noChangeAspect="1"/>
          </p:cNvGraphicFramePr>
          <p:nvPr/>
        </p:nvGraphicFramePr>
        <p:xfrm>
          <a:off x="3962400" y="3810000"/>
          <a:ext cx="3962400" cy="1066800"/>
        </p:xfrm>
        <a:graphic>
          <a:graphicData uri="http://schemas.openxmlformats.org/presentationml/2006/ole">
            <p:oleObj spid="_x0000_s76801" name="Формула" r:id="rId4" imgW="1054080" imgH="419040" progId="Equation.3">
              <p:embed/>
            </p:oleObj>
          </a:graphicData>
        </a:graphic>
      </p:graphicFrame>
      <p:sp>
        <p:nvSpPr>
          <p:cNvPr id="37930" name="Text Box 42"/>
          <p:cNvSpPr txBox="1">
            <a:spLocks noChangeArrowheads="1"/>
          </p:cNvSpPr>
          <p:nvPr/>
        </p:nvSpPr>
        <p:spPr bwMode="auto">
          <a:xfrm>
            <a:off x="4038600" y="5105400"/>
            <a:ext cx="20145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Ответ: 2 Ом</a:t>
            </a:r>
          </a:p>
        </p:txBody>
      </p:sp>
      <p:sp>
        <p:nvSpPr>
          <p:cNvPr id="37931" name="AutoShape 4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6308725"/>
            <a:ext cx="790575" cy="3603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Цели урока: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>
                <a:latin typeface="Monotype Corsiva" pitchFamily="66" charset="0"/>
              </a:rPr>
              <a:t>Опытным путем установить зависимость между силой тока, напряжением и сопротивлением.</a:t>
            </a:r>
          </a:p>
          <a:p>
            <a:r>
              <a:rPr lang="ru-RU">
                <a:latin typeface="Monotype Corsiva" pitchFamily="66" charset="0"/>
              </a:rPr>
              <a:t>Установить зависимость между сопротивлением, длиной , толщиной и родом материала.</a:t>
            </a:r>
          </a:p>
          <a:p>
            <a:endParaRPr lang="ru-RU">
              <a:latin typeface="Monotype Corsiva" pitchFamily="66" charset="0"/>
            </a:endParaRPr>
          </a:p>
        </p:txBody>
      </p:sp>
      <p:sp>
        <p:nvSpPr>
          <p:cNvPr id="44036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27988" y="6308725"/>
            <a:ext cx="720725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Оборудование:</a:t>
            </a:r>
          </a:p>
        </p:txBody>
      </p:sp>
      <p:sp>
        <p:nvSpPr>
          <p:cNvPr id="45059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>
                <a:latin typeface="Monotype Corsiva" pitchFamily="66" charset="0"/>
              </a:rPr>
              <a:t>Демонстрационные материалы, вольтметр, магазин сопротивлений, ключ, блок питания, плакат с графиком  зависимости У от </a:t>
            </a:r>
            <a:r>
              <a:rPr lang="en-US">
                <a:latin typeface="Monotype Corsiva" pitchFamily="66" charset="0"/>
              </a:rPr>
              <a:t>R</a:t>
            </a:r>
            <a:r>
              <a:rPr lang="ru-RU">
                <a:latin typeface="Monotype Corsiva" pitchFamily="66" charset="0"/>
              </a:rPr>
              <a:t>, реостат.</a:t>
            </a:r>
          </a:p>
          <a:p>
            <a:r>
              <a:rPr lang="ru-RU">
                <a:latin typeface="Monotype Corsiva" pitchFamily="66" charset="0"/>
              </a:rPr>
              <a:t>Компьютеры, презентация в </a:t>
            </a:r>
            <a:r>
              <a:rPr lang="en-US">
                <a:latin typeface="Monotype Corsiva" pitchFamily="66" charset="0"/>
              </a:rPr>
              <a:t>Power  Point.</a:t>
            </a:r>
            <a:endParaRPr lang="ru-RU">
              <a:latin typeface="Monotype Corsiva" pitchFamily="66" charset="0"/>
            </a:endParaRPr>
          </a:p>
        </p:txBody>
      </p:sp>
      <p:sp>
        <p:nvSpPr>
          <p:cNvPr id="45060" name="AutoShape 102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27988" y="6308725"/>
            <a:ext cx="720725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44463"/>
            <a:ext cx="7772400" cy="1431925"/>
          </a:xfrm>
        </p:spPr>
        <p:txBody>
          <a:bodyPr/>
          <a:lstStyle/>
          <a:p>
            <a:r>
              <a:rPr lang="ru-RU"/>
              <a:t>Проверка домашнего задания.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>
                <a:latin typeface="Monotype Corsiva" pitchFamily="66" charset="0"/>
              </a:rPr>
              <a:t>1.</a:t>
            </a:r>
            <a:r>
              <a:rPr lang="ru-RU"/>
              <a:t> </a:t>
            </a:r>
            <a:r>
              <a:rPr lang="ru-RU" sz="4000">
                <a:latin typeface="Monotype Corsiva" pitchFamily="66" charset="0"/>
                <a:hlinkClick r:id="rId2" action="ppaction://hlinksldjump"/>
              </a:rPr>
              <a:t>Вопросы.</a:t>
            </a:r>
            <a:endParaRPr lang="ru-RU" sz="4000">
              <a:latin typeface="Monotype Corsiva" pitchFamily="66" charset="0"/>
            </a:endParaRPr>
          </a:p>
          <a:p>
            <a:pPr>
              <a:buFontTx/>
              <a:buNone/>
            </a:pPr>
            <a:r>
              <a:rPr lang="ru-RU" sz="4000">
                <a:latin typeface="Monotype Corsiva" pitchFamily="66" charset="0"/>
              </a:rPr>
              <a:t>2. </a:t>
            </a:r>
            <a:r>
              <a:rPr lang="ru-RU" sz="4000">
                <a:latin typeface="Monotype Corsiva" pitchFamily="66" charset="0"/>
                <a:hlinkClick r:id="rId3" action="ppaction://hlinksldjump"/>
              </a:rPr>
              <a:t>Составление</a:t>
            </a:r>
            <a:r>
              <a:rPr lang="ru-RU">
                <a:hlinkClick r:id="rId3" action="ppaction://hlinksldjump"/>
              </a:rPr>
              <a:t> </a:t>
            </a:r>
            <a:r>
              <a:rPr lang="ru-RU" sz="4000">
                <a:latin typeface="Monotype Corsiva" pitchFamily="66" charset="0"/>
                <a:hlinkClick r:id="rId3" action="ppaction://hlinksldjump"/>
              </a:rPr>
              <a:t>схем электрических цепей.</a:t>
            </a:r>
            <a:endParaRPr lang="ru-RU" sz="4000">
              <a:latin typeface="Monotype Corsiva" pitchFamily="66" charset="0"/>
            </a:endParaRPr>
          </a:p>
          <a:p>
            <a:pPr>
              <a:buFontTx/>
              <a:buNone/>
            </a:pPr>
            <a:r>
              <a:rPr lang="ru-RU" sz="4000">
                <a:latin typeface="Monotype Corsiva" pitchFamily="66" charset="0"/>
              </a:rPr>
              <a:t>3. </a:t>
            </a:r>
            <a:r>
              <a:rPr lang="ru-RU" sz="4000">
                <a:latin typeface="Monotype Corsiva" pitchFamily="66" charset="0"/>
                <a:hlinkClick r:id="rId4" action="ppaction://hlinksldjump"/>
              </a:rPr>
              <a:t>Проверка задачи.</a:t>
            </a:r>
            <a:endParaRPr lang="ru-RU" sz="4000">
              <a:latin typeface="Monotype Corsiva" pitchFamily="66" charset="0"/>
            </a:endParaRPr>
          </a:p>
          <a:p>
            <a:pPr>
              <a:buFontTx/>
              <a:buNone/>
            </a:pPr>
            <a:endParaRPr lang="ru-RU" sz="4000">
              <a:latin typeface="Monotype Corsiva" pitchFamily="66" charset="0"/>
            </a:endParaRPr>
          </a:p>
          <a:p>
            <a:pPr>
              <a:buFontTx/>
              <a:buNone/>
            </a:pPr>
            <a:endParaRPr lang="ru-RU"/>
          </a:p>
        </p:txBody>
      </p:sp>
      <p:sp>
        <p:nvSpPr>
          <p:cNvPr id="31748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27988" y="6308725"/>
            <a:ext cx="720725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54113" y="1211263"/>
            <a:ext cx="7772400" cy="1431925"/>
          </a:xfrm>
        </p:spPr>
        <p:txBody>
          <a:bodyPr/>
          <a:lstStyle/>
          <a:p>
            <a:r>
              <a:rPr lang="ru-RU"/>
              <a:t>Объяснение нового материала.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71575" y="3124200"/>
            <a:ext cx="5129213" cy="1752600"/>
          </a:xfrm>
        </p:spPr>
        <p:txBody>
          <a:bodyPr/>
          <a:lstStyle/>
          <a:p>
            <a:r>
              <a:rPr lang="ru-RU" sz="4400" b="1" i="1">
                <a:latin typeface="Bookman Old Style" pitchFamily="18" charset="0"/>
              </a:rPr>
              <a:t>Закон Ома для участка цепи</a:t>
            </a:r>
          </a:p>
          <a:p>
            <a:endParaRPr lang="ru-RU" sz="4400" b="1" i="1">
              <a:latin typeface="Bookman Old Style" pitchFamily="18" charset="0"/>
            </a:endParaRPr>
          </a:p>
        </p:txBody>
      </p:sp>
      <p:pic>
        <p:nvPicPr>
          <p:cNvPr id="33799" name="Picture 7" descr="an00790_">
            <a:hlinkClick r:id="" action="ppaction://hlinkshowjump?jump=nextslide"/>
          </p:cNvPr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352800"/>
            <a:ext cx="2667000" cy="2921000"/>
          </a:xfrm>
          <a:prstGeom prst="rect">
            <a:avLst/>
          </a:prstGeom>
          <a:noFill/>
        </p:spPr>
      </p:pic>
      <p:sp>
        <p:nvSpPr>
          <p:cNvPr id="33800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27988" y="6308725"/>
            <a:ext cx="720725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Электрические цепи </a:t>
            </a:r>
          </a:p>
        </p:txBody>
      </p:sp>
      <p:pic>
        <p:nvPicPr>
          <p:cNvPr id="47110" name="Picture 6" descr="стр 1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50785" y="1786753"/>
            <a:ext cx="3651429" cy="4152857"/>
          </a:xfrm>
          <a:noFill/>
          <a:ln/>
        </p:spPr>
      </p:pic>
      <p:pic>
        <p:nvPicPr>
          <p:cNvPr id="47111" name="Picture 7" descr="стр 1б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71316" y="1600200"/>
            <a:ext cx="2792367" cy="45259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44463"/>
            <a:ext cx="7772400" cy="1431925"/>
          </a:xfrm>
        </p:spPr>
        <p:txBody>
          <a:bodyPr/>
          <a:lstStyle/>
          <a:p>
            <a:r>
              <a:rPr lang="ru-RU"/>
              <a:t>Виды электрических цепей 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981200"/>
            <a:ext cx="4657725" cy="4114800"/>
          </a:xfrm>
        </p:spPr>
        <p:txBody>
          <a:bodyPr/>
          <a:lstStyle/>
          <a:p>
            <a:pPr marL="0" indent="274638">
              <a:buFontTx/>
              <a:buNone/>
            </a:pPr>
            <a:r>
              <a:rPr lang="ru-RU" sz="3000">
                <a:effectLst/>
                <a:latin typeface="Bookman Old Style" pitchFamily="18" charset="0"/>
              </a:rPr>
              <a:t>Существует три вида  соединений:</a:t>
            </a:r>
          </a:p>
          <a:p>
            <a:pPr marL="0" indent="274638"/>
            <a:r>
              <a:rPr lang="ru-RU" sz="3000">
                <a:effectLst/>
                <a:latin typeface="Bookman Old Style" pitchFamily="18" charset="0"/>
              </a:rPr>
              <a:t>Последовательное;</a:t>
            </a:r>
          </a:p>
          <a:p>
            <a:pPr marL="0" indent="274638"/>
            <a:r>
              <a:rPr lang="ru-RU" sz="3000">
                <a:effectLst/>
                <a:latin typeface="Bookman Old Style" pitchFamily="18" charset="0"/>
              </a:rPr>
              <a:t>Параллельное;</a:t>
            </a:r>
          </a:p>
          <a:p>
            <a:pPr marL="0" indent="274638"/>
            <a:r>
              <a:rPr lang="ru-RU" sz="3000">
                <a:effectLst/>
                <a:latin typeface="Bookman Old Style" pitchFamily="18" charset="0"/>
              </a:rPr>
              <a:t>Смешанное.</a:t>
            </a:r>
          </a:p>
        </p:txBody>
      </p:sp>
      <p:pic>
        <p:nvPicPr>
          <p:cNvPr id="51205" name="Picture 5" descr="стр 1г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583382" y="1981200"/>
            <a:ext cx="2815936" cy="41148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144463"/>
            <a:ext cx="7772400" cy="1431925"/>
          </a:xfrm>
        </p:spPr>
        <p:txBody>
          <a:bodyPr/>
          <a:lstStyle/>
          <a:p>
            <a:r>
              <a:rPr lang="ru-RU"/>
              <a:t>Сопротивление проводников </a:t>
            </a:r>
          </a:p>
        </p:txBody>
      </p:sp>
      <p:pic>
        <p:nvPicPr>
          <p:cNvPr id="54280" name="Picture 8" descr="2б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019750" y="1981200"/>
            <a:ext cx="1942200" cy="1981200"/>
          </a:xfrm>
          <a:noFill/>
          <a:ln/>
        </p:spPr>
      </p:pic>
      <p:pic>
        <p:nvPicPr>
          <p:cNvPr id="54281" name="Picture 9" descr="2в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435600" y="2060575"/>
            <a:ext cx="2305050" cy="1981200"/>
          </a:xfrm>
          <a:noFill/>
          <a:ln/>
        </p:spPr>
      </p:pic>
      <p:sp>
        <p:nvSpPr>
          <p:cNvPr id="54279" name="Rectangle 7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marL="0" indent="365125">
              <a:buFontTx/>
              <a:buNone/>
            </a:pPr>
            <a:r>
              <a:rPr lang="ru-RU" sz="3000" b="1">
                <a:latin typeface="Bookman Old Style" pitchFamily="18" charset="0"/>
              </a:rPr>
              <a:t>Сопротивление проводника – физическая величина, которая характеризует зависимость силы тока от свойств проводника.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6328" name="Picture 8" descr="2г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32092" y="1981200"/>
            <a:ext cx="1717515" cy="1981200"/>
          </a:xfrm>
          <a:noFill/>
          <a:ln/>
        </p:spPr>
      </p:pic>
      <p:pic>
        <p:nvPicPr>
          <p:cNvPr id="56329" name="Picture 9" descr="2д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867400" y="1981200"/>
            <a:ext cx="1906588" cy="1981200"/>
          </a:xfrm>
          <a:noFill/>
          <a:ln/>
        </p:spPr>
      </p:pic>
      <p:sp>
        <p:nvSpPr>
          <p:cNvPr id="56327" name="Rectangle 7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marL="0" indent="274638">
              <a:buFontTx/>
              <a:buNone/>
            </a:pPr>
            <a:r>
              <a:rPr lang="ru-RU" sz="2800">
                <a:latin typeface="Bookman Old Style" pitchFamily="18" charset="0"/>
              </a:rPr>
              <a:t>Экспериментально можно доказать, что сила тока в проводнике прямо пропорциональна напряжению в нем.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66b0aceddf041f942eda65196b04eae2b2490"/>
</p:tagLst>
</file>

<file path=ppt/theme/theme1.xml><?xml version="1.0" encoding="utf-8"?>
<a:theme xmlns:a="http://schemas.openxmlformats.org/drawingml/2006/main" name="Файлы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Файлы</Template>
  <TotalTime>232</TotalTime>
  <Words>386</Words>
  <Application>Microsoft Office PowerPoint</Application>
  <PresentationFormat>Экран (4:3)</PresentationFormat>
  <Paragraphs>57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Файлы</vt:lpstr>
      <vt:lpstr>Формула</vt:lpstr>
      <vt:lpstr>Тема урока:  </vt:lpstr>
      <vt:lpstr>Цели урока:</vt:lpstr>
      <vt:lpstr>Оборудование:</vt:lpstr>
      <vt:lpstr>Проверка домашнего задания.</vt:lpstr>
      <vt:lpstr>Объяснение нового материала.</vt:lpstr>
      <vt:lpstr>Электрические цепи </vt:lpstr>
      <vt:lpstr>Виды электрических цепей </vt:lpstr>
      <vt:lpstr>Сопротивление проводников </vt:lpstr>
      <vt:lpstr>Слайд 9</vt:lpstr>
      <vt:lpstr>Закон Ома для участка цепи</vt:lpstr>
      <vt:lpstr>Решение задач</vt:lpstr>
      <vt:lpstr>Задача № 1</vt:lpstr>
      <vt:lpstr>Задача № 2</vt:lpstr>
      <vt:lpstr>Задача № 3</vt:lpstr>
      <vt:lpstr>Итоги урока.</vt:lpstr>
      <vt:lpstr>Вопросы:</vt:lpstr>
      <vt:lpstr>Задание. </vt:lpstr>
      <vt:lpstr>Задача: Сила тока в спирали электрической лампы 1,5 А при напряжении на ее концах 1 В. определите сопротивление спирали.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«Физика»</dc:title>
  <dc:creator>USER3</dc:creator>
  <cp:lastModifiedBy>Наташа</cp:lastModifiedBy>
  <cp:revision>29</cp:revision>
  <cp:lastPrinted>1601-01-01T00:00:00Z</cp:lastPrinted>
  <dcterms:created xsi:type="dcterms:W3CDTF">2003-01-20T06:45:53Z</dcterms:created>
  <dcterms:modified xsi:type="dcterms:W3CDTF">2013-02-13T16:22:27Z</dcterms:modified>
</cp:coreProperties>
</file>