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8" r:id="rId4"/>
    <p:sldId id="266" r:id="rId5"/>
    <p:sldId id="267" r:id="rId6"/>
    <p:sldId id="270" r:id="rId7"/>
    <p:sldId id="265" r:id="rId8"/>
    <p:sldId id="259" r:id="rId9"/>
    <p:sldId id="269" r:id="rId10"/>
    <p:sldId id="262" r:id="rId11"/>
    <p:sldId id="260" r:id="rId12"/>
    <p:sldId id="264" r:id="rId13"/>
    <p:sldId id="263" r:id="rId14"/>
    <p:sldId id="26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039" autoAdjust="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1502E-50B2-4C91-B084-BB37CB97C17A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86AC-AF42-4B60-9DE8-34BAFEA383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1502E-50B2-4C91-B084-BB37CB97C17A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86AC-AF42-4B60-9DE8-34BAFEA383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1502E-50B2-4C91-B084-BB37CB97C17A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86AC-AF42-4B60-9DE8-34BAFEA383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1502E-50B2-4C91-B084-BB37CB97C17A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86AC-AF42-4B60-9DE8-34BAFEA383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1502E-50B2-4C91-B084-BB37CB97C17A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86AC-AF42-4B60-9DE8-34BAFEA383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1502E-50B2-4C91-B084-BB37CB97C17A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86AC-AF42-4B60-9DE8-34BAFEA383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1502E-50B2-4C91-B084-BB37CB97C17A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86AC-AF42-4B60-9DE8-34BAFEA383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1502E-50B2-4C91-B084-BB37CB97C17A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86AC-AF42-4B60-9DE8-34BAFEA383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1502E-50B2-4C91-B084-BB37CB97C17A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86AC-AF42-4B60-9DE8-34BAFEA383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1502E-50B2-4C91-B084-BB37CB97C17A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86AC-AF42-4B60-9DE8-34BAFEA383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1502E-50B2-4C91-B084-BB37CB97C17A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E86AC-AF42-4B60-9DE8-34BAFEA383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1502E-50B2-4C91-B084-BB37CB97C17A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E86AC-AF42-4B60-9DE8-34BAFEA383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07704" y="1412776"/>
            <a:ext cx="5472608" cy="7694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 Древний Китай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drevniy-kita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2636912"/>
            <a:ext cx="5184576" cy="3888432"/>
          </a:xfrm>
          <a:prstGeom prst="rect">
            <a:avLst/>
          </a:prstGeom>
        </p:spPr>
      </p:pic>
      <p:pic>
        <p:nvPicPr>
          <p:cNvPr id="4" name="Рисунок 3" descr="drm5-175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2430" y="260649"/>
            <a:ext cx="1386153" cy="1512168"/>
          </a:xfrm>
          <a:prstGeom prst="rect">
            <a:avLst/>
          </a:prstGeom>
        </p:spPr>
      </p:pic>
      <p:pic>
        <p:nvPicPr>
          <p:cNvPr id="5" name="Рисунок 4" descr="drm5-175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96336" y="5157192"/>
            <a:ext cx="1323231" cy="1443524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81951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88640"/>
            <a:ext cx="2520280" cy="4032448"/>
          </a:xfrm>
          <a:prstGeom prst="rect">
            <a:avLst/>
          </a:prstGeom>
        </p:spPr>
      </p:pic>
      <p:pic>
        <p:nvPicPr>
          <p:cNvPr id="3" name="Рисунок 2" descr="3819515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6136" y="2420888"/>
            <a:ext cx="3145532" cy="4194043"/>
          </a:xfrm>
          <a:prstGeom prst="rect">
            <a:avLst/>
          </a:prstGeom>
        </p:spPr>
      </p:pic>
      <p:pic>
        <p:nvPicPr>
          <p:cNvPr id="4" name="Рисунок 3" descr="1308387732_wel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9758672">
            <a:off x="6708727" y="440138"/>
            <a:ext cx="2171701" cy="16287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4437112"/>
            <a:ext cx="56166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Родина шелка – Китай. Существует легенда, что жена императора Китая Хуан </a:t>
            </a:r>
            <a:r>
              <a:rPr lang="ru-RU" sz="1600" b="1" i="1" dirty="0" err="1" smtClean="0">
                <a:solidFill>
                  <a:schemeClr val="accent4">
                    <a:lumMod val="50000"/>
                  </a:schemeClr>
                </a:solidFill>
              </a:rPr>
              <a:t>Ди</a:t>
            </a:r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, 14-летняя Си </a:t>
            </a:r>
            <a:r>
              <a:rPr lang="ru-RU" sz="1600" b="1" i="1" dirty="0" err="1" smtClean="0">
                <a:solidFill>
                  <a:schemeClr val="accent4">
                    <a:lumMod val="50000"/>
                  </a:schemeClr>
                </a:solidFill>
              </a:rPr>
              <a:t>Линг</a:t>
            </a:r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1600" b="1" i="1" dirty="0" err="1" smtClean="0">
                <a:solidFill>
                  <a:schemeClr val="accent4">
                    <a:lumMod val="50000"/>
                  </a:schemeClr>
                </a:solidFill>
              </a:rPr>
              <a:t>Чи</a:t>
            </a:r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 обнаружила уникальные свойства тутового шелкопряда, когда он случайно упал к ней в чашку горячего чая и выпустил тонкую шелковую нить.</a:t>
            </a:r>
            <a:b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3 тысячи лет Китай был единственным местом на земле, где умели производить шелк.</a:t>
            </a:r>
            <a:endParaRPr lang="ru-RU" sz="16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59832" y="332656"/>
            <a:ext cx="34563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Тутовый шелкопряд — самое распространенное на Земле слепое и не умеющее летать насекомое-производитель.</a:t>
            </a:r>
            <a:endParaRPr lang="ru-RU" sz="16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7" name="Рисунок 6" descr="кокон-тутового-шелкопряд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59832" y="2492896"/>
            <a:ext cx="1512168" cy="2016224"/>
          </a:xfrm>
          <a:prstGeom prst="rect">
            <a:avLst/>
          </a:prstGeom>
        </p:spPr>
      </p:pic>
      <p:pic>
        <p:nvPicPr>
          <p:cNvPr id="8" name="Рисунок 7" descr="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932040" y="1700808"/>
            <a:ext cx="1691854" cy="2088232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c61fc69ada6f39a892bb890c4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5760640" cy="4320480"/>
          </a:xfrm>
          <a:prstGeom prst="rect">
            <a:avLst/>
          </a:prstGeom>
        </p:spPr>
      </p:pic>
      <p:pic>
        <p:nvPicPr>
          <p:cNvPr id="3" name="Рисунок 2" descr="sm3s96h99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3861048"/>
            <a:ext cx="4139952" cy="281516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085184"/>
            <a:ext cx="4860032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Строительство Великой Китайской стены началось в 3 в. до н.э. во время правления императора </a:t>
            </a:r>
            <a:r>
              <a:rPr lang="ru-RU" sz="1600" b="1" i="1" dirty="0" err="1" smtClean="0">
                <a:solidFill>
                  <a:schemeClr val="accent4">
                    <a:lumMod val="50000"/>
                  </a:schemeClr>
                </a:solidFill>
              </a:rPr>
              <a:t>Цинь</a:t>
            </a:r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1600" b="1" i="1" dirty="0" err="1" smtClean="0">
                <a:solidFill>
                  <a:schemeClr val="accent4">
                    <a:lumMod val="50000"/>
                  </a:schemeClr>
                </a:solidFill>
              </a:rPr>
              <a:t>Шихуана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084168" y="1412776"/>
            <a:ext cx="30598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Протяженность стены составляет:</a:t>
            </a:r>
          </a:p>
          <a:p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</a:p>
          <a:p>
            <a:r>
              <a:rPr lang="ru-RU" sz="1600" b="1" i="1" dirty="0" smtClean="0">
                <a:solidFill>
                  <a:srgbClr val="FF0000"/>
                </a:solidFill>
              </a:rPr>
              <a:t>8 тысяч 851 км и 800 м</a:t>
            </a:r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 </a:t>
            </a:r>
            <a:endParaRPr lang="ru-RU" sz="16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260648"/>
            <a:ext cx="4953000" cy="381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4293096"/>
            <a:ext cx="88924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Китайские земледельцы давно 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находили </a:t>
            </a: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странные глиняные черепки. 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В </a:t>
            </a: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1974 г. 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Крестьянин </a:t>
            </a:r>
            <a:r>
              <a:rPr lang="ru-RU" sz="1600" b="1" dirty="0" err="1" smtClean="0">
                <a:solidFill>
                  <a:schemeClr val="accent4">
                    <a:lumMod val="50000"/>
                  </a:schemeClr>
                </a:solidFill>
              </a:rPr>
              <a:t>Янь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 Джи Ван </a:t>
            </a: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решил выкопать на своем участке колодец. Воду он не нашел, зато обнаружил нечто другое. </a:t>
            </a:r>
            <a:endParaRPr lang="ru-RU" sz="1600" b="1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1600" b="1" smtClean="0">
                <a:solidFill>
                  <a:schemeClr val="accent4">
                    <a:lumMod val="50000"/>
                  </a:schemeClr>
                </a:solidFill>
              </a:rPr>
              <a:t>На </a:t>
            </a: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глубине 5 метров 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он наткнулся </a:t>
            </a: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на статую древнего воина в полный рост. 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Раскопки </a:t>
            </a: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показали, что воин здесь не один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.</a:t>
            </a:r>
          </a:p>
          <a:p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Ученые обнаружили целую армию - несколько тысяч фигур. Сомнений быть не могло. Глиняные солдаты пролежали в земле уже больше 2 000 лет с момента смерти легендарного объединителя Китая </a:t>
            </a:r>
            <a:r>
              <a:rPr lang="ru-RU" sz="1600" b="1" dirty="0" err="1">
                <a:solidFill>
                  <a:schemeClr val="accent4">
                    <a:lumMod val="50000"/>
                  </a:schemeClr>
                </a:solidFill>
              </a:rPr>
              <a:t>Цинь</a:t>
            </a: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4">
                    <a:lumMod val="50000"/>
                  </a:schemeClr>
                </a:solidFill>
              </a:rPr>
              <a:t>Шихуанди</a:t>
            </a: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00px-Xian_muse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332657"/>
            <a:ext cx="7920880" cy="547260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9592" y="5949280"/>
            <a:ext cx="70070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Терракотовая армия императора 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</a:rPr>
              <a:t>Цинь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</a:rPr>
              <a:t>Шихуанди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. 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Место раскопок в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К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итае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чиновник в паланкин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332656"/>
            <a:ext cx="3305944" cy="3305944"/>
          </a:xfrm>
          <a:prstGeom prst="rect">
            <a:avLst/>
          </a:prstGeom>
        </p:spPr>
      </p:pic>
      <p:pic>
        <p:nvPicPr>
          <p:cNvPr id="4" name="Рисунок 3" descr="игра в го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3717032"/>
            <a:ext cx="3102768" cy="2958752"/>
          </a:xfrm>
          <a:prstGeom prst="rect">
            <a:avLst/>
          </a:prstGeom>
        </p:spPr>
      </p:pic>
      <p:pic>
        <p:nvPicPr>
          <p:cNvPr id="5" name="Рисунок 4" descr="иглоукалывание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92" y="260648"/>
            <a:ext cx="2961117" cy="2220838"/>
          </a:xfrm>
          <a:prstGeom prst="rect">
            <a:avLst/>
          </a:prstGeom>
        </p:spPr>
      </p:pic>
      <p:pic>
        <p:nvPicPr>
          <p:cNvPr id="6" name="Рисунок 5" descr="заросли бамбук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9" y="2745643"/>
            <a:ext cx="2952328" cy="3950804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860032" y="369251"/>
            <a:ext cx="4283968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Цивилизация древнего Китая появилась за 3 тыс. лет до н. э.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у реки</a:t>
            </a:r>
            <a:r>
              <a:rPr kumimoji="0" lang="ru-RU" sz="1600" b="1" i="1" u="none" strike="noStrike" cap="none" normalizeH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 Хуанхэ.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 </a:t>
            </a:r>
            <a:endParaRPr lang="ru-RU" sz="1600" b="1" i="1" dirty="0" smtClean="0">
              <a:solidFill>
                <a:schemeClr val="accent4">
                  <a:lumMod val="50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Китайцы Хуанхэ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 называют «рекой, надрывающей сердце».</a:t>
            </a: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3" y="3861048"/>
            <a:ext cx="878497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Считается, что основателями Китая и 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ahoma" pitchFamily="34" charset="0"/>
              <a:cs typeface="Tahoma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родоначальниками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всего китайского народа 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ahoma" pitchFamily="34" charset="0"/>
              <a:cs typeface="Tahoma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были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3 небесных мудреца, которые имели нечеловеческий облик — тело змеи и лицо человека, и 5 земных императоров. Все искусства и ремесла известные в Древнем Китае были созданы тремя небесными мудрецами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Шэнь-нун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, Фу Си и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Хуан-ди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. Историки полагают, что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Хуан-ди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 был вместе с тем и одним из пяти земных императоров.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Шэнь-нун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 – первый в Китае вспахал землю, а самым ранним правителем и основоположником китайской цивилизации был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Хуан-ди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.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137_15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476672"/>
            <a:ext cx="4464496" cy="3168352"/>
          </a:xfrm>
          <a:prstGeom prst="rect">
            <a:avLst/>
          </a:prstGeom>
        </p:spPr>
      </p:pic>
      <p:pic>
        <p:nvPicPr>
          <p:cNvPr id="5" name="Рисунок 4" descr="DunhuangAncientCity_-_sma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8144" y="1772816"/>
            <a:ext cx="2520280" cy="2592288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476672"/>
            <a:ext cx="58400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Что изобрели китайцы?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china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678164">
            <a:off x="3495531" y="1189173"/>
            <a:ext cx="1630040" cy="2402965"/>
          </a:xfrm>
          <a:prstGeom prst="rect">
            <a:avLst/>
          </a:prstGeom>
        </p:spPr>
      </p:pic>
      <p:pic>
        <p:nvPicPr>
          <p:cNvPr id="5" name="Рисунок 4" descr="drm5-17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1412776"/>
            <a:ext cx="2014985" cy="1417340"/>
          </a:xfrm>
          <a:prstGeom prst="rect">
            <a:avLst/>
          </a:prstGeom>
        </p:spPr>
      </p:pic>
      <p:pic>
        <p:nvPicPr>
          <p:cNvPr id="6" name="Рисунок 5" descr="1308387687_bumag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1340768"/>
            <a:ext cx="1640273" cy="1440160"/>
          </a:xfrm>
          <a:prstGeom prst="rect">
            <a:avLst/>
          </a:prstGeom>
        </p:spPr>
      </p:pic>
      <p:pic>
        <p:nvPicPr>
          <p:cNvPr id="7" name="Рисунок 6" descr="1308387736_porox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04248" y="3573017"/>
            <a:ext cx="2020136" cy="12241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3568" y="2852936"/>
            <a:ext cx="10278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FF0000"/>
                </a:solidFill>
              </a:rPr>
              <a:t>Бумага</a:t>
            </a:r>
            <a:endParaRPr lang="ru-RU" sz="1600" b="1" i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03848" y="3717032"/>
            <a:ext cx="21339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FF0000"/>
                </a:solidFill>
              </a:rPr>
              <a:t>Книгопечатание</a:t>
            </a:r>
            <a:endParaRPr lang="ru-RU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6084168" y="2924944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FF0000"/>
                </a:solidFill>
              </a:rPr>
              <a:t>     Компас</a:t>
            </a:r>
            <a:endParaRPr lang="ru-RU" sz="1600" b="1" i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76256" y="4797152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rgbClr val="FF0000"/>
                </a:solidFill>
              </a:rPr>
              <a:t>       Порох</a:t>
            </a:r>
            <a:endParaRPr lang="ru-RU" sz="1400" b="1" i="1" dirty="0">
              <a:solidFill>
                <a:srgbClr val="FF0000"/>
              </a:solidFill>
            </a:endParaRPr>
          </a:p>
        </p:txBody>
      </p:sp>
      <p:pic>
        <p:nvPicPr>
          <p:cNvPr id="14" name="Рисунок 13" descr="farfor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3528" y="3789040"/>
            <a:ext cx="2445372" cy="183892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11560" y="5661248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FF0000"/>
                </a:solidFill>
              </a:rPr>
              <a:t>Фарфор</a:t>
            </a:r>
            <a:endParaRPr lang="ru-RU" sz="1600" b="1" i="1" dirty="0">
              <a:solidFill>
                <a:srgbClr val="FF0000"/>
              </a:solidFill>
            </a:endParaRPr>
          </a:p>
        </p:txBody>
      </p:sp>
      <p:pic>
        <p:nvPicPr>
          <p:cNvPr id="16" name="Рисунок 15" descr="1308387732_welk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03848" y="4365104"/>
            <a:ext cx="1997208" cy="149790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419872" y="6021288"/>
            <a:ext cx="15587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FF0000"/>
                </a:solidFill>
              </a:rPr>
              <a:t>Шёлк</a:t>
            </a:r>
            <a:endParaRPr lang="ru-RU" sz="1600" b="1" i="1" dirty="0">
              <a:solidFill>
                <a:srgbClr val="FF0000"/>
              </a:solidFill>
            </a:endParaRPr>
          </a:p>
        </p:txBody>
      </p:sp>
      <p:pic>
        <p:nvPicPr>
          <p:cNvPr id="18" name="Рисунок 17" descr="0715-cha-chuan-bo-3-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652120" y="5013176"/>
            <a:ext cx="1622251" cy="162225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380312" y="6309320"/>
            <a:ext cx="847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FF0000"/>
                </a:solidFill>
              </a:rPr>
              <a:t>Чай</a:t>
            </a:r>
            <a:endParaRPr lang="ru-RU" sz="16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3" grpId="0"/>
      <p:bldP spid="15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3356992"/>
            <a:ext cx="1810494" cy="335276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88024" y="1412776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6" name="Рисунок 5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188640"/>
            <a:ext cx="2353535" cy="3392791"/>
          </a:xfrm>
          <a:prstGeom prst="rect">
            <a:avLst/>
          </a:prstGeom>
        </p:spPr>
      </p:pic>
      <p:pic>
        <p:nvPicPr>
          <p:cNvPr id="7" name="Рисунок 6" descr="a7703868c925c764eb2512ce3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332656"/>
            <a:ext cx="4762500" cy="2962275"/>
          </a:xfrm>
          <a:prstGeom prst="rect">
            <a:avLst/>
          </a:prstGeom>
        </p:spPr>
      </p:pic>
      <p:pic>
        <p:nvPicPr>
          <p:cNvPr id="8" name="Рисунок 7" descr="drm5-18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48264" y="3645024"/>
            <a:ext cx="1971104" cy="298652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95736" y="4221088"/>
            <a:ext cx="48245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</a:rPr>
              <a:t>В эпоху </a:t>
            </a:r>
            <a:r>
              <a:rPr lang="ru-RU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Хань</a:t>
            </a: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</a:rPr>
              <a:t> (206 г до н.э. – 8 г.н.э) была изобретена технология изготовления бумаги. Сначала бумагу делали из конопляных очесов, она была очень грубой и шла только на обертку. К IV веку бумага стала более дешевой и гладкой (делали ее уже из отходов ткацкой фабрики, тряпья, коры, старых рыболовных сетей).</a:t>
            </a:r>
            <a:endParaRPr lang="ru-RU" sz="16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86000" y="3645024"/>
            <a:ext cx="4572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</a:rPr>
              <a:t>Образец древней бумаги Китая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rm5-17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476672"/>
            <a:ext cx="2755927" cy="3073524"/>
          </a:xfrm>
          <a:prstGeom prst="rect">
            <a:avLst/>
          </a:prstGeom>
        </p:spPr>
      </p:pic>
      <p:pic>
        <p:nvPicPr>
          <p:cNvPr id="3" name="Рисунок 2" descr="Бамбуковая книг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260648"/>
            <a:ext cx="2227928" cy="3672408"/>
          </a:xfrm>
          <a:prstGeom prst="rect">
            <a:avLst/>
          </a:prstGeom>
        </p:spPr>
      </p:pic>
      <p:pic>
        <p:nvPicPr>
          <p:cNvPr id="4" name="Рисунок 3" descr="Бамбуковые дощечки с иероглифами.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60232" y="260648"/>
            <a:ext cx="2168204" cy="33615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00192" y="3501008"/>
            <a:ext cx="2843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rgbClr val="FFFF00"/>
                </a:solidFill>
              </a:rPr>
              <a:t>Бамбуковые дощечки с иероглифами.</a:t>
            </a:r>
            <a:endParaRPr lang="ru-RU" sz="1400" b="1" i="1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4149080"/>
            <a:ext cx="26559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rgbClr val="FFFF00"/>
                </a:solidFill>
              </a:rPr>
              <a:t>Бамбуковая книга</a:t>
            </a:r>
            <a:endParaRPr lang="ru-RU" sz="1400" b="1" i="1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91880" y="3789040"/>
            <a:ext cx="3079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rgbClr val="FFFF00"/>
                </a:solidFill>
              </a:rPr>
              <a:t>Китайские иероглифы</a:t>
            </a:r>
            <a:endParaRPr lang="ru-RU" sz="1400" b="1" i="1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653136"/>
            <a:ext cx="9144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</a:rPr>
              <a:t>Писали кисточкой и тушью. Стержень кисти делается из бамбука,</a:t>
            </a:r>
          </a:p>
          <a:p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</a:rPr>
              <a:t> а головка – из шерсти животных.</a:t>
            </a:r>
          </a:p>
          <a:p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</a:rPr>
              <a:t>          До появления бумаги для письма использовали черепашьи панцири, </a:t>
            </a:r>
          </a:p>
          <a:p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</a:rPr>
              <a:t>          бронза и камень, затем использовали бамбуковые дощечки.</a:t>
            </a:r>
          </a:p>
          <a:p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</a:rPr>
              <a:t> Для написания текста одного доклада требовалось до 3 тысяч таких</a:t>
            </a:r>
          </a:p>
          <a:p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</a:rPr>
              <a:t> дощечек, а несли доклад ко двору двое слуг! </a:t>
            </a:r>
          </a:p>
          <a:p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</a:rPr>
              <a:t>     Более подходящим материалом для письма тушью оказалась шелковая </a:t>
            </a:r>
          </a:p>
          <a:p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</a:rPr>
              <a:t>     ткань, однако шелк был слишком дорог.</a:t>
            </a:r>
            <a:endParaRPr lang="ru-RU" sz="16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789040"/>
            <a:ext cx="572412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</a:rPr>
              <a:t>Китайцы первыми в мире стали разводить культуру чая, разработали технологию переработки чайного листа, заваривания чая. </a:t>
            </a:r>
          </a:p>
          <a:p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</a:rPr>
              <a:t>Первый в мире капитальный труд, посвященный чаю, был написан в VIII веке Лу </a:t>
            </a:r>
            <a:r>
              <a:rPr lang="ru-RU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Юем</a:t>
            </a: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</a:rPr>
              <a:t> ( в труде описана даже посуда, необходимая для чаепития). </a:t>
            </a:r>
          </a:p>
          <a:p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</a:rPr>
              <a:t>Чаепитие долго было привилегией высшей аристократической знати. Чай в качестве погребального предмета клали в могилы усопших богатых сановников.</a:t>
            </a:r>
            <a:endParaRPr lang="ru-RU" sz="16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" name="Рисунок 2" descr="kartinka0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2609850" cy="3390900"/>
          </a:xfrm>
          <a:prstGeom prst="rect">
            <a:avLst/>
          </a:prstGeom>
        </p:spPr>
      </p:pic>
      <p:pic>
        <p:nvPicPr>
          <p:cNvPr id="5" name="Рисунок 4" descr="kartinka0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260648"/>
            <a:ext cx="4464496" cy="3338018"/>
          </a:xfrm>
          <a:prstGeom prst="rect">
            <a:avLst/>
          </a:prstGeom>
        </p:spPr>
      </p:pic>
      <p:pic>
        <p:nvPicPr>
          <p:cNvPr id="6" name="Рисунок 5" descr="10914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71800" y="1700808"/>
            <a:ext cx="1717345" cy="1368152"/>
          </a:xfrm>
          <a:prstGeom prst="rect">
            <a:avLst/>
          </a:prstGeom>
        </p:spPr>
      </p:pic>
      <p:pic>
        <p:nvPicPr>
          <p:cNvPr id="8" name="Рисунок 7" descr="0715-cha-chuan-bo-8-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58289" y="4005064"/>
            <a:ext cx="3427581" cy="2448272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08387736_poro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3331714" cy="22322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23928" y="404664"/>
            <a:ext cx="52200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По легенде. Порох китайцами был изобретен случайно. Китайские алхимики пытались создать смесь, которая даровала бы им бессмертие.</a:t>
            </a:r>
          </a:p>
          <a:p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 Но по иронии судьбы им удалось создать то, с помощью чего легко отобрать жизнь у человека.</a:t>
            </a:r>
            <a:endParaRPr lang="ru-RU" sz="16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9" name="Рисунок 8" descr="china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0152" y="2420888"/>
            <a:ext cx="3024336" cy="423599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9512" y="2636912"/>
            <a:ext cx="583264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 </a:t>
            </a:r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Однако в Китае порох использовали не только на поле боя, причем мирное применение взрывчатого порошка по своему разнообразию не уступало военному. Его использовали в домашнем хозяйстве, когда травили насекомых. Медики прижигали порохом язвы и раны, а также с его помощью во время эпидемий проводилась дезинфекция.</a:t>
            </a:r>
          </a:p>
          <a:p>
            <a:endParaRPr lang="ru-RU" sz="1600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15817" y="5157192"/>
            <a:ext cx="33123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Наиболее известный, </a:t>
            </a:r>
          </a:p>
          <a:p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красочный и совсем </a:t>
            </a:r>
          </a:p>
          <a:p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уж «китайский» способ</a:t>
            </a:r>
          </a:p>
          <a:p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 применения пороха –</a:t>
            </a:r>
          </a:p>
          <a:p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 это фейерверки.</a:t>
            </a:r>
            <a:endParaRPr lang="ru-RU" sz="16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3" name="Рисунок 12" descr="news0204-1167-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4837212"/>
            <a:ext cx="2694384" cy="2020788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://korabley.net/_nw/2/s1305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 descr="s130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0648"/>
            <a:ext cx="3074293" cy="422388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51920" y="476672"/>
            <a:ext cx="529208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Во 2 веке до н.э. китайцы научились изготовляли фарфор, который называют - </a:t>
            </a:r>
            <a:r>
              <a:rPr lang="ru-RU" sz="1600" b="1" i="1" dirty="0">
                <a:solidFill>
                  <a:schemeClr val="accent4">
                    <a:lumMod val="50000"/>
                  </a:schemeClr>
                </a:solidFill>
              </a:rPr>
              <a:t>белое золото Китая. </a:t>
            </a:r>
            <a:endParaRPr lang="ru-RU" sz="1600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sz="1600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                   О китайском фарфоре говорят:</a:t>
            </a:r>
          </a:p>
          <a:p>
            <a:endParaRPr lang="ru-RU" dirty="0"/>
          </a:p>
        </p:txBody>
      </p:sp>
      <p:pic>
        <p:nvPicPr>
          <p:cNvPr id="5" name="Рисунок 4" descr="75653443923eb692b37dfe40de43173d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9872" y="2708920"/>
            <a:ext cx="2341989" cy="20162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4797152"/>
            <a:ext cx="57241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chemeClr val="accent4">
                    <a:lumMod val="50000"/>
                  </a:schemeClr>
                </a:solidFill>
              </a:rPr>
              <a:t>Секрет изготовления китайского фарфора держался в строжайшем секрете. Под угрозой смерти запрещалось выносить эту тайну за пределы страны. Лишь в 18 веке, когда развитие химии позволило европейцам определить состав загадочного вещества, секрет китайской посуды был раскрыт.</a:t>
            </a:r>
            <a:endParaRPr lang="ru-RU" sz="16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7" name="Рисунок 6" descr="farfor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2120" y="4232106"/>
            <a:ext cx="3491880" cy="262589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96136" y="1988840"/>
            <a:ext cx="374441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chemeClr val="accent4">
                    <a:lumMod val="50000"/>
                  </a:schemeClr>
                </a:solidFill>
              </a:rPr>
              <a:t>Белизной подобен нефриту,</a:t>
            </a:r>
          </a:p>
          <a:p>
            <a:r>
              <a:rPr lang="ru-RU" sz="1400" b="1" i="1" dirty="0" smtClean="0">
                <a:solidFill>
                  <a:schemeClr val="accent4">
                    <a:lumMod val="50000"/>
                  </a:schemeClr>
                </a:solidFill>
              </a:rPr>
              <a:t>тонкостью - бумаге.</a:t>
            </a:r>
          </a:p>
          <a:p>
            <a:r>
              <a:rPr lang="ru-RU" sz="1400" b="1" i="1" dirty="0" smtClean="0">
                <a:solidFill>
                  <a:schemeClr val="accent4">
                    <a:lumMod val="50000"/>
                  </a:schemeClr>
                </a:solidFill>
              </a:rPr>
              <a:t>Блеском подобен зеркалу,</a:t>
            </a:r>
          </a:p>
          <a:p>
            <a:r>
              <a:rPr lang="ru-RU" sz="1400" b="1" i="1" dirty="0" smtClean="0">
                <a:solidFill>
                  <a:schemeClr val="accent4">
                    <a:lumMod val="50000"/>
                  </a:schemeClr>
                </a:solidFill>
              </a:rPr>
              <a:t>звонкостью --цимбалам.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628800"/>
            <a:ext cx="604867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с достоянием мировой культуры. </a:t>
            </a:r>
          </a:p>
          <a:p>
            <a:endParaRPr lang="ru-RU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Известное изречение </a:t>
            </a:r>
            <a:r>
              <a:rPr lang="ru-RU" b="1" i="1" dirty="0" smtClean="0">
                <a:solidFill>
                  <a:srgbClr val="FF0000"/>
                </a:solidFill>
              </a:rPr>
              <a:t>«Не делай в отношении другого то, чего не желаешь, чтобы сделали с тобой» 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принадлежит Конфуцию – выдающемуся просветителю, жившему в эпоху «Весны и осени».</a:t>
            </a:r>
          </a:p>
          <a:p>
            <a:endParaRPr lang="ru-RU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По Конфуцию, люди должны любить своих ближних, тогда станет возможным поддержать правильные отношения между старшими и младшими, провести четкую грань между благородным и подлым, а это в свою очередь позволит поддержать устои семьи и порядок в обществе. </a:t>
            </a:r>
          </a:p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Конфуций положил начало частным школам. 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" name="Рисунок 2" descr="Конфуций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6176" y="-1"/>
            <a:ext cx="2415463" cy="452091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300192" y="4509120"/>
            <a:ext cx="2843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      Конфуций</a:t>
            </a:r>
          </a:p>
          <a:p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(551-479 </a:t>
            </a:r>
            <a:r>
              <a:rPr lang="ru-RU" b="1" dirty="0" err="1" smtClean="0">
                <a:solidFill>
                  <a:srgbClr val="C00000"/>
                </a:solidFill>
              </a:rPr>
              <a:t>гг</a:t>
            </a:r>
            <a:r>
              <a:rPr lang="ru-RU" b="1" dirty="0" smtClean="0">
                <a:solidFill>
                  <a:srgbClr val="C00000"/>
                </a:solidFill>
              </a:rPr>
              <a:t> до н.э.)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7584" y="1052736"/>
            <a:ext cx="45768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Китайская философия - 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415</TotalTime>
  <Words>728</Words>
  <Application>Microsoft Office PowerPoint</Application>
  <PresentationFormat>Экран (4:3)</PresentationFormat>
  <Paragraphs>70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53</cp:revision>
  <dcterms:created xsi:type="dcterms:W3CDTF">2012-11-14T05:08:43Z</dcterms:created>
  <dcterms:modified xsi:type="dcterms:W3CDTF">2012-11-15T11:45:03Z</dcterms:modified>
</cp:coreProperties>
</file>