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9" autoAdjust="0"/>
    <p:restoredTop sz="94660"/>
  </p:normalViewPr>
  <p:slideViewPr>
    <p:cSldViewPr>
      <p:cViewPr varScale="1">
        <p:scale>
          <a:sx n="74" d="100"/>
          <a:sy n="74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0%B5%D1%80%D0%BC%D0%BE%D0%B4%D0%B8%D0%BD%D0%B0%D0%BC%D0%B8%D1%87%D0%B5%D1%81%D0%BA%D0%B0%D1%8F_%D1%84%D0%B0%D0%B7%D0%B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2%D0%B5%D0%BB%D0%BE_(%D1%84%D0%B8%D0%B7%D0%B8%D0%BA%D0%B0)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247392" cy="230124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Дисперсные Системы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80048" cy="1752600"/>
          </a:xfrm>
        </p:spPr>
        <p:txBody>
          <a:bodyPr/>
          <a:lstStyle/>
          <a:p>
            <a:pPr algn="ctr"/>
            <a:r>
              <a:rPr lang="ru-RU" dirty="0" smtClean="0"/>
              <a:t>Выполнила : ученица 11А класса</a:t>
            </a:r>
          </a:p>
          <a:p>
            <a:pPr algn="ctr"/>
            <a:r>
              <a:rPr lang="ru-RU" dirty="0" smtClean="0"/>
              <a:t> МБОУ СОШ №131</a:t>
            </a:r>
          </a:p>
          <a:p>
            <a:pPr algn="ctr"/>
            <a:r>
              <a:rPr lang="ru-RU" dirty="0" err="1" smtClean="0"/>
              <a:t>Хлынина</a:t>
            </a:r>
            <a:r>
              <a:rPr lang="ru-RU" dirty="0" smtClean="0"/>
              <a:t> Анастасия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38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6" descr="Картинка 4 из 10453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960440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1484784"/>
            <a:ext cx="4464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Диспе́рсная</a:t>
            </a:r>
            <a:r>
              <a:rPr lang="ru-RU" sz="22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i="1" u="sng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систе́ма</a:t>
            </a:r>
            <a:r>
              <a:rPr lang="ru-RU" sz="2200" dirty="0"/>
              <a:t> — это система, образованная из двух или более </a:t>
            </a:r>
            <a:r>
              <a:rPr lang="ru-RU" sz="2200" dirty="0">
                <a:hlinkClick r:id="rId3" tooltip="Термодинамическая фаза"/>
              </a:rPr>
              <a:t>фаз</a:t>
            </a:r>
            <a:r>
              <a:rPr lang="ru-RU" sz="2200" dirty="0"/>
              <a:t> (</a:t>
            </a:r>
            <a:r>
              <a:rPr lang="ru-RU" sz="2200" dirty="0">
                <a:hlinkClick r:id="rId4" tooltip="Тело (физика)"/>
              </a:rPr>
              <a:t>тел</a:t>
            </a:r>
            <a:r>
              <a:rPr lang="ru-RU" sz="2200" dirty="0"/>
              <a:t>), которые совершенно или практически не смешиваются и не реагируют друг с другом химически. Первое из веществ (</a:t>
            </a:r>
            <a:r>
              <a:rPr lang="ru-RU" sz="2200" i="1" dirty="0"/>
              <a:t>дисперсная фаза</a:t>
            </a:r>
            <a:r>
              <a:rPr lang="ru-RU" sz="2200" dirty="0"/>
              <a:t>) мелко распределено во втором (</a:t>
            </a:r>
            <a:r>
              <a:rPr lang="ru-RU" sz="2200" i="1" dirty="0"/>
              <a:t>дисперсионная среда</a:t>
            </a:r>
            <a:r>
              <a:rPr lang="ru-RU" sz="2200" dirty="0"/>
              <a:t>).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96980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дисперсных систем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136904" cy="4569371"/>
          </a:xfrm>
          <a:solidFill>
            <a:schemeClr val="accent2">
              <a:lumMod val="50000"/>
            </a:schemeClr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sz="2800" dirty="0"/>
              <a:t>Дисперсные системы делятся на </a:t>
            </a:r>
            <a:r>
              <a:rPr lang="ru-RU" sz="2800" dirty="0" smtClean="0"/>
              <a:t>: </a:t>
            </a:r>
            <a:r>
              <a:rPr lang="ru-RU" sz="2800" i="1" dirty="0" smtClean="0">
                <a:solidFill>
                  <a:srgbClr val="FFFF99"/>
                </a:solidFill>
              </a:rPr>
              <a:t>грубодисперсные</a:t>
            </a:r>
            <a:r>
              <a:rPr lang="ru-RU" sz="2800" i="1" dirty="0">
                <a:solidFill>
                  <a:srgbClr val="FFFF99"/>
                </a:solidFill>
              </a:rPr>
              <a:t>, тонкодисперсные, </a:t>
            </a:r>
            <a:r>
              <a:rPr lang="ru-RU" sz="2800" i="1" dirty="0" smtClean="0">
                <a:solidFill>
                  <a:srgbClr val="FFFF99"/>
                </a:solidFill>
              </a:rPr>
              <a:t>коллоидные.</a:t>
            </a:r>
          </a:p>
          <a:p>
            <a:endParaRPr lang="ru-RU" sz="2800" dirty="0">
              <a:solidFill>
                <a:srgbClr val="FFFF99"/>
              </a:solidFill>
            </a:endParaRPr>
          </a:p>
          <a:p>
            <a:r>
              <a:rPr lang="ru-RU" sz="2800" i="1" u="sng" dirty="0"/>
              <a:t>Грубодисперсные системы </a:t>
            </a:r>
            <a:r>
              <a:rPr lang="ru-RU" sz="2800" dirty="0"/>
              <a:t>- это непрозрачные системы. Частицы видны невооруженным глазом, отстаиваются, у жидкостей видна граница раздела.</a:t>
            </a:r>
          </a:p>
          <a:p>
            <a:r>
              <a:rPr lang="ru-RU" sz="2800" i="1" u="sng" dirty="0"/>
              <a:t>Грубодисперсные системы делятся на 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99"/>
                </a:solidFill>
              </a:rPr>
              <a:t> </a:t>
            </a:r>
            <a:r>
              <a:rPr lang="ru-RU" sz="2800" dirty="0" smtClean="0">
                <a:solidFill>
                  <a:srgbClr val="FFFF99"/>
                </a:solidFill>
              </a:rPr>
              <a:t>-эмульсии </a:t>
            </a:r>
            <a:r>
              <a:rPr lang="ru-RU" sz="2800" dirty="0"/>
              <a:t>(молоко, лимфа, нефть) </a:t>
            </a:r>
          </a:p>
          <a:p>
            <a:r>
              <a:rPr lang="ru-RU" sz="2800" dirty="0" smtClean="0"/>
              <a:t> -</a:t>
            </a:r>
            <a:r>
              <a:rPr lang="ru-RU" sz="2800" dirty="0" smtClean="0">
                <a:solidFill>
                  <a:srgbClr val="FFFF99"/>
                </a:solidFill>
              </a:rPr>
              <a:t>суспензии</a:t>
            </a:r>
            <a:r>
              <a:rPr lang="ru-RU" sz="2800" dirty="0" smtClean="0"/>
              <a:t> </a:t>
            </a:r>
            <a:r>
              <a:rPr lang="ru-RU" sz="2800" dirty="0"/>
              <a:t>(мел + вода, известковое молоко + вода, глина + вода)</a:t>
            </a:r>
          </a:p>
          <a:p>
            <a:r>
              <a:rPr lang="ru-RU" sz="2800" i="1" u="sng" dirty="0"/>
              <a:t>Коллоидные</a:t>
            </a:r>
            <a:r>
              <a:rPr lang="ru-RU" sz="2800" dirty="0"/>
              <a:t> растворы занимают промежуточное положение между тонкодисперсными и грубодисперсными системами.</a:t>
            </a:r>
          </a:p>
          <a:p>
            <a:endParaRPr lang="ru-RU" sz="2800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970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6567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8460432" cy="45259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То вещество, которое присутствует в меньшем количестве и распределено в объеме другого, называют </a:t>
            </a:r>
            <a:r>
              <a:rPr lang="ru-RU" sz="24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дисперсной фазой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Она может состоять из нескольких веществ.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Вещество, присутствующее в большем количестве, в объеме которого распределена дисперсная фаза, называют </a:t>
            </a:r>
            <a:r>
              <a:rPr lang="ru-RU" sz="24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дисперсионной средой</a:t>
            </a:r>
            <a:r>
              <a:rPr lang="ru-RU" sz="240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Между ней и частицами дисперсной фазы существует поверхность раздела, поэтому дисперсные системы называют </a:t>
            </a:r>
            <a:r>
              <a:rPr lang="ru-RU" sz="240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гетерогенными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(неоднородными).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И дисперсионную среду, и дисперсную фазу могут представлять вещества, находящиеся в различных агрегатных состояниях — твердом, жидком и газообразном</a:t>
            </a:r>
            <a:r>
              <a:rPr lang="ru-RU" sz="24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9041"/>
            <a:ext cx="6840760" cy="12734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2284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819472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4896544" cy="5832648"/>
          </a:xfrm>
        </p:spPr>
        <p:txBody>
          <a:bodyPr>
            <a:normAutofit fontScale="55000" lnSpcReduction="20000"/>
          </a:bodyPr>
          <a:lstStyle/>
          <a:p>
            <a:r>
              <a:rPr lang="ru-RU" sz="4700" dirty="0"/>
              <a:t>По величине частиц веществ, составляющих дисперсную фазу, дисперсные системы делят на </a:t>
            </a:r>
            <a:r>
              <a:rPr lang="ru-RU" sz="4700" dirty="0">
                <a:solidFill>
                  <a:srgbClr val="FFFF99"/>
                </a:solidFill>
              </a:rPr>
              <a:t>грубодисперсны</a:t>
            </a:r>
            <a:r>
              <a:rPr lang="ru-RU" sz="47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 </a:t>
            </a:r>
            <a:r>
              <a:rPr lang="ru-RU" sz="4700" dirty="0"/>
              <a:t>(взвеси) и </a:t>
            </a:r>
            <a:r>
              <a:rPr lang="ru-RU" sz="47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тонкодисперсные</a:t>
            </a:r>
            <a:r>
              <a:rPr lang="ru-RU" sz="4700" dirty="0">
                <a:solidFill>
                  <a:srgbClr val="FFFF99"/>
                </a:solidFill>
              </a:rPr>
              <a:t> </a:t>
            </a:r>
            <a:r>
              <a:rPr lang="ru-RU" sz="4700" dirty="0"/>
              <a:t>(коллоидные растворы или коллоидные системы). Если же вещество раздроблено до молекул или ионов размером менее 1 </a:t>
            </a:r>
            <a:r>
              <a:rPr lang="ru-RU" sz="4700" dirty="0" err="1"/>
              <a:t>нм</a:t>
            </a:r>
            <a:r>
              <a:rPr lang="ru-RU" sz="4700" dirty="0"/>
              <a:t>, образуется гомогенная система — </a:t>
            </a:r>
            <a:r>
              <a:rPr lang="ru-RU" sz="47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раствор</a:t>
            </a:r>
            <a:r>
              <a:rPr lang="ru-RU" sz="4700" dirty="0"/>
              <a:t>. Она однородна,  поверхности раздела между частицами и средой нет.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744" y="764704"/>
            <a:ext cx="3318696" cy="525658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28438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332"/>
            <a:ext cx="7467600" cy="105273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Взвеси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1"/>
            <a:ext cx="4104456" cy="4752528"/>
          </a:xfrm>
        </p:spPr>
        <p:txBody>
          <a:bodyPr>
            <a:normAutofit fontScale="85000" lnSpcReduction="10000"/>
          </a:bodyPr>
          <a:lstStyle/>
          <a:p>
            <a:r>
              <a:rPr lang="ru-RU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Взвеси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/>
              <a:t>— это дисперсные системы, в которых размер частиц фазы более 100 </a:t>
            </a:r>
            <a:r>
              <a:rPr lang="ru-RU" sz="3200" dirty="0" err="1"/>
              <a:t>нм</a:t>
            </a:r>
            <a:r>
              <a:rPr lang="ru-RU" sz="3200" dirty="0"/>
              <a:t>. Это непрозрачные системы, отдельные частицы которых можно заметить невооруженным глазом.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052736"/>
            <a:ext cx="45720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Такие системы разделяют на: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39691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эмульсии</a:t>
            </a:r>
          </a:p>
          <a:p>
            <a:pPr>
              <a:buFontTx/>
              <a:buChar char="•"/>
            </a:pPr>
            <a:r>
              <a:rPr lang="ru-RU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суспензии </a:t>
            </a:r>
          </a:p>
          <a:p>
            <a:pPr>
              <a:buFontTx/>
              <a:buChar char="•"/>
            </a:pPr>
            <a:r>
              <a:rPr lang="ru-RU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аэрозоли </a:t>
            </a:r>
            <a:endParaRPr lang="ru-RU" sz="3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00890"/>
            <a:ext cx="4032448" cy="3452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58090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39552" y="116632"/>
            <a:ext cx="7385248" cy="1580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6068" y="578720"/>
            <a:ext cx="4752528" cy="564949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эмульсии</a:t>
            </a:r>
            <a:r>
              <a:rPr lang="ru-RU" sz="3200" dirty="0"/>
              <a:t> (и среда, и фаза —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нерастворимые </a:t>
            </a:r>
            <a:r>
              <a:rPr lang="ru-RU" sz="3200" dirty="0"/>
              <a:t>друг в друге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жидкости</a:t>
            </a:r>
            <a:r>
              <a:rPr lang="ru-RU" sz="3200" dirty="0"/>
              <a:t>). Это хорошо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известные </a:t>
            </a:r>
            <a:r>
              <a:rPr lang="ru-RU" sz="3200" dirty="0"/>
              <a:t>вам молоко, лимфа,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водоэмульсионные </a:t>
            </a:r>
            <a:r>
              <a:rPr lang="ru-RU" sz="3200" dirty="0"/>
              <a:t>краски и </a:t>
            </a:r>
            <a:r>
              <a:rPr lang="ru-RU" sz="3200" dirty="0" smtClean="0"/>
              <a:t>т.д</a:t>
            </a:r>
            <a:r>
              <a:rPr lang="ru-RU" sz="3200" dirty="0"/>
              <a:t>.; </a:t>
            </a:r>
          </a:p>
          <a:p>
            <a:pPr>
              <a:lnSpc>
                <a:spcPct val="80000"/>
              </a:lnSpc>
            </a:pPr>
            <a:endParaRPr lang="ru-RU" sz="3200" dirty="0" smtClean="0">
              <a:solidFill>
                <a:srgbClr val="FFFF99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суспензии</a:t>
            </a:r>
            <a:r>
              <a:rPr lang="ru-RU" sz="3200" dirty="0" smtClean="0">
                <a:solidFill>
                  <a:srgbClr val="FFFF99"/>
                </a:solidFill>
              </a:rPr>
              <a:t> </a:t>
            </a:r>
            <a:r>
              <a:rPr lang="ru-RU" sz="3200" dirty="0"/>
              <a:t>(среда — жидкость,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а </a:t>
            </a:r>
            <a:r>
              <a:rPr lang="ru-RU" sz="3200" dirty="0"/>
              <a:t>фаза — нерастворимое в ней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твердое </a:t>
            </a:r>
            <a:r>
              <a:rPr lang="ru-RU" sz="3200" dirty="0"/>
              <a:t>вещество). Это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строительные </a:t>
            </a:r>
            <a:r>
              <a:rPr lang="ru-RU" sz="3200" dirty="0"/>
              <a:t>растворы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взвешенный </a:t>
            </a:r>
            <a:r>
              <a:rPr lang="ru-RU" sz="3200" dirty="0"/>
              <a:t>в воде речной и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морской </a:t>
            </a:r>
            <a:r>
              <a:rPr lang="ru-RU" sz="3200" dirty="0"/>
              <a:t>ил, живая взвесь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микроскопических </a:t>
            </a:r>
            <a:r>
              <a:rPr lang="ru-RU" sz="3200" dirty="0"/>
              <a:t>живых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организмов </a:t>
            </a:r>
            <a:r>
              <a:rPr lang="ru-RU" sz="3200" dirty="0"/>
              <a:t>в морской воде —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планктон </a:t>
            </a:r>
            <a:r>
              <a:rPr lang="ru-RU" sz="3200" dirty="0"/>
              <a:t>и т. д.;</a:t>
            </a:r>
            <a:br>
              <a:rPr lang="ru-RU" sz="3200" dirty="0"/>
            </a:br>
            <a:endParaRPr lang="ru-RU" sz="3200" dirty="0"/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аэрозоли</a:t>
            </a:r>
            <a:r>
              <a:rPr lang="ru-RU" sz="3200" b="1" dirty="0"/>
              <a:t> </a:t>
            </a:r>
            <a:r>
              <a:rPr lang="ru-RU" sz="3200" dirty="0"/>
              <a:t>— взвеси в газе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мелких </a:t>
            </a:r>
            <a:r>
              <a:rPr lang="ru-RU" sz="3200" dirty="0"/>
              <a:t>частиц жидкостей или 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твердых </a:t>
            </a:r>
            <a:r>
              <a:rPr lang="ru-RU" sz="3200" dirty="0"/>
              <a:t>веществ. </a:t>
            </a:r>
            <a:r>
              <a:rPr lang="ru-RU" sz="3200" dirty="0" smtClean="0"/>
              <a:t>Различают </a:t>
            </a:r>
            <a:r>
              <a:rPr lang="ru-RU" sz="3200" dirty="0"/>
              <a:t>пыли, дымы, туманы.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48680"/>
            <a:ext cx="3641543" cy="26249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3501008"/>
            <a:ext cx="3641543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3795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848872" cy="1143000"/>
          </a:xfrm>
        </p:spPr>
        <p:txBody>
          <a:bodyPr/>
          <a:lstStyle/>
          <a:p>
            <a:pPr algn="ctr"/>
            <a:r>
              <a:rPr lang="ru-RU" b="1" i="1" dirty="0">
                <a:ln w="180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Коллоидные системы</a:t>
            </a:r>
            <a:r>
              <a:rPr lang="ru-RU" b="1" dirty="0">
                <a:ln w="180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340768"/>
            <a:ext cx="4176464" cy="5256584"/>
          </a:xfrm>
        </p:spPr>
        <p:txBody>
          <a:bodyPr>
            <a:normAutofit fontScale="77500" lnSpcReduction="20000"/>
          </a:bodyPr>
          <a:lstStyle/>
          <a:p>
            <a:r>
              <a:rPr lang="ru-RU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Коллоидные системы</a:t>
            </a:r>
            <a:r>
              <a:rPr lang="ru-RU" dirty="0"/>
              <a:t> — это такие дисперсные системы, в которых размер частиц фазы от 100 до 1 </a:t>
            </a:r>
            <a:r>
              <a:rPr lang="ru-RU" dirty="0" err="1"/>
              <a:t>нм</a:t>
            </a:r>
            <a:r>
              <a:rPr lang="ru-RU" dirty="0"/>
              <a:t>. Эти частицы не видны невооруженным глазом, и дисперсная фаза и дисперсионная среда в таких системах отстаиванием разделяются с трудом.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Их подразделяют на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золи</a:t>
            </a:r>
            <a:r>
              <a:rPr lang="ru-RU" dirty="0"/>
              <a:t> (коллоидные растворы) и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гели</a:t>
            </a:r>
            <a:r>
              <a:rPr lang="ru-RU" dirty="0"/>
              <a:t> (студни). </a:t>
            </a:r>
          </a:p>
          <a:p>
            <a:endParaRPr lang="ru-RU" dirty="0"/>
          </a:p>
        </p:txBody>
      </p:sp>
      <p:pic>
        <p:nvPicPr>
          <p:cNvPr id="4" name="Picture 5" descr="Картинка 4 из 944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960440" cy="25202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5024"/>
            <a:ext cx="3960440" cy="2448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45140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Растворы</a:t>
            </a:r>
            <a:r>
              <a:rPr lang="ru-RU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075240" cy="1108719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r>
              <a:rPr lang="ru-RU" sz="2800" i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Раствором</a:t>
            </a:r>
            <a:r>
              <a:rPr lang="ru-RU" sz="2800" i="1" dirty="0"/>
              <a:t> называют</a:t>
            </a:r>
            <a:r>
              <a:rPr lang="ru-RU" sz="2800" dirty="0"/>
              <a:t> гомогенную систему, состоящую из двух и более веществ.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36912"/>
            <a:ext cx="45720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Растворы всегда </a:t>
            </a:r>
            <a:r>
              <a:rPr lang="ru-RU" sz="24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однофазны</a:t>
            </a:r>
            <a:r>
              <a:rPr lang="ru-RU" sz="2400" dirty="0"/>
              <a:t>, то есть представляют собой однородный газ, жидкость или твердое вещество. Это связано с тем, что одно из веществ распределено в массе другого в виде молекул, атомов или ионов 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Растворы называют </a:t>
            </a:r>
            <a:r>
              <a:rPr lang="ru-RU" sz="2400" i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истинными</a:t>
            </a:r>
            <a:r>
              <a:rPr lang="ru-RU" sz="24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если требуется подчеркнуть их отличие от коллоидных растворов.</a:t>
            </a:r>
          </a:p>
        </p:txBody>
      </p:sp>
      <p:pic>
        <p:nvPicPr>
          <p:cNvPr id="5" name="Picture 6" descr="Картинка 20 из 185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4" y="2492896"/>
            <a:ext cx="3708920" cy="4077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251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62</TotalTime>
  <Words>325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Дисперсные Системы </vt:lpstr>
      <vt:lpstr>Презентация PowerPoint</vt:lpstr>
      <vt:lpstr>Виды дисперсных систем</vt:lpstr>
      <vt:lpstr>Презентация PowerPoint</vt:lpstr>
      <vt:lpstr>Презентация PowerPoint</vt:lpstr>
      <vt:lpstr>Взвеси</vt:lpstr>
      <vt:lpstr>Презентация PowerPoint</vt:lpstr>
      <vt:lpstr>Коллоидные системы </vt:lpstr>
      <vt:lpstr>Растворы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Дисперсные Системы </dc:title>
  <dc:creator>User</dc:creator>
  <cp:lastModifiedBy>User</cp:lastModifiedBy>
  <cp:revision>6</cp:revision>
  <dcterms:created xsi:type="dcterms:W3CDTF">2012-12-09T11:29:39Z</dcterms:created>
  <dcterms:modified xsi:type="dcterms:W3CDTF">2012-12-09T12:42:13Z</dcterms:modified>
</cp:coreProperties>
</file>