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overOverlay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5293DC02-4EE6-4523-AAC9-E17F7CEB29D7}" type="datetimeFigureOut">
              <a:rPr lang="ru-RU" smtClean="0"/>
              <a:pPr/>
              <a:t>04.12.2012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445FF3-6D87-4FF3-940D-71A3340FCB15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8" name="Group 7"/>
          <p:cNvGrpSpPr/>
          <p:nvPr/>
        </p:nvGrpSpPr>
        <p:grpSpPr>
          <a:xfrm>
            <a:off x="1194101" y="2887530"/>
            <a:ext cx="6779110" cy="923330"/>
            <a:chOff x="1172584" y="1381459"/>
            <a:chExt cx="6779110" cy="923330"/>
          </a:xfrm>
          <a:effectLst>
            <a:outerShdw blurRad="38100" dist="12700" dir="16200000" rotWithShape="0">
              <a:prstClr val="black">
                <a:alpha val="30000"/>
              </a:prstClr>
            </a:outerShdw>
          </a:effectLst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ln w="3175">
                    <a:solidFill>
                      <a:schemeClr val="tx2">
                        <a:alpha val="60000"/>
                      </a:schemeClr>
                    </a:solidFill>
                  </a:ln>
                  <a:solidFill>
                    <a:schemeClr val="tx2">
                      <a:lumMod val="90000"/>
                    </a:schemeClr>
                  </a:solidFill>
                  <a:effectLst>
                    <a:outerShdw blurRad="34925" dist="12700" dir="14400000" algn="ctr" rotWithShape="0">
                      <a:srgbClr val="000000">
                        <a:alpha val="21000"/>
                      </a:srgbClr>
                    </a:outerShdw>
                  </a:effectLst>
                  <a:latin typeface="Wingdings" pitchFamily="2" charset="2"/>
                </a:rPr>
                <a:t></a:t>
              </a:r>
              <a:endParaRPr lang="en-US" sz="5400" dirty="0">
                <a:ln w="3175">
                  <a:solidFill>
                    <a:schemeClr val="tx2">
                      <a:alpha val="60000"/>
                    </a:schemeClr>
                  </a:solidFill>
                </a:ln>
                <a:solidFill>
                  <a:schemeClr val="tx2">
                    <a:lumMod val="90000"/>
                  </a:schemeClr>
                </a:solidFill>
                <a:effectLst>
                  <a:outerShdw blurRad="34925" dist="12700" dir="14400000" algn="ctr" rotWithShape="0">
                    <a:srgbClr val="000000">
                      <a:alpha val="21000"/>
                    </a:srgbClr>
                  </a:outerShdw>
                </a:effectLst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293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3341" y="1387737"/>
            <a:ext cx="6777318" cy="1731982"/>
          </a:xfrm>
        </p:spPr>
        <p:txBody>
          <a:bodyPr anchor="b"/>
          <a:lstStyle>
            <a:lvl1pPr>
              <a:defRPr>
                <a:ln w="3175">
                  <a:solidFill>
                    <a:schemeClr val="tx1">
                      <a:alpha val="65000"/>
                    </a:schemeClr>
                  </a:solidFill>
                </a:ln>
                <a:solidFill>
                  <a:schemeClr val="tx1"/>
                </a:solidFill>
                <a:effectLst>
                  <a:outerShdw blurRad="25400" dist="12700" dir="14220000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76786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effectLst>
                  <a:outerShdw blurRad="34925" dist="12700" dir="14400000" rotWithShape="0">
                    <a:prstClr val="black">
                      <a:alpha val="21000"/>
                    </a:prst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93DC02-4EE6-4523-AAC9-E17F7CEB29D7}" type="datetimeFigureOut">
              <a:rPr lang="ru-RU" smtClean="0"/>
              <a:pPr/>
              <a:t>04.12.2012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45FF3-6D87-4FF3-940D-71A3340FCB15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1" name="Group 10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5" name="TextBox 14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6" name="Straight Connector 15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6560" y="559398"/>
            <a:ext cx="1678193" cy="556676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8488" y="849854"/>
            <a:ext cx="5507917" cy="502382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93DC02-4EE6-4523-AAC9-E17F7CEB29D7}" type="datetimeFigureOut">
              <a:rPr lang="ru-RU" smtClean="0"/>
              <a:pPr/>
              <a:t>04.12.2012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45FF3-6D87-4FF3-940D-71A3340FCB15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1" name="Group 10"/>
          <p:cNvGrpSpPr/>
          <p:nvPr/>
        </p:nvGrpSpPr>
        <p:grpSpPr>
          <a:xfrm rot="5400000">
            <a:off x="3909050" y="2880823"/>
            <a:ext cx="5480154" cy="923330"/>
            <a:chOff x="1815339" y="1381459"/>
            <a:chExt cx="5480154" cy="923330"/>
          </a:xfrm>
        </p:grpSpPr>
        <p:sp>
          <p:nvSpPr>
            <p:cNvPr id="12" name="TextBox 11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H="1" flipV="1">
              <a:off x="1815339" y="1924709"/>
              <a:ext cx="2468880" cy="2505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0800000">
              <a:off x="4826613" y="1927417"/>
              <a:ext cx="2468880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93DC02-4EE6-4523-AAC9-E17F7CEB29D7}" type="datetimeFigureOut">
              <a:rPr lang="ru-RU" smtClean="0"/>
              <a:pPr/>
              <a:t>04.12.2012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45FF3-6D87-4FF3-940D-71A3340FCB1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3" name="TextBox 12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4" name="Straight Connector 13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overOverlay.png"/>
          <p:cNvPicPr>
            <a:picLocks noChangeAspect="1"/>
          </p:cNvPicPr>
          <p:nvPr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7" name="Group 7"/>
          <p:cNvGrpSpPr/>
          <p:nvPr/>
        </p:nvGrpSpPr>
        <p:grpSpPr>
          <a:xfrm>
            <a:off x="1172584" y="2887579"/>
            <a:ext cx="6779110" cy="923330"/>
            <a:chOff x="1172584" y="1381459"/>
            <a:chExt cx="6779110" cy="923330"/>
          </a:xfrm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7412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40" y="1204857"/>
            <a:ext cx="7754713" cy="1910716"/>
          </a:xfrm>
        </p:spPr>
        <p:txBody>
          <a:bodyPr anchor="b"/>
          <a:lstStyle>
            <a:lvl1pPr algn="ctr">
              <a:defRPr sz="5400" b="0" cap="none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8" y="3767316"/>
            <a:ext cx="7734747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93DC02-4EE6-4523-AAC9-E17F7CEB29D7}" type="datetimeFigureOut">
              <a:rPr lang="ru-RU" smtClean="0"/>
              <a:pPr/>
              <a:t>04.12.2012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45FF3-6D87-4FF3-940D-71A3340FCB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93DC02-4EE6-4523-AAC9-E17F7CEB29D7}" type="datetimeFigureOut">
              <a:rPr lang="ru-RU" smtClean="0"/>
              <a:pPr/>
              <a:t>04.12.2012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45FF3-6D87-4FF3-940D-71A3340FCB1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85800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4645151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1560" y="2240280"/>
            <a:ext cx="3442446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8488" y="2947595"/>
            <a:ext cx="3803904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2306" y="2240280"/>
            <a:ext cx="3447288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944368"/>
            <a:ext cx="3799728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93DC02-4EE6-4523-AAC9-E17F7CEB29D7}" type="datetimeFigureOut">
              <a:rPr lang="ru-RU" smtClean="0"/>
              <a:pPr/>
              <a:t>04.12.2012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45FF3-6D87-4FF3-940D-71A3340FCB15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4" name="Group 13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6" name="TextBox 15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7" name="Straight Connector 16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93DC02-4EE6-4523-AAC9-E17F7CEB29D7}" type="datetimeFigureOut">
              <a:rPr lang="ru-RU" smtClean="0"/>
              <a:pPr/>
              <a:t>04.12.2012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45FF3-6D87-4FF3-940D-71A3340FCB15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0" name="Group 9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93DC02-4EE6-4523-AAC9-E17F7CEB29D7}" type="datetimeFigureOut">
              <a:rPr lang="ru-RU" smtClean="0"/>
              <a:pPr/>
              <a:t>04.12.2012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45FF3-6D87-4FF3-940D-71A3340FCB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4579" y="1678195"/>
            <a:ext cx="3422483" cy="1886921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2001" y="559398"/>
            <a:ext cx="4116667" cy="5566765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4579" y="3603812"/>
            <a:ext cx="3411725" cy="2517289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93DC02-4EE6-4523-AAC9-E17F7CEB29D7}" type="datetimeFigureOut">
              <a:rPr lang="ru-RU" smtClean="0"/>
              <a:pPr/>
              <a:t>04.12.2012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45FF3-6D87-4FF3-940D-71A3340FCB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731" y="4668818"/>
            <a:ext cx="7767021" cy="644729"/>
          </a:xfrm>
        </p:spPr>
        <p:txBody>
          <a:bodyPr anchor="b"/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40000">
            <a:off x="2183792" y="666965"/>
            <a:ext cx="4772156" cy="3598016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24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8489" y="5324306"/>
            <a:ext cx="7756264" cy="804862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93DC02-4EE6-4523-AAC9-E17F7CEB29D7}" type="datetimeFigureOut">
              <a:rPr lang="ru-RU" smtClean="0"/>
              <a:pPr/>
              <a:t>04.12.2012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445FF3-6D87-4FF3-940D-71A3340FCB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83000">
                <a:schemeClr val="bg1">
                  <a:alpha val="11000"/>
                </a:schemeClr>
              </a:gs>
              <a:gs pos="100000">
                <a:schemeClr val="bg2">
                  <a:lumMod val="75000"/>
                  <a:alpha val="23000"/>
                </a:schemeClr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8490" y="570156"/>
            <a:ext cx="7756263" cy="1054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7" y="2248347"/>
            <a:ext cx="7745505" cy="38778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0378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5293DC02-4EE6-4523-AAC9-E17F7CEB29D7}" type="datetimeFigureOut">
              <a:rPr lang="ru-RU" smtClean="0"/>
              <a:pPr/>
              <a:t>04.12.2012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6144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39264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87445FF3-6D87-4FF3-940D-71A3340FCB1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5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6576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77724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"/>
        <a:defRPr sz="2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14300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50876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82880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14884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78892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Количественные собирательные числительные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sz="4800" dirty="0" smtClean="0"/>
              <a:t>Склонение и употребление</a:t>
            </a:r>
          </a:p>
          <a:p>
            <a:r>
              <a:rPr lang="ru-RU" dirty="0" smtClean="0"/>
              <a:t>Урок в 6 классе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772856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699247" y="2060848"/>
            <a:ext cx="7745505" cy="4464495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Найдите и исправьте ошибки в числительных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800" b="1" dirty="0" smtClean="0">
                <a:solidFill>
                  <a:srgbClr val="002060"/>
                </a:solidFill>
              </a:rPr>
              <a:t>С </a:t>
            </a:r>
            <a:r>
              <a:rPr lang="ru-RU" sz="2800" b="1" dirty="0" err="1" smtClean="0">
                <a:solidFill>
                  <a:srgbClr val="002060"/>
                </a:solidFill>
              </a:rPr>
              <a:t>полуторами</a:t>
            </a:r>
            <a:r>
              <a:rPr lang="ru-RU" sz="2800" b="1" dirty="0" smtClean="0">
                <a:solidFill>
                  <a:srgbClr val="002060"/>
                </a:solidFill>
              </a:rPr>
              <a:t> тоннами груза, 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800" b="1" dirty="0" err="1" smtClean="0">
                <a:solidFill>
                  <a:srgbClr val="002060"/>
                </a:solidFill>
              </a:rPr>
              <a:t>одинадцать</a:t>
            </a:r>
            <a:r>
              <a:rPr lang="ru-RU" sz="2800" b="1" dirty="0" smtClean="0">
                <a:solidFill>
                  <a:srgbClr val="002060"/>
                </a:solidFill>
              </a:rPr>
              <a:t> человек, 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800" b="1" dirty="0" smtClean="0">
                <a:solidFill>
                  <a:srgbClr val="002060"/>
                </a:solidFill>
              </a:rPr>
              <a:t>пятьюдесятью тремя килограммами, 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800" b="1" dirty="0" smtClean="0">
                <a:solidFill>
                  <a:srgbClr val="002060"/>
                </a:solidFill>
              </a:rPr>
              <a:t>о девяносто трех спортсменах, 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800" b="1" dirty="0" smtClean="0">
                <a:solidFill>
                  <a:srgbClr val="002060"/>
                </a:solidFill>
              </a:rPr>
              <a:t>четырьмя друзьями, 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800" b="1" dirty="0" smtClean="0">
                <a:solidFill>
                  <a:srgbClr val="002060"/>
                </a:solidFill>
              </a:rPr>
              <a:t>восьмью тетрадями, 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800" b="1" dirty="0" smtClean="0">
                <a:solidFill>
                  <a:srgbClr val="002060"/>
                </a:solidFill>
              </a:rPr>
              <a:t>к </a:t>
            </a:r>
            <a:r>
              <a:rPr lang="ru-RU" sz="2800" b="1" dirty="0" err="1" smtClean="0">
                <a:solidFill>
                  <a:srgbClr val="002060"/>
                </a:solidFill>
              </a:rPr>
              <a:t>трехстам</a:t>
            </a:r>
            <a:r>
              <a:rPr lang="ru-RU" sz="2800" b="1" dirty="0" smtClean="0">
                <a:solidFill>
                  <a:srgbClr val="002060"/>
                </a:solidFill>
              </a:rPr>
              <a:t> тридцати вагонам, 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800" b="1" dirty="0" smtClean="0">
                <a:solidFill>
                  <a:srgbClr val="002060"/>
                </a:solidFill>
              </a:rPr>
              <a:t>пятью </a:t>
            </a:r>
            <a:r>
              <a:rPr lang="ru-RU" sz="2800" b="1" dirty="0" err="1" smtClean="0">
                <a:solidFill>
                  <a:srgbClr val="002060"/>
                </a:solidFill>
              </a:rPr>
              <a:t>стами</a:t>
            </a:r>
            <a:r>
              <a:rPr lang="ru-RU" sz="2800" b="1" dirty="0" smtClean="0">
                <a:solidFill>
                  <a:srgbClr val="002060"/>
                </a:solidFill>
              </a:rPr>
              <a:t> пятьюдесятью рублями.</a:t>
            </a:r>
            <a:endParaRPr lang="ru-RU" sz="2800" b="1" dirty="0">
              <a:solidFill>
                <a:srgbClr val="002060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Языковая </a:t>
            </a:r>
            <a:r>
              <a:rPr lang="ru-RU" dirty="0" smtClean="0"/>
              <a:t>разминка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278689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4400" dirty="0" smtClean="0">
                <a:solidFill>
                  <a:srgbClr val="002060"/>
                </a:solidFill>
              </a:rPr>
              <a:t>К 2/3 (стакан), о 845 (ученики), 900 (километры), о 357 (килограммы), о 150 (тонны), 1,5 метрами, 50 брошюр, 458 экземплярами книг</a:t>
            </a:r>
            <a:endParaRPr lang="ru-RU" sz="4400" dirty="0">
              <a:solidFill>
                <a:srgbClr val="002060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Словарный диктант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12236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1255280285"/>
              </p:ext>
            </p:extLst>
          </p:nvPr>
        </p:nvGraphicFramePr>
        <p:xfrm>
          <a:off x="698500" y="2247900"/>
          <a:ext cx="7746999" cy="391740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582333"/>
                <a:gridCol w="2582333"/>
                <a:gridCol w="2582333"/>
              </a:tblGrid>
              <a:tr h="1958702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С сущ., </a:t>
                      </a:r>
                      <a:r>
                        <a:rPr lang="ru-RU" b="1" dirty="0" err="1" smtClean="0"/>
                        <a:t>обознач</a:t>
                      </a:r>
                      <a:r>
                        <a:rPr lang="ru-RU" b="1" dirty="0" smtClean="0"/>
                        <a:t>. лиц муж. пола, детей и детенышей животных</a:t>
                      </a:r>
                      <a:endParaRPr lang="ru-RU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С сущ., </a:t>
                      </a:r>
                      <a:r>
                        <a:rPr lang="ru-RU" b="1" dirty="0" err="1" smtClean="0"/>
                        <a:t>обознач</a:t>
                      </a:r>
                      <a:r>
                        <a:rPr lang="ru-RU" b="1" dirty="0" smtClean="0"/>
                        <a:t>. парные предметы</a:t>
                      </a:r>
                      <a:endParaRPr lang="ru-RU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С сущ. только </a:t>
                      </a:r>
                      <a:r>
                        <a:rPr lang="ru-RU" b="1" dirty="0" err="1" smtClean="0"/>
                        <a:t>мн.ч</a:t>
                      </a:r>
                      <a:r>
                        <a:rPr lang="ru-RU" b="1" dirty="0" smtClean="0"/>
                        <a:t>.</a:t>
                      </a:r>
                      <a:endParaRPr lang="ru-RU" b="1" dirty="0"/>
                    </a:p>
                  </a:txBody>
                  <a:tcPr anchor="ctr"/>
                </a:tc>
              </a:tr>
              <a:tr h="1958702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002060"/>
                          </a:solidFill>
                        </a:rPr>
                        <a:t>Трое малышей</a:t>
                      </a:r>
                    </a:p>
                    <a:p>
                      <a:pPr algn="ctr"/>
                      <a:r>
                        <a:rPr lang="ru-RU" b="1" dirty="0" smtClean="0">
                          <a:solidFill>
                            <a:srgbClr val="002060"/>
                          </a:solidFill>
                        </a:rPr>
                        <a:t>Двое</a:t>
                      </a:r>
                      <a:r>
                        <a:rPr lang="ru-RU" b="1" baseline="0" dirty="0" smtClean="0">
                          <a:solidFill>
                            <a:srgbClr val="002060"/>
                          </a:solidFill>
                        </a:rPr>
                        <a:t> лисят</a:t>
                      </a:r>
                      <a:endParaRPr lang="ru-RU" b="1" dirty="0">
                        <a:solidFill>
                          <a:srgbClr val="00206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002060"/>
                          </a:solidFill>
                        </a:rPr>
                        <a:t>Двое туфель</a:t>
                      </a:r>
                      <a:endParaRPr lang="ru-RU" b="1" dirty="0">
                        <a:solidFill>
                          <a:srgbClr val="00206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002060"/>
                          </a:solidFill>
                        </a:rPr>
                        <a:t>Трое ножниц</a:t>
                      </a:r>
                    </a:p>
                    <a:p>
                      <a:pPr algn="ctr"/>
                      <a:r>
                        <a:rPr lang="ru-RU" b="1" dirty="0" smtClean="0">
                          <a:solidFill>
                            <a:srgbClr val="002060"/>
                          </a:solidFill>
                        </a:rPr>
                        <a:t>Двое ворот</a:t>
                      </a:r>
                      <a:endParaRPr lang="ru-RU" b="1" dirty="0">
                        <a:solidFill>
                          <a:srgbClr val="002060"/>
                        </a:solidFill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b="1" dirty="0" smtClean="0"/>
              <a:t>Употребление собирательных числительных</a:t>
            </a:r>
            <a:endParaRPr lang="ru-RU" sz="4000" b="1" dirty="0"/>
          </a:p>
        </p:txBody>
      </p:sp>
    </p:spTree>
    <p:extLst>
      <p:ext uri="{BB962C8B-B14F-4D97-AF65-F5344CB8AC3E}">
        <p14:creationId xmlns:p14="http://schemas.microsoft.com/office/powerpoint/2010/main" xmlns="" val="2600637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1526171243"/>
              </p:ext>
            </p:extLst>
          </p:nvPr>
        </p:nvGraphicFramePr>
        <p:xfrm>
          <a:off x="698500" y="2247900"/>
          <a:ext cx="7747000" cy="305330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873500"/>
                <a:gridCol w="3873500"/>
              </a:tblGrid>
              <a:tr h="1526654">
                <a:tc>
                  <a:txBody>
                    <a:bodyPr/>
                    <a:lstStyle/>
                    <a:p>
                      <a:pPr algn="ctr"/>
                      <a:r>
                        <a:rPr lang="ru-RU" sz="4400" b="1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Оба</a:t>
                      </a:r>
                      <a:endParaRPr lang="ru-RU" sz="4400" b="1" dirty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b="1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Обе</a:t>
                      </a:r>
                      <a:endParaRPr lang="ru-RU" sz="4400" b="1" dirty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</a:tr>
              <a:tr h="1526654">
                <a:tc>
                  <a:txBody>
                    <a:bodyPr/>
                    <a:lstStyle/>
                    <a:p>
                      <a:pPr algn="ctr"/>
                      <a:r>
                        <a:rPr lang="ru-RU" sz="4400" b="1" dirty="0" err="1" smtClean="0">
                          <a:solidFill>
                            <a:srgbClr val="002060"/>
                          </a:solidFill>
                        </a:rPr>
                        <a:t>М.р</a:t>
                      </a:r>
                      <a:r>
                        <a:rPr lang="ru-RU" sz="4400" b="1" dirty="0" smtClean="0">
                          <a:solidFill>
                            <a:srgbClr val="002060"/>
                          </a:solidFill>
                        </a:rPr>
                        <a:t>., </a:t>
                      </a:r>
                      <a:r>
                        <a:rPr lang="ru-RU" sz="4400" b="1" dirty="0" err="1" smtClean="0">
                          <a:solidFill>
                            <a:srgbClr val="002060"/>
                          </a:solidFill>
                        </a:rPr>
                        <a:t>ср.р</a:t>
                      </a:r>
                      <a:r>
                        <a:rPr lang="ru-RU" sz="4400" b="1" dirty="0" smtClean="0">
                          <a:solidFill>
                            <a:srgbClr val="002060"/>
                          </a:solidFill>
                        </a:rPr>
                        <a:t>.</a:t>
                      </a:r>
                      <a:endParaRPr lang="ru-RU" sz="4400" b="1" dirty="0">
                        <a:solidFill>
                          <a:srgbClr val="00206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b="1" dirty="0" err="1" smtClean="0">
                          <a:solidFill>
                            <a:srgbClr val="002060"/>
                          </a:solidFill>
                        </a:rPr>
                        <a:t>Ж.р</a:t>
                      </a:r>
                      <a:r>
                        <a:rPr lang="ru-RU" sz="4400" b="1" dirty="0" smtClean="0">
                          <a:solidFill>
                            <a:srgbClr val="002060"/>
                          </a:solidFill>
                        </a:rPr>
                        <a:t>.</a:t>
                      </a:r>
                      <a:endParaRPr lang="ru-RU" sz="4400" b="1" dirty="0">
                        <a:solidFill>
                          <a:srgbClr val="002060"/>
                        </a:solidFill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400" b="1" dirty="0" smtClean="0"/>
              <a:t>Употребление числительных оба (обе)</a:t>
            </a:r>
            <a:endParaRPr lang="ru-RU" sz="4400" b="1" dirty="0"/>
          </a:p>
        </p:txBody>
      </p:sp>
    </p:spTree>
    <p:extLst>
      <p:ext uri="{BB962C8B-B14F-4D97-AF65-F5344CB8AC3E}">
        <p14:creationId xmlns:p14="http://schemas.microsoft.com/office/powerpoint/2010/main" xmlns="" val="2009174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</a:rPr>
              <a:t>Что такое собирательные числительные?</a:t>
            </a:r>
          </a:p>
          <a:p>
            <a:r>
              <a:rPr lang="ru-RU" sz="3200" b="1" dirty="0" smtClean="0">
                <a:solidFill>
                  <a:srgbClr val="002060"/>
                </a:solidFill>
              </a:rPr>
              <a:t>С какими существительными могут употребляться числительные двое, трое, четверо и т.д.?</a:t>
            </a:r>
          </a:p>
          <a:p>
            <a:r>
              <a:rPr lang="ru-RU" sz="3200" b="1" dirty="0" smtClean="0">
                <a:solidFill>
                  <a:srgbClr val="002060"/>
                </a:solidFill>
              </a:rPr>
              <a:t>Что вы знаете об особенностях числительных оба (обе)?</a:t>
            </a:r>
            <a:endParaRPr lang="ru-RU" sz="3200" b="1" dirty="0">
              <a:solidFill>
                <a:srgbClr val="002060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Подведение итогов урока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211085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</a:rPr>
              <a:t>С.104 – 105 – правило выучить</a:t>
            </a:r>
          </a:p>
          <a:p>
            <a:r>
              <a:rPr lang="ru-RU" sz="3600" b="1" dirty="0" smtClean="0">
                <a:solidFill>
                  <a:srgbClr val="002060"/>
                </a:solidFill>
              </a:rPr>
              <a:t>С. 105 – таблицу из № 228 перенести в опорный конспект</a:t>
            </a:r>
          </a:p>
          <a:p>
            <a:r>
              <a:rPr lang="ru-RU" sz="3600" b="1" dirty="0" smtClean="0">
                <a:solidFill>
                  <a:srgbClr val="002060"/>
                </a:solidFill>
              </a:rPr>
              <a:t>С. 106 – выучить словарные слова</a:t>
            </a:r>
          </a:p>
          <a:p>
            <a:r>
              <a:rPr lang="ru-RU" sz="3600" b="1" dirty="0" smtClean="0">
                <a:solidFill>
                  <a:srgbClr val="002060"/>
                </a:solidFill>
              </a:rPr>
              <a:t>№ 231</a:t>
            </a:r>
            <a:endParaRPr lang="ru-RU" sz="3600" b="1" dirty="0">
              <a:solidFill>
                <a:srgbClr val="002060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Домашнее задание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233312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вердый переплет">
  <a:themeElements>
    <a:clrScheme name="Твердый переплет">
      <a:dk1>
        <a:sysClr val="windowText" lastClr="000000"/>
      </a:dk1>
      <a:lt1>
        <a:sysClr val="window" lastClr="FFFFFF"/>
      </a:lt1>
      <a:dk2>
        <a:srgbClr val="895D1D"/>
      </a:dk2>
      <a:lt2>
        <a:srgbClr val="ECE9C6"/>
      </a:lt2>
      <a:accent1>
        <a:srgbClr val="873624"/>
      </a:accent1>
      <a:accent2>
        <a:srgbClr val="D6862D"/>
      </a:accent2>
      <a:accent3>
        <a:srgbClr val="D0BE40"/>
      </a:accent3>
      <a:accent4>
        <a:srgbClr val="877F6C"/>
      </a:accent4>
      <a:accent5>
        <a:srgbClr val="972109"/>
      </a:accent5>
      <a:accent6>
        <a:srgbClr val="AEB795"/>
      </a:accent6>
      <a:hlink>
        <a:srgbClr val="CC9900"/>
      </a:hlink>
      <a:folHlink>
        <a:srgbClr val="B2B2B2"/>
      </a:folHlink>
    </a:clrScheme>
    <a:fontScheme name="Твердый переплет">
      <a:maj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궁서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Твердый переплет">
      <a:fillStyleLst>
        <a:solidFill>
          <a:schemeClr val="phClr"/>
        </a:solidFill>
        <a:solidFill>
          <a:schemeClr val="phClr">
            <a:tint val="68000"/>
            <a:shade val="94000"/>
            <a:satMod val="300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80000"/>
                <a:lumMod val="98000"/>
              </a:schemeClr>
            </a:gs>
            <a:gs pos="100000">
              <a:schemeClr val="phClr">
                <a:satMod val="130000"/>
              </a:schemeClr>
            </a:gs>
          </a:gsLst>
          <a:lin ang="5160000" scaled="0"/>
        </a:gradFill>
      </a:fillStyleLst>
      <a:lnStyleLst>
        <a:ln w="12700" cap="flat" cmpd="sng" algn="ctr">
          <a:solidFill>
            <a:schemeClr val="phClr">
              <a:shade val="90000"/>
              <a:lumMod val="90000"/>
            </a:schemeClr>
          </a:solidFill>
          <a:prstDash val="solid"/>
        </a:ln>
        <a:ln w="19050" cap="flat" cmpd="sng" algn="ctr">
          <a:solidFill>
            <a:schemeClr val="phClr">
              <a:shade val="75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12700" dir="5400000" rotWithShape="0">
              <a:srgbClr val="000000">
                <a:alpha val="1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6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400000"/>
            </a:lightRig>
          </a:scene3d>
          <a:sp3d>
            <a:bevelT w="25400" h="25400"/>
          </a:sp3d>
        </a:effectStyle>
      </a:effectStyleLst>
      <a:bgFillStyleLst>
        <a:solidFill>
          <a:schemeClr val="phClr">
            <a:tint val="96000"/>
            <a:lumMod val="11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3000"/>
                <a:shade val="20000"/>
              </a:schemeClr>
              <a:schemeClr val="phClr">
                <a:tint val="90000"/>
                <a:shade val="85000"/>
                <a:satMod val="115000"/>
              </a:schemeClr>
            </a:duotone>
          </a:blip>
          <a:tile tx="0" ty="0" sx="60000" sy="6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50000"/>
                <a:satMod val="340000"/>
                <a:lumMod val="40000"/>
              </a:schemeClr>
              <a:schemeClr val="phClr">
                <a:tint val="92000"/>
                <a:shade val="94000"/>
                <a:hueMod val="110000"/>
                <a:satMod val="236000"/>
                <a:lum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Hardcover</Template>
  <TotalTime>82</TotalTime>
  <Words>201</Words>
  <Application>Microsoft Office PowerPoint</Application>
  <PresentationFormat>Экран (4:3)</PresentationFormat>
  <Paragraphs>38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Твердый переплет</vt:lpstr>
      <vt:lpstr>Количественные собирательные числительные</vt:lpstr>
      <vt:lpstr>Языковая разминка</vt:lpstr>
      <vt:lpstr>Словарный диктант</vt:lpstr>
      <vt:lpstr>Употребление собирательных числительных</vt:lpstr>
      <vt:lpstr>Употребление числительных оба (обе)</vt:lpstr>
      <vt:lpstr>Подведение итогов урока</vt:lpstr>
      <vt:lpstr>Домашнее задание</vt:lpstr>
    </vt:vector>
  </TitlesOfParts>
  <Company>*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Количественные собирательные числительные</dc:title>
  <dc:creator>Sony</dc:creator>
  <cp:lastModifiedBy>кабинет ОБЖ</cp:lastModifiedBy>
  <cp:revision>6</cp:revision>
  <dcterms:created xsi:type="dcterms:W3CDTF">2012-12-03T14:41:42Z</dcterms:created>
  <dcterms:modified xsi:type="dcterms:W3CDTF">2012-12-04T07:44:34Z</dcterms:modified>
</cp:coreProperties>
</file>