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3"/>
  </p:notesMasterIdLst>
  <p:sldIdLst>
    <p:sldId id="310" r:id="rId2"/>
    <p:sldId id="259" r:id="rId3"/>
    <p:sldId id="261" r:id="rId4"/>
    <p:sldId id="260" r:id="rId5"/>
    <p:sldId id="262" r:id="rId6"/>
    <p:sldId id="308" r:id="rId7"/>
    <p:sldId id="339" r:id="rId8"/>
    <p:sldId id="263" r:id="rId9"/>
    <p:sldId id="331" r:id="rId10"/>
    <p:sldId id="269" r:id="rId11"/>
    <p:sldId id="333" r:id="rId12"/>
    <p:sldId id="334" r:id="rId13"/>
    <p:sldId id="320" r:id="rId14"/>
    <p:sldId id="335" r:id="rId15"/>
    <p:sldId id="272" r:id="rId16"/>
    <p:sldId id="337" r:id="rId17"/>
    <p:sldId id="321" r:id="rId18"/>
    <p:sldId id="274" r:id="rId19"/>
    <p:sldId id="275" r:id="rId20"/>
    <p:sldId id="340" r:id="rId21"/>
    <p:sldId id="276" r:id="rId22"/>
    <p:sldId id="323" r:id="rId23"/>
    <p:sldId id="328" r:id="rId24"/>
    <p:sldId id="338" r:id="rId25"/>
    <p:sldId id="280" r:id="rId26"/>
    <p:sldId id="281" r:id="rId27"/>
    <p:sldId id="314" r:id="rId28"/>
    <p:sldId id="346" r:id="rId29"/>
    <p:sldId id="325" r:id="rId30"/>
    <p:sldId id="341" r:id="rId31"/>
    <p:sldId id="326" r:id="rId32"/>
    <p:sldId id="342" r:id="rId33"/>
    <p:sldId id="345" r:id="rId34"/>
    <p:sldId id="290" r:id="rId35"/>
    <p:sldId id="292" r:id="rId36"/>
    <p:sldId id="293" r:id="rId37"/>
    <p:sldId id="295" r:id="rId38"/>
    <p:sldId id="329" r:id="rId39"/>
    <p:sldId id="316" r:id="rId40"/>
    <p:sldId id="330" r:id="rId41"/>
    <p:sldId id="317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99FF"/>
    <a:srgbClr val="9999FF"/>
    <a:srgbClr val="8BF4F9"/>
    <a:srgbClr val="00FF00"/>
    <a:srgbClr val="287435"/>
    <a:srgbClr val="0033CC"/>
    <a:srgbClr val="800080"/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08" autoAdjust="0"/>
    <p:restoredTop sz="90203" autoAdjust="0"/>
  </p:normalViewPr>
  <p:slideViewPr>
    <p:cSldViewPr>
      <p:cViewPr>
        <p:scale>
          <a:sx n="60" d="100"/>
          <a:sy n="60" d="100"/>
        </p:scale>
        <p:origin x="-768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305A0-CDFC-4EBE-B632-B70CDF1B5A2E}" type="datetimeFigureOut">
              <a:rPr lang="ru-RU" smtClean="0"/>
              <a:pPr/>
              <a:t>14.11.2012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26DDF3-7B7F-4706-B387-6E66A802BF7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27706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509DA4-B6E9-43FA-80CF-156E8449DBB1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6DDF3-7B7F-4706-B387-6E66A802BF7A}" type="slidenum">
              <a:rPr lang="ru-RU" smtClean="0"/>
              <a:pPr/>
              <a:t>37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F2A395-1B01-4D7C-B6C5-715774F1540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6DDF3-7B7F-4706-B387-6E66A802BF7A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6DDF3-7B7F-4706-B387-6E66A802BF7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6DDF3-7B7F-4706-B387-6E66A802BF7A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6DDF3-7B7F-4706-B387-6E66A802BF7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6DDF3-7B7F-4706-B387-6E66A802BF7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6DDF3-7B7F-4706-B387-6E66A802BF7A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6DDF3-7B7F-4706-B387-6E66A802BF7A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211B-84DD-446B-915E-99C308BE540D}" type="datetimeFigureOut">
              <a:rPr lang="ru-RU" smtClean="0"/>
              <a:pPr/>
              <a:t>14.11.2012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A677-7B29-4077-B793-E3EE7233984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211B-84DD-446B-915E-99C308BE540D}" type="datetimeFigureOut">
              <a:rPr lang="ru-RU" smtClean="0"/>
              <a:pPr/>
              <a:t>14.11.2012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A677-7B29-4077-B793-E3EE7233984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211B-84DD-446B-915E-99C308BE540D}" type="datetimeFigureOut">
              <a:rPr lang="ru-RU" smtClean="0"/>
              <a:pPr/>
              <a:t>14.11.2012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A677-7B29-4077-B793-E3EE7233984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211B-84DD-446B-915E-99C308BE540D}" type="datetimeFigureOut">
              <a:rPr lang="ru-RU" smtClean="0"/>
              <a:pPr/>
              <a:t>14.11.2012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A677-7B29-4077-B793-E3EE7233984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211B-84DD-446B-915E-99C308BE540D}" type="datetimeFigureOut">
              <a:rPr lang="ru-RU" smtClean="0"/>
              <a:pPr/>
              <a:t>14.11.2012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A677-7B29-4077-B793-E3EE7233984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211B-84DD-446B-915E-99C308BE540D}" type="datetimeFigureOut">
              <a:rPr lang="ru-RU" smtClean="0"/>
              <a:pPr/>
              <a:t>14.11.2012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A677-7B29-4077-B793-E3EE7233984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211B-84DD-446B-915E-99C308BE540D}" type="datetimeFigureOut">
              <a:rPr lang="ru-RU" smtClean="0"/>
              <a:pPr/>
              <a:t>14.11.2012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A677-7B29-4077-B793-E3EE7233984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211B-84DD-446B-915E-99C308BE540D}" type="datetimeFigureOut">
              <a:rPr lang="ru-RU" smtClean="0"/>
              <a:pPr/>
              <a:t>14.11.2012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A677-7B29-4077-B793-E3EE7233984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211B-84DD-446B-915E-99C308BE540D}" type="datetimeFigureOut">
              <a:rPr lang="ru-RU" smtClean="0"/>
              <a:pPr/>
              <a:t>14.11.2012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A677-7B29-4077-B793-E3EE7233984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211B-84DD-446B-915E-99C308BE540D}" type="datetimeFigureOut">
              <a:rPr lang="ru-RU" smtClean="0"/>
              <a:pPr/>
              <a:t>14.11.2012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A677-7B29-4077-B793-E3EE7233984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211B-84DD-446B-915E-99C308BE540D}" type="datetimeFigureOut">
              <a:rPr lang="ru-RU" smtClean="0"/>
              <a:pPr/>
              <a:t>14.11.2012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BABA677-7B29-4077-B793-E3EE7233984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F1211B-84DD-446B-915E-99C308BE540D}" type="datetimeFigureOut">
              <a:rPr lang="ru-RU" smtClean="0"/>
              <a:pPr/>
              <a:t>14.11.2012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ABA677-7B29-4077-B793-E3EE7233984E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lideshare.net/OPENCU/ss-5674180" TargetMode="External"/><Relationship Id="rId3" Type="http://schemas.openxmlformats.org/officeDocument/2006/relationships/hyperlink" Target="http://telescop.ucoz.ru/index/voroncov_veljaminov_b_a/0-213" TargetMode="External"/><Relationship Id="rId7" Type="http://schemas.openxmlformats.org/officeDocument/2006/relationships/hyperlink" Target="http://www.tovievich.ru/news/06.03.2011/1838.htm" TargetMode="External"/><Relationship Id="rId2" Type="http://schemas.openxmlformats.org/officeDocument/2006/relationships/hyperlink" Target="http://www.moyaradost.ru/uploads/posts/1206553355_trjam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gruppa1.tlatovaoksana.ru/index/voroncova_a_b/0-20" TargetMode="External"/><Relationship Id="rId5" Type="http://schemas.openxmlformats.org/officeDocument/2006/relationships/hyperlink" Target="http://www.school-net.ru/snet/info/12903.html" TargetMode="External"/><Relationship Id="rId4" Type="http://schemas.openxmlformats.org/officeDocument/2006/relationships/hyperlink" Target="http://rikuorb.ru/sites/default/files/pamyatka_dlya_slushatelya_webinara%20(1).pdf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WordArt 10"/>
          <p:cNvSpPr>
            <a:spLocks noChangeArrowheads="1" noChangeShapeType="1" noTextEdit="1"/>
          </p:cNvSpPr>
          <p:nvPr/>
        </p:nvSpPr>
        <p:spPr bwMode="auto">
          <a:xfrm>
            <a:off x="3276600" y="3571876"/>
            <a:ext cx="2295532" cy="6429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28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052" name="Text Box 24"/>
          <p:cNvSpPr txBox="1">
            <a:spLocks noChangeArrowheads="1"/>
          </p:cNvSpPr>
          <p:nvPr/>
        </p:nvSpPr>
        <p:spPr bwMode="auto">
          <a:xfrm>
            <a:off x="4071934" y="4572008"/>
            <a:ext cx="42862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Даниленко Альбина Николаевна,                       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начальных классов   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МБОУ «СОШ №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9»                               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г.Нефтеюганска</a:t>
            </a:r>
          </a:p>
        </p:txBody>
      </p:sp>
      <p:sp>
        <p:nvSpPr>
          <p:cNvPr id="127003" name="Rectangle 27"/>
          <p:cNvSpPr>
            <a:spLocks noGrp="1" noChangeArrowheads="1"/>
          </p:cNvSpPr>
          <p:nvPr>
            <p:ph type="title"/>
          </p:nvPr>
        </p:nvSpPr>
        <p:spPr>
          <a:xfrm>
            <a:off x="357158" y="1071546"/>
            <a:ext cx="7786742" cy="264320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Мультимедийная  презентация урока</a:t>
            </a:r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 математике во 2 классе </a:t>
            </a:r>
            <a:b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учебнику М.И.Моро, М.А.Бантова «Математика»</a:t>
            </a:r>
            <a:b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(система «Школа  России»)</a:t>
            </a:r>
            <a:b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(урок проведён в технологии деятельностного метода)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500034" y="2643182"/>
            <a:ext cx="8229600" cy="4000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1.  Даны числа: </a:t>
            </a:r>
          </a:p>
          <a:p>
            <a:pPr>
              <a:buNone/>
            </a:pPr>
            <a:r>
              <a:rPr lang="ru-RU" sz="3600" dirty="0" smtClean="0"/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8, 11, 7, 6, 9, 13, 5, 15, 4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Составьте такие выражения, чтобы сумма двух чисел равнялась третьему.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(Работа на планшетах).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Какие выражения получились?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Проверьте себя. 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Самопроверка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ru-RU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Самооценка</a:t>
            </a:r>
            <a:endParaRPr lang="ru-RU" sz="24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357165"/>
            <a:ext cx="828680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. Актуализация знаний и фиксация затруднений     в пробном действии</a:t>
            </a:r>
            <a:endParaRPr lang="ru-RU" sz="2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214422"/>
            <a:ext cx="8001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Задача:  актуализировать знания изученных способов действий, достаточных для проблемного изложения нового знания.</a:t>
            </a:r>
          </a:p>
          <a:p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785794"/>
            <a:ext cx="3643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Самопроверка</a:t>
            </a:r>
            <a:endParaRPr lang="ru-RU" sz="3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500306"/>
            <a:ext cx="457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7+ 8 = 15  </a:t>
            </a:r>
          </a:p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6 + 5 = 11  </a:t>
            </a:r>
          </a:p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9 + 4 = 13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8001024" y="6000768"/>
            <a:ext cx="857224" cy="61378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642918"/>
            <a:ext cx="8001056" cy="11079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-Ребята, возьмите на парте   лист самооценки. Если выполнили задание правильно, то поставьте в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листе самооценки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плюс, если возникли трудности, то поставьте знак вопроса.  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42910" y="2403199"/>
          <a:ext cx="7858179" cy="3938335"/>
        </p:xfrm>
        <a:graphic>
          <a:graphicData uri="http://schemas.openxmlformats.org/drawingml/2006/table">
            <a:tbl>
              <a:tblPr/>
              <a:tblGrid>
                <a:gridCol w="1122597"/>
                <a:gridCol w="1122597"/>
                <a:gridCol w="1122597"/>
                <a:gridCol w="1122597"/>
                <a:gridCol w="1122597"/>
                <a:gridCol w="1122597"/>
                <a:gridCol w="1122597"/>
              </a:tblGrid>
              <a:tr h="757375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Лист самооценки.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Ф.И._____________________________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73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/>
                          <a:ea typeface="Calibri"/>
                          <a:cs typeface="Times New Roman"/>
                        </a:rPr>
                        <a:t>Задание</a:t>
                      </a:r>
                      <a:endParaRPr lang="ru-RU" sz="2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/>
                          <a:ea typeface="Calibri"/>
                          <a:cs typeface="Times New Roman"/>
                        </a:rPr>
                        <a:t>№ 1</a:t>
                      </a:r>
                      <a:endParaRPr lang="ru-RU" sz="2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Задание № 2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Задание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№ 3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Задание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№ 4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/>
                          <a:ea typeface="Calibri"/>
                          <a:cs typeface="Times New Roman"/>
                        </a:rPr>
                        <a:t>Задание</a:t>
                      </a:r>
                      <a:endParaRPr lang="ru-RU" sz="2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latin typeface="Times New Roman"/>
                          <a:ea typeface="Calibri"/>
                          <a:cs typeface="Times New Roman"/>
                        </a:rPr>
                        <a:t>№ 5</a:t>
                      </a:r>
                      <a:endParaRPr lang="ru-RU" sz="2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Задание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№ 6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Итого.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7375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latin typeface="Times New Roman"/>
                          <a:ea typeface="Calibri"/>
                          <a:cs typeface="Times New Roman"/>
                        </a:rPr>
                        <a:t>«+» - выполнил</a:t>
                      </a:r>
                      <a:r>
                        <a:rPr lang="ru-RU" sz="22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задание правильно;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«?» - при выполнении задания возникли трудности.</a:t>
                      </a:r>
                      <a:endParaRPr lang="ru-RU" sz="2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latin typeface="Times New Roman"/>
                          <a:ea typeface="Calibri"/>
                          <a:cs typeface="Times New Roman"/>
                        </a:rPr>
                        <a:t>Твоя </a:t>
                      </a: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оценка: _____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latin typeface="Times New Roman"/>
                          <a:ea typeface="Calibri"/>
                          <a:cs typeface="Times New Roman"/>
                        </a:rPr>
                        <a:t>Оценка учителя</a:t>
                      </a:r>
                      <a:r>
                        <a:rPr lang="ru-RU" sz="2200" dirty="0" smtClean="0">
                          <a:latin typeface="Times New Roman"/>
                          <a:ea typeface="Calibri"/>
                          <a:cs typeface="Times New Roman"/>
                        </a:rPr>
                        <a:t>: _____</a:t>
                      </a:r>
                      <a:endParaRPr lang="ru-RU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215338" y="6215082"/>
            <a:ext cx="642942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571480"/>
            <a:ext cx="835824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Работа на карточке в парах.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- Назовите правила работы в парах и группе.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Подчеркните только те числовые выражения, сумма которых  больше 10.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6+8      4+6      7+7      5+5      9+4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2+8      7+2      8+4      7+5      9+2 </a:t>
            </a:r>
          </a:p>
          <a:p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Проверьте себя.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Самопроверка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Оцените себя на листе самооценки.</a:t>
            </a: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184731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184731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500174"/>
            <a:ext cx="7429552" cy="113877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Убедись, что в разговоре участвует каждый.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Говори спокойно, ясно и по делу.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Дайте возможность высказаться каждому.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928670"/>
            <a:ext cx="521497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Образец для самопроверки</a:t>
            </a:r>
            <a:endParaRPr lang="ru-RU" sz="2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143116"/>
            <a:ext cx="7929586" cy="132343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6+8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4+6     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7+7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5+5     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9+4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2+8      7+2     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8+4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7+5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9+2 </a:t>
            </a:r>
            <a:endParaRPr lang="ru-RU" sz="40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072462" y="6000768"/>
            <a:ext cx="714380" cy="6138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642910" y="928670"/>
            <a:ext cx="7686700" cy="71438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3.Работа в парах.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 Выполните задание с комментированием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  <a:hlinkClick r:id="rId3" action="ppaction://hlinksldjump"/>
              </a:rPr>
              <a:t>по алгоритму.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Проверьте себя и оцените.</a:t>
            </a:r>
          </a:p>
        </p:txBody>
      </p:sp>
      <p:sp>
        <p:nvSpPr>
          <p:cNvPr id="9219" name="Текст 3"/>
          <p:cNvSpPr>
            <a:spLocks noGrp="1"/>
          </p:cNvSpPr>
          <p:nvPr>
            <p:ph type="body" idx="1"/>
          </p:nvPr>
        </p:nvSpPr>
        <p:spPr>
          <a:xfrm>
            <a:off x="5286380" y="2214554"/>
            <a:ext cx="3186106" cy="142876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+ 23              + 54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46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33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69                  87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0034" y="1643050"/>
            <a:ext cx="8072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 на карточке.          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Эталон 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214282" y="3571876"/>
            <a:ext cx="8501122" cy="2714644"/>
          </a:xfrm>
        </p:spPr>
        <p:txBody>
          <a:bodyPr>
            <a:norm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None/>
              <a:tabLst>
                <a:tab pos="228600" algn="r"/>
                <a:tab pos="2970213" algn="ctr"/>
                <a:tab pos="3924300" algn="l"/>
                <a:tab pos="5940425" algn="r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- Обобщите, какие знания мы повторили?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None/>
              <a:tabLst>
                <a:tab pos="228600" algn="r"/>
                <a:tab pos="2970213" algn="ctr"/>
                <a:tab pos="3924300" algn="l"/>
                <a:tab pos="5940425" algn="r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(Сложение однозначных чисел, сложение двузначных чисел в столбик, алгоритм сложения в столбик).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None/>
              <a:tabLst>
                <a:tab pos="228600" algn="r"/>
                <a:tab pos="2970213" algn="ctr"/>
                <a:tab pos="3924300" algn="l"/>
                <a:tab pos="5940425" algn="r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- Молодцы! Вы хорошо справились с заданием.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None/>
              <a:tabLst>
                <a:tab pos="228600" algn="r"/>
                <a:tab pos="2970213" algn="ctr"/>
                <a:tab pos="3924300" algn="l"/>
                <a:tab pos="5940425" algn="r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- Эти знания нам будут  необходимы.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None/>
              <a:tabLst>
                <a:tab pos="228600" algn="r"/>
                <a:tab pos="2970213" algn="ctr"/>
                <a:tab pos="3924300" algn="l"/>
                <a:tab pos="5940425" algn="r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- Что будет дальше?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None/>
              <a:tabLst>
                <a:tab pos="228600" algn="r"/>
                <a:tab pos="2970213" algn="ctr"/>
                <a:tab pos="3924300" algn="l"/>
                <a:tab pos="5940425" algn="r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(Задание для пробного действия).</a:t>
            </a:r>
          </a:p>
          <a:p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idx="1"/>
          </p:nvPr>
        </p:nvSpPr>
        <p:spPr>
          <a:xfrm>
            <a:off x="652434" y="2224078"/>
            <a:ext cx="3186106" cy="142876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+ 23              + 54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46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5"/>
          <p:cNvSpPr txBox="1">
            <a:spLocks/>
          </p:cNvSpPr>
          <p:nvPr/>
        </p:nvSpPr>
        <p:spPr>
          <a:xfrm>
            <a:off x="1000100" y="785794"/>
            <a:ext cx="7215238" cy="464347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Алгоритм сложения двузначных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чисел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Пишу единицы под единицами, десятки под десятками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Складываю единицы: число единиц пишу под единицами.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Складываю десятки: число десятков пишу под десятками.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…</a:t>
            </a:r>
          </a:p>
        </p:txBody>
      </p:sp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>
            <a:off x="8143900" y="5929330"/>
            <a:ext cx="785818" cy="6429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214422"/>
            <a:ext cx="82868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r"/>
                <a:tab pos="2970213" algn="ctr"/>
                <a:tab pos="3924300" algn="l"/>
                <a:tab pos="5940425" algn="r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- Вам известно, что в задании для пробного действия, обязательно есть что-то новое.  Я предлагаю вам в ходе выполнения понять это самим.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228600" algn="r"/>
                <a:tab pos="2970213" algn="ctr"/>
                <a:tab pos="3924300" algn="l"/>
                <a:tab pos="5940425" algn="r"/>
              </a:tabLs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228600" algn="r"/>
                <a:tab pos="2970213" algn="ctr"/>
                <a:tab pos="3924300" algn="l"/>
                <a:tab pos="5940425" algn="r"/>
              </a:tabLst>
            </a:pPr>
            <a:endParaRPr lang="ru-RU" sz="1400" dirty="0" smtClean="0">
              <a:latin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667000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214686"/>
            <a:ext cx="7786742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 Найдите значение выражения.        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+ 37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Какой результат получили? </a:t>
            </a: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(Учитель фиксирует на доске варианты ответов).</a:t>
            </a:r>
            <a:endParaRPr lang="ru-RU" sz="2200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500042"/>
            <a:ext cx="542928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     Пробное действие</a:t>
            </a:r>
            <a:endParaRPr lang="ru-RU" sz="26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214554"/>
            <a:ext cx="8572560" cy="4357718"/>
          </a:xfrm>
        </p:spPr>
        <p:txBody>
          <a:bodyPr>
            <a:noAutofit/>
          </a:bodyPr>
          <a:lstStyle/>
          <a:p>
            <a:pPr indent="-18000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Что показало ваше пробное действие?   </a:t>
            </a:r>
          </a:p>
          <a:p>
            <a:pPr indent="-18000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(Мы не все смогли правильно найти  сумму чисел 37 и 25)</a:t>
            </a:r>
          </a:p>
          <a:p>
            <a:pPr indent="-18000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Удалось ли вам самим выяснить, что в примере было для вас новым?</a:t>
            </a:r>
          </a:p>
          <a:p>
            <a:pPr indent="-18000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(Мы раньше не решали примеры, когда при сложении единиц получается больше 10). </a:t>
            </a:r>
          </a:p>
          <a:p>
            <a:pPr indent="-18000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Молодцы! Такой случай в математике называют сложением с переходом через разряд. </a:t>
            </a:r>
          </a:p>
          <a:p>
            <a:pPr indent="-18000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В чем у вас возникло затруднение?</a:t>
            </a:r>
          </a:p>
          <a:p>
            <a:pPr indent="-18000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(Не знаем способа , с помощью которого можно  выполнить вычисления). 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714356"/>
            <a:ext cx="82868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Задачи: создать условия для проведения учащимися подробного анализа своих действий; организовать выявление и фиксацию учащимися места и причины затруднения.</a:t>
            </a:r>
          </a:p>
          <a:p>
            <a:endParaRPr lang="ru-RU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214290"/>
            <a:ext cx="79296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. Выявления места и причины затруднения.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472518" cy="1500174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chemeClr val="tx2"/>
                </a:solidFill>
              </a:rPr>
              <a:t/>
            </a:r>
            <a:br>
              <a:rPr lang="ru-RU" sz="2600" b="1" dirty="0" smtClean="0">
                <a:solidFill>
                  <a:schemeClr val="tx2"/>
                </a:solidFill>
              </a:rPr>
            </a:b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en-US" sz="2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. Построение проекта выхода из затруднения</a:t>
            </a: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 сформулировать конкретную цель, составить план будущих учебных действий.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0" y="1928802"/>
            <a:ext cx="4071966" cy="78581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Сформулируйте цель урока.</a:t>
            </a:r>
            <a:endParaRPr lang="ru-RU" sz="20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0" y="4857760"/>
            <a:ext cx="4041775" cy="785818"/>
          </a:xfrm>
        </p:spPr>
        <p:txBody>
          <a:bodyPr>
            <a:normAutofit/>
          </a:bodyPr>
          <a:lstStyle/>
          <a:p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2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Какова будет  тема урока?</a:t>
            </a:r>
            <a:endParaRPr lang="ru-RU" sz="22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Documents and Settings\comp\Рабочий стол\ж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714620"/>
            <a:ext cx="274930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3929026" y="4572008"/>
            <a:ext cx="5214974" cy="928694"/>
          </a:xfrm>
          <a:noFill/>
          <a:ln w="127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Тема: Сложение двузначных чисел с переходом через разряд.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7554" y="3000372"/>
            <a:ext cx="5000660" cy="769441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Узнать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способ сложения двузначных чисел с переходом через разряд.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5715016"/>
            <a:ext cx="4500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Как вы будете действовать?                              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(Составим план)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736" y="692696"/>
            <a:ext cx="453650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Тема урока</a:t>
            </a:r>
          </a:p>
        </p:txBody>
      </p:sp>
      <p:sp>
        <p:nvSpPr>
          <p:cNvPr id="7172" name="Прямоугольник 4"/>
          <p:cNvSpPr>
            <a:spLocks noChangeArrowheads="1"/>
          </p:cNvSpPr>
          <p:nvPr/>
        </p:nvSpPr>
        <p:spPr bwMode="auto">
          <a:xfrm>
            <a:off x="4714876" y="3357563"/>
            <a:ext cx="421484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Раздел: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числа от 1до 100.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Письменный приём сложения и вычитания.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(7 урок)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Тип урока: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урок открытия нового знания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3" name="TextBox 7"/>
          <p:cNvSpPr txBox="1">
            <a:spLocks noChangeArrowheads="1"/>
          </p:cNvSpPr>
          <p:nvPr/>
        </p:nvSpPr>
        <p:spPr bwMode="auto">
          <a:xfrm>
            <a:off x="285720" y="1785926"/>
            <a:ext cx="788196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«Письменный приём сложения двузначных чисел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 переходом через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разряд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вида 37+25»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comp\Рабочий стол\з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928670"/>
            <a:ext cx="438153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596" y="4357694"/>
            <a:ext cx="8358246" cy="1107996"/>
          </a:xfrm>
          <a:prstGeom prst="rect">
            <a:avLst/>
          </a:prstGeom>
          <a:ln w="127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Сначала решим пример с помощью графических  моделей.</a:t>
            </a:r>
          </a:p>
          <a:p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 Решим этот же пример в столбик. </a:t>
            </a:r>
          </a:p>
          <a:p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3. Построим алгоритм решения таких примеров.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072462" y="5715016"/>
            <a:ext cx="756664" cy="756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285720" y="-2428916"/>
            <a:ext cx="8358246" cy="2000264"/>
          </a:xfrm>
        </p:spPr>
        <p:txBody>
          <a:bodyPr>
            <a:norm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214282" y="3643314"/>
            <a:ext cx="8229600" cy="292895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Следующее задание  мы будем выполнять в группах.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Действуйте по плану.  С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чего начнете?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 графической модели) 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Нарисуйте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графическую модель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последнего примера.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48" y="857232"/>
            <a:ext cx="64294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. Реализация построенного проекта</a:t>
            </a:r>
            <a:endParaRPr lang="ru-RU" sz="26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571612"/>
            <a:ext cx="885828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Задачи:  построить новый способ решения примеров на сложение двузначных чисел с переходом через разряд путём достраивания известного алгоритма, зафиксировать новый способ действий в речи и знаково; зафиксировать преодоление возникшего затруднения.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Группа 51"/>
          <p:cNvGrpSpPr/>
          <p:nvPr/>
        </p:nvGrpSpPr>
        <p:grpSpPr>
          <a:xfrm>
            <a:off x="0" y="785794"/>
            <a:ext cx="7929587" cy="3205178"/>
            <a:chOff x="0" y="326452"/>
            <a:chExt cx="7929587" cy="366452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28596" y="326452"/>
              <a:ext cx="7500990" cy="5278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Графическая модель выполненная обучающимися.</a:t>
              </a:r>
              <a:endPara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Равнобедренный треугольник 12"/>
            <p:cNvSpPr>
              <a:spLocks noChangeArrowheads="1"/>
            </p:cNvSpPr>
            <p:nvPr/>
          </p:nvSpPr>
          <p:spPr bwMode="auto">
            <a:xfrm>
              <a:off x="285720" y="1428736"/>
              <a:ext cx="762000" cy="990600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n>
                  <a:solidFill>
                    <a:schemeClr val="bg1">
                      <a:lumMod val="75000"/>
                    </a:schemeClr>
                  </a:solidFill>
                </a:ln>
                <a:latin typeface="Arial" pitchFamily="34" charset="0"/>
              </a:endParaRPr>
            </a:p>
          </p:txBody>
        </p:sp>
        <p:sp>
          <p:nvSpPr>
            <p:cNvPr id="5" name="Равнобедренный треугольник 12"/>
            <p:cNvSpPr>
              <a:spLocks noChangeArrowheads="1"/>
            </p:cNvSpPr>
            <p:nvPr/>
          </p:nvSpPr>
          <p:spPr bwMode="auto">
            <a:xfrm>
              <a:off x="1214414" y="1428736"/>
              <a:ext cx="762000" cy="990600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n>
                  <a:solidFill>
                    <a:schemeClr val="bg1">
                      <a:lumMod val="75000"/>
                    </a:schemeClr>
                  </a:solidFill>
                </a:ln>
                <a:latin typeface="Arial" pitchFamily="34" charset="0"/>
              </a:endParaRPr>
            </a:p>
          </p:txBody>
        </p:sp>
        <p:sp>
          <p:nvSpPr>
            <p:cNvPr id="6" name="Равнобедренный треугольник 12"/>
            <p:cNvSpPr>
              <a:spLocks noChangeArrowheads="1"/>
            </p:cNvSpPr>
            <p:nvPr/>
          </p:nvSpPr>
          <p:spPr bwMode="auto">
            <a:xfrm>
              <a:off x="2143108" y="1428736"/>
              <a:ext cx="762000" cy="990600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n>
                  <a:solidFill>
                    <a:schemeClr val="bg1">
                      <a:lumMod val="75000"/>
                    </a:schemeClr>
                  </a:solidFill>
                </a:ln>
                <a:latin typeface="Arial" pitchFamily="34" charset="0"/>
              </a:endParaRPr>
            </a:p>
          </p:txBody>
        </p:sp>
        <p:sp>
          <p:nvSpPr>
            <p:cNvPr id="8" name="Овал 14"/>
            <p:cNvSpPr>
              <a:spLocks noChangeArrowheads="1"/>
            </p:cNvSpPr>
            <p:nvPr/>
          </p:nvSpPr>
          <p:spPr bwMode="auto">
            <a:xfrm>
              <a:off x="3143240" y="2143116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9" name="Овал 14"/>
            <p:cNvSpPr>
              <a:spLocks noChangeArrowheads="1"/>
            </p:cNvSpPr>
            <p:nvPr/>
          </p:nvSpPr>
          <p:spPr bwMode="auto">
            <a:xfrm>
              <a:off x="3143240" y="1857364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0" name="Овал 14"/>
            <p:cNvSpPr>
              <a:spLocks noChangeArrowheads="1"/>
            </p:cNvSpPr>
            <p:nvPr/>
          </p:nvSpPr>
          <p:spPr bwMode="auto">
            <a:xfrm>
              <a:off x="3143240" y="1571612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1" name="Овал 14"/>
            <p:cNvSpPr>
              <a:spLocks noChangeArrowheads="1"/>
            </p:cNvSpPr>
            <p:nvPr/>
          </p:nvSpPr>
          <p:spPr bwMode="auto">
            <a:xfrm>
              <a:off x="3428992" y="1857364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2" name="Овал 14"/>
            <p:cNvSpPr>
              <a:spLocks noChangeArrowheads="1"/>
            </p:cNvSpPr>
            <p:nvPr/>
          </p:nvSpPr>
          <p:spPr bwMode="auto">
            <a:xfrm>
              <a:off x="3428992" y="1571612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3" name="Овал 14"/>
            <p:cNvSpPr>
              <a:spLocks noChangeArrowheads="1"/>
            </p:cNvSpPr>
            <p:nvPr/>
          </p:nvSpPr>
          <p:spPr bwMode="auto">
            <a:xfrm>
              <a:off x="3714744" y="1571612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4" name="Овал 14"/>
            <p:cNvSpPr>
              <a:spLocks noChangeArrowheads="1"/>
            </p:cNvSpPr>
            <p:nvPr/>
          </p:nvSpPr>
          <p:spPr bwMode="auto">
            <a:xfrm>
              <a:off x="3714744" y="1857364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143372" y="1357298"/>
              <a:ext cx="1000132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8800" b="1" dirty="0" smtClean="0"/>
                <a:t>+</a:t>
              </a:r>
              <a:endParaRPr lang="ru-RU" sz="8800" b="1" dirty="0"/>
            </a:p>
          </p:txBody>
        </p:sp>
        <p:sp>
          <p:nvSpPr>
            <p:cNvPr id="18" name="Равнобедренный треугольник 12"/>
            <p:cNvSpPr>
              <a:spLocks noChangeArrowheads="1"/>
            </p:cNvSpPr>
            <p:nvPr/>
          </p:nvSpPr>
          <p:spPr bwMode="auto">
            <a:xfrm>
              <a:off x="5643570" y="1428736"/>
              <a:ext cx="762000" cy="990600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n>
                  <a:solidFill>
                    <a:schemeClr val="bg1">
                      <a:lumMod val="75000"/>
                    </a:schemeClr>
                  </a:solidFill>
                </a:ln>
                <a:latin typeface="Arial" pitchFamily="34" charset="0"/>
              </a:endParaRPr>
            </a:p>
          </p:txBody>
        </p:sp>
        <p:sp>
          <p:nvSpPr>
            <p:cNvPr id="19" name="Равнобедренный треугольник 12"/>
            <p:cNvSpPr>
              <a:spLocks noChangeArrowheads="1"/>
            </p:cNvSpPr>
            <p:nvPr/>
          </p:nvSpPr>
          <p:spPr bwMode="auto">
            <a:xfrm>
              <a:off x="4786314" y="1428736"/>
              <a:ext cx="762000" cy="990600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n>
                  <a:solidFill>
                    <a:schemeClr val="bg1">
                      <a:lumMod val="75000"/>
                    </a:schemeClr>
                  </a:solidFill>
                </a:ln>
                <a:latin typeface="Arial" pitchFamily="34" charset="0"/>
              </a:endParaRPr>
            </a:p>
          </p:txBody>
        </p:sp>
        <p:sp>
          <p:nvSpPr>
            <p:cNvPr id="20" name="Овал 14"/>
            <p:cNvSpPr>
              <a:spLocks noChangeArrowheads="1"/>
            </p:cNvSpPr>
            <p:nvPr/>
          </p:nvSpPr>
          <p:spPr bwMode="auto">
            <a:xfrm>
              <a:off x="4572000" y="3714752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1" name="Овал 14"/>
            <p:cNvSpPr>
              <a:spLocks noChangeArrowheads="1"/>
            </p:cNvSpPr>
            <p:nvPr/>
          </p:nvSpPr>
          <p:spPr bwMode="auto">
            <a:xfrm>
              <a:off x="6786578" y="2000240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2" name="Овал 14"/>
            <p:cNvSpPr>
              <a:spLocks noChangeArrowheads="1"/>
            </p:cNvSpPr>
            <p:nvPr/>
          </p:nvSpPr>
          <p:spPr bwMode="auto">
            <a:xfrm>
              <a:off x="6500826" y="2000240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3" name="Овал 14"/>
            <p:cNvSpPr>
              <a:spLocks noChangeArrowheads="1"/>
            </p:cNvSpPr>
            <p:nvPr/>
          </p:nvSpPr>
          <p:spPr bwMode="auto">
            <a:xfrm>
              <a:off x="6786578" y="1714488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" name="Овал 14"/>
            <p:cNvSpPr>
              <a:spLocks noChangeArrowheads="1"/>
            </p:cNvSpPr>
            <p:nvPr/>
          </p:nvSpPr>
          <p:spPr bwMode="auto">
            <a:xfrm>
              <a:off x="6500826" y="1714488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7286645" y="1428736"/>
              <a:ext cx="642942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8800" b="1" dirty="0" smtClean="0"/>
                <a:t>=</a:t>
              </a:r>
              <a:endParaRPr lang="ru-RU" sz="8800" b="1" dirty="0"/>
            </a:p>
          </p:txBody>
        </p:sp>
        <p:sp>
          <p:nvSpPr>
            <p:cNvPr id="26" name="Равнобедренный треугольник 12"/>
            <p:cNvSpPr>
              <a:spLocks noChangeArrowheads="1"/>
            </p:cNvSpPr>
            <p:nvPr/>
          </p:nvSpPr>
          <p:spPr bwMode="auto">
            <a:xfrm>
              <a:off x="3571868" y="3000372"/>
              <a:ext cx="762000" cy="990600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n>
                  <a:solidFill>
                    <a:schemeClr val="bg1">
                      <a:lumMod val="75000"/>
                    </a:schemeClr>
                  </a:solidFill>
                </a:ln>
                <a:latin typeface="Arial" pitchFamily="34" charset="0"/>
              </a:endParaRPr>
            </a:p>
          </p:txBody>
        </p:sp>
        <p:sp>
          <p:nvSpPr>
            <p:cNvPr id="27" name="Равнобедренный треугольник 12"/>
            <p:cNvSpPr>
              <a:spLocks noChangeArrowheads="1"/>
            </p:cNvSpPr>
            <p:nvPr/>
          </p:nvSpPr>
          <p:spPr bwMode="auto">
            <a:xfrm>
              <a:off x="2714612" y="3000372"/>
              <a:ext cx="762000" cy="990600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n>
                  <a:solidFill>
                    <a:schemeClr val="bg1">
                      <a:lumMod val="75000"/>
                    </a:schemeClr>
                  </a:solidFill>
                </a:ln>
                <a:latin typeface="Arial" pitchFamily="34" charset="0"/>
              </a:endParaRPr>
            </a:p>
          </p:txBody>
        </p:sp>
        <p:sp>
          <p:nvSpPr>
            <p:cNvPr id="28" name="Равнобедренный треугольник 12"/>
            <p:cNvSpPr>
              <a:spLocks noChangeArrowheads="1"/>
            </p:cNvSpPr>
            <p:nvPr/>
          </p:nvSpPr>
          <p:spPr bwMode="auto">
            <a:xfrm>
              <a:off x="1785918" y="3000372"/>
              <a:ext cx="762000" cy="990600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n>
                  <a:solidFill>
                    <a:schemeClr val="bg1">
                      <a:lumMod val="75000"/>
                    </a:schemeClr>
                  </a:solidFill>
                </a:ln>
                <a:latin typeface="Arial" pitchFamily="34" charset="0"/>
              </a:endParaRPr>
            </a:p>
          </p:txBody>
        </p:sp>
        <p:sp>
          <p:nvSpPr>
            <p:cNvPr id="29" name="Равнобедренный треугольник 12"/>
            <p:cNvSpPr>
              <a:spLocks noChangeArrowheads="1"/>
            </p:cNvSpPr>
            <p:nvPr/>
          </p:nvSpPr>
          <p:spPr bwMode="auto">
            <a:xfrm>
              <a:off x="928662" y="3000372"/>
              <a:ext cx="762000" cy="990600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n>
                  <a:solidFill>
                    <a:schemeClr val="bg1">
                      <a:lumMod val="75000"/>
                    </a:schemeClr>
                  </a:solidFill>
                </a:ln>
                <a:latin typeface="Arial" pitchFamily="34" charset="0"/>
              </a:endParaRPr>
            </a:p>
          </p:txBody>
        </p:sp>
        <p:sp>
          <p:nvSpPr>
            <p:cNvPr id="30" name="Равнобедренный треугольник 12"/>
            <p:cNvSpPr>
              <a:spLocks noChangeArrowheads="1"/>
            </p:cNvSpPr>
            <p:nvPr/>
          </p:nvSpPr>
          <p:spPr bwMode="auto">
            <a:xfrm>
              <a:off x="0" y="3000372"/>
              <a:ext cx="762000" cy="990600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n>
                  <a:solidFill>
                    <a:schemeClr val="bg1">
                      <a:lumMod val="75000"/>
                    </a:schemeClr>
                  </a:solidFill>
                </a:ln>
                <a:latin typeface="Arial" pitchFamily="34" charset="0"/>
              </a:endParaRPr>
            </a:p>
          </p:txBody>
        </p:sp>
        <p:sp>
          <p:nvSpPr>
            <p:cNvPr id="31" name="Овал 14"/>
            <p:cNvSpPr>
              <a:spLocks noChangeArrowheads="1"/>
            </p:cNvSpPr>
            <p:nvPr/>
          </p:nvSpPr>
          <p:spPr bwMode="auto">
            <a:xfrm>
              <a:off x="4857752" y="3714752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2" name="Овал 14"/>
            <p:cNvSpPr>
              <a:spLocks noChangeArrowheads="1"/>
            </p:cNvSpPr>
            <p:nvPr/>
          </p:nvSpPr>
          <p:spPr bwMode="auto">
            <a:xfrm>
              <a:off x="5143504" y="3714752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3" name="Овал 14"/>
            <p:cNvSpPr>
              <a:spLocks noChangeArrowheads="1"/>
            </p:cNvSpPr>
            <p:nvPr/>
          </p:nvSpPr>
          <p:spPr bwMode="auto">
            <a:xfrm>
              <a:off x="5429256" y="3714752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4" name="Овал 14"/>
            <p:cNvSpPr>
              <a:spLocks noChangeArrowheads="1"/>
            </p:cNvSpPr>
            <p:nvPr/>
          </p:nvSpPr>
          <p:spPr bwMode="auto">
            <a:xfrm>
              <a:off x="4714876" y="3500438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5" name="Овал 14"/>
            <p:cNvSpPr>
              <a:spLocks noChangeArrowheads="1"/>
            </p:cNvSpPr>
            <p:nvPr/>
          </p:nvSpPr>
          <p:spPr bwMode="auto">
            <a:xfrm>
              <a:off x="5000628" y="3500438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6" name="Овал 14"/>
            <p:cNvSpPr>
              <a:spLocks noChangeArrowheads="1"/>
            </p:cNvSpPr>
            <p:nvPr/>
          </p:nvSpPr>
          <p:spPr bwMode="auto">
            <a:xfrm>
              <a:off x="5286380" y="3500438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7" name="Овал 14"/>
            <p:cNvSpPr>
              <a:spLocks noChangeArrowheads="1"/>
            </p:cNvSpPr>
            <p:nvPr/>
          </p:nvSpPr>
          <p:spPr bwMode="auto">
            <a:xfrm>
              <a:off x="4857752" y="3286124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latin typeface="Arial" pitchFamily="34" charset="0"/>
              </a:endParaRPr>
            </a:p>
          </p:txBody>
        </p:sp>
        <p:sp>
          <p:nvSpPr>
            <p:cNvPr id="38" name="Овал 14"/>
            <p:cNvSpPr>
              <a:spLocks noChangeArrowheads="1"/>
            </p:cNvSpPr>
            <p:nvPr/>
          </p:nvSpPr>
          <p:spPr bwMode="auto">
            <a:xfrm>
              <a:off x="5143504" y="3286124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9" name="Овал 14"/>
            <p:cNvSpPr>
              <a:spLocks noChangeArrowheads="1"/>
            </p:cNvSpPr>
            <p:nvPr/>
          </p:nvSpPr>
          <p:spPr bwMode="auto">
            <a:xfrm>
              <a:off x="5000628" y="3071810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0" name="Овал 14"/>
            <p:cNvSpPr>
              <a:spLocks noChangeArrowheads="1"/>
            </p:cNvSpPr>
            <p:nvPr/>
          </p:nvSpPr>
          <p:spPr bwMode="auto">
            <a:xfrm>
              <a:off x="6500826" y="2285992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1" name="Овал 14"/>
            <p:cNvSpPr>
              <a:spLocks noChangeArrowheads="1"/>
            </p:cNvSpPr>
            <p:nvPr/>
          </p:nvSpPr>
          <p:spPr bwMode="auto">
            <a:xfrm>
              <a:off x="5929322" y="3714752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2" name="Овал 14"/>
            <p:cNvSpPr>
              <a:spLocks noChangeArrowheads="1"/>
            </p:cNvSpPr>
            <p:nvPr/>
          </p:nvSpPr>
          <p:spPr bwMode="auto">
            <a:xfrm>
              <a:off x="6215074" y="3714752"/>
              <a:ext cx="228600" cy="22860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sp>
        <p:nvSpPr>
          <p:cNvPr id="43" name="Прямоугольник 42"/>
          <p:cNvSpPr/>
          <p:nvPr/>
        </p:nvSpPr>
        <p:spPr>
          <a:xfrm>
            <a:off x="6500826" y="2857496"/>
            <a:ext cx="78581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b="1" dirty="0" smtClean="0"/>
              <a:t>=</a:t>
            </a:r>
            <a:endParaRPr lang="ru-RU" sz="8800" b="1" dirty="0"/>
          </a:p>
        </p:txBody>
      </p:sp>
      <p:sp>
        <p:nvSpPr>
          <p:cNvPr id="44" name="Равнобедренный треугольник 12"/>
          <p:cNvSpPr>
            <a:spLocks noChangeArrowheads="1"/>
          </p:cNvSpPr>
          <p:nvPr/>
        </p:nvSpPr>
        <p:spPr bwMode="auto">
          <a:xfrm>
            <a:off x="0" y="4357694"/>
            <a:ext cx="762000" cy="9906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n>
                <a:solidFill>
                  <a:schemeClr val="bg1">
                    <a:lumMod val="75000"/>
                  </a:schemeClr>
                </a:solidFill>
              </a:ln>
              <a:latin typeface="Arial" pitchFamily="34" charset="0"/>
            </a:endParaRPr>
          </a:p>
        </p:txBody>
      </p:sp>
      <p:sp>
        <p:nvSpPr>
          <p:cNvPr id="45" name="Равнобедренный треугольник 12"/>
          <p:cNvSpPr>
            <a:spLocks noChangeArrowheads="1"/>
          </p:cNvSpPr>
          <p:nvPr/>
        </p:nvSpPr>
        <p:spPr bwMode="auto">
          <a:xfrm>
            <a:off x="857224" y="4357694"/>
            <a:ext cx="762000" cy="9906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n>
                <a:solidFill>
                  <a:schemeClr val="bg1">
                    <a:lumMod val="75000"/>
                  </a:schemeClr>
                </a:solidFill>
              </a:ln>
              <a:latin typeface="Arial" pitchFamily="34" charset="0"/>
            </a:endParaRPr>
          </a:p>
        </p:txBody>
      </p:sp>
      <p:sp>
        <p:nvSpPr>
          <p:cNvPr id="46" name="Равнобедренный треугольник 12"/>
          <p:cNvSpPr>
            <a:spLocks noChangeArrowheads="1"/>
          </p:cNvSpPr>
          <p:nvPr/>
        </p:nvSpPr>
        <p:spPr bwMode="auto">
          <a:xfrm>
            <a:off x="1714480" y="4357694"/>
            <a:ext cx="762000" cy="9906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n>
                <a:solidFill>
                  <a:schemeClr val="bg1">
                    <a:lumMod val="75000"/>
                  </a:schemeClr>
                </a:solidFill>
              </a:ln>
              <a:latin typeface="Arial" pitchFamily="34" charset="0"/>
            </a:endParaRPr>
          </a:p>
        </p:txBody>
      </p:sp>
      <p:sp>
        <p:nvSpPr>
          <p:cNvPr id="47" name="Равнобедренный треугольник 12"/>
          <p:cNvSpPr>
            <a:spLocks noChangeArrowheads="1"/>
          </p:cNvSpPr>
          <p:nvPr/>
        </p:nvSpPr>
        <p:spPr bwMode="auto">
          <a:xfrm>
            <a:off x="4143372" y="4357694"/>
            <a:ext cx="762000" cy="9906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n>
                <a:solidFill>
                  <a:schemeClr val="bg1">
                    <a:lumMod val="75000"/>
                  </a:schemeClr>
                </a:solidFill>
              </a:ln>
              <a:latin typeface="Arial" pitchFamily="34" charset="0"/>
            </a:endParaRPr>
          </a:p>
        </p:txBody>
      </p:sp>
      <p:sp>
        <p:nvSpPr>
          <p:cNvPr id="48" name="Равнобедренный треугольник 12"/>
          <p:cNvSpPr>
            <a:spLocks noChangeArrowheads="1"/>
          </p:cNvSpPr>
          <p:nvPr/>
        </p:nvSpPr>
        <p:spPr bwMode="auto">
          <a:xfrm>
            <a:off x="3357554" y="4357694"/>
            <a:ext cx="762000" cy="9906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n>
                <a:solidFill>
                  <a:schemeClr val="bg1">
                    <a:lumMod val="75000"/>
                  </a:schemeClr>
                </a:solidFill>
              </a:ln>
              <a:latin typeface="Arial" pitchFamily="34" charset="0"/>
            </a:endParaRPr>
          </a:p>
        </p:txBody>
      </p:sp>
      <p:sp>
        <p:nvSpPr>
          <p:cNvPr id="49" name="Равнобедренный треугольник 12"/>
          <p:cNvSpPr>
            <a:spLocks noChangeArrowheads="1"/>
          </p:cNvSpPr>
          <p:nvPr/>
        </p:nvSpPr>
        <p:spPr bwMode="auto">
          <a:xfrm>
            <a:off x="2571736" y="4357694"/>
            <a:ext cx="762000" cy="9906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n>
                <a:solidFill>
                  <a:schemeClr val="bg1">
                    <a:lumMod val="75000"/>
                  </a:schemeClr>
                </a:solidFill>
              </a:ln>
              <a:latin typeface="Arial" pitchFamily="34" charset="0"/>
            </a:endParaRPr>
          </a:p>
        </p:txBody>
      </p:sp>
      <p:sp>
        <p:nvSpPr>
          <p:cNvPr id="50" name="Овал 14"/>
          <p:cNvSpPr>
            <a:spLocks noChangeArrowheads="1"/>
          </p:cNvSpPr>
          <p:nvPr/>
        </p:nvSpPr>
        <p:spPr bwMode="auto">
          <a:xfrm>
            <a:off x="5572132" y="5072074"/>
            <a:ext cx="228600" cy="2286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51" name="Овал 14"/>
          <p:cNvSpPr>
            <a:spLocks noChangeArrowheads="1"/>
          </p:cNvSpPr>
          <p:nvPr/>
        </p:nvSpPr>
        <p:spPr bwMode="auto">
          <a:xfrm>
            <a:off x="5214942" y="5072074"/>
            <a:ext cx="228600" cy="2286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53" name="Управляющая кнопка: далее 52">
            <a:hlinkClick r:id="" action="ppaction://hlinkshowjump?jump=nextslide" highlightClick="1"/>
          </p:cNvPr>
          <p:cNvSpPr/>
          <p:nvPr/>
        </p:nvSpPr>
        <p:spPr>
          <a:xfrm>
            <a:off x="8072462" y="6072206"/>
            <a:ext cx="714380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57158" y="1000108"/>
            <a:ext cx="821540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Какой  вывод можем сделать? </a:t>
            </a:r>
          </a:p>
          <a:p>
            <a:r>
              <a:rPr lang="ru-RU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(Если при сложении двузначных чисел сумма единиц больше 10, то из неё надо выделить десяток и добавить его к десяткам ).</a:t>
            </a:r>
          </a:p>
          <a:p>
            <a:endParaRPr lang="ru-RU" sz="2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> -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Дальше по плану? (Записать решение этого примера в столбик.)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-Посовещайтесь в группах и внесите уточнения в имеющийся алгоритм.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-Проговорите полученный алгоритм  сложения двузначных чисел с переходом через десяток.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В итоге алгоритм должен принять такой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вид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sz="2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2857496"/>
            <a:ext cx="742955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 1       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+ 3 7         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(Один обучающийся  решает пример  у  доски         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2 5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и комментирует ход его решения).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6 2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Выгнутая влево стрелка 3"/>
          <p:cNvSpPr/>
          <p:nvPr/>
        </p:nvSpPr>
        <p:spPr>
          <a:xfrm rot="5400000">
            <a:off x="1428728" y="3071810"/>
            <a:ext cx="142876" cy="142876"/>
          </a:xfrm>
          <a:prstGeom prst="curvedRightArrow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857232"/>
            <a:ext cx="8286808" cy="80021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Алгоритм </a:t>
            </a:r>
          </a:p>
          <a:p>
            <a:pPr algn="ctr"/>
            <a:r>
              <a:rPr lang="ru-RU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сложения двузначных чисел с переходом через разряд.</a:t>
            </a:r>
            <a:endParaRPr lang="ru-RU" sz="2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500306"/>
            <a:ext cx="7643866" cy="304698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Пишу…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(единицы под единицами, десятки под десятками)</a:t>
            </a:r>
          </a:p>
          <a:p>
            <a:pPr>
              <a:buFontTx/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2.Складываю единицы.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(число единиц суммы - пишу под единицами, а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1д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запоминаю)</a:t>
            </a:r>
          </a:p>
          <a:p>
            <a:pPr>
              <a:buFontTx/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3.Складываю десятки.</a:t>
            </a:r>
          </a:p>
          <a:p>
            <a:pPr>
              <a:buFontTx/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Увеличиваю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количество десятков на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Результат пишу под десятками. </a:t>
            </a:r>
          </a:p>
          <a:p>
            <a:pPr>
              <a:buFontTx/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Ответ: …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072462" y="5786454"/>
            <a:ext cx="685226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929322" y="928670"/>
            <a:ext cx="23574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286125" algn="l"/>
              </a:tabLst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85984" y="785794"/>
            <a:ext cx="5214974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Подведение итогов этапа реализации построенного проекта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8596" y="2000240"/>
            <a:ext cx="835824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286125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-Какое открытие мы сделали?      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286125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(Если при сложении единиц получается больше 10, то 1 десяток мы прибавляем к десяткам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286125" algn="l"/>
              </a:tabLs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-Какой следующий шаг в нашем уроке?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286125" algn="l"/>
              </a:tabLs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(Потренироваться в  решении примеров  с помощью алгоритма)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85884"/>
          </a:xfrm>
        </p:spPr>
        <p:txBody>
          <a:bodyPr>
            <a:noAutofit/>
          </a:bodyPr>
          <a:lstStyle/>
          <a:p>
            <a:r>
              <a:rPr lang="en-US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Первичное закрепление во внешней речи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Задача: создать условия для выполнения типовых заданий на изученный способ действий с проговариванием во внешней речи.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785926"/>
            <a:ext cx="8501122" cy="4714884"/>
          </a:xfrm>
        </p:spPr>
        <p:txBody>
          <a:bodyPr>
            <a:noAutofit/>
          </a:bodyPr>
          <a:lstStyle/>
          <a:p>
            <a:pPr marL="457200" indent="-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Работа по учебнику. </a:t>
            </a:r>
          </a:p>
          <a:p>
            <a:pPr marL="457200" indent="-45720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Пользуясь алгоритмом,  найдите сумму чисел.</a:t>
            </a:r>
          </a:p>
          <a:p>
            <a:pPr marL="457200" indent="-45720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28          26          54         19</a:t>
            </a:r>
            <a:endParaRPr lang="ru-RU" sz="22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+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+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37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+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+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64</a:t>
            </a:r>
          </a:p>
          <a:p>
            <a:pPr>
              <a:buNone/>
            </a:pPr>
            <a:endParaRPr lang="ru-RU" sz="22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Учащиеся выходят к доске и выполняют задание с комментированием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  </a:t>
            </a:r>
          </a:p>
          <a:p>
            <a:pPr marL="457200" indent="-45720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 Работа в парах.</a:t>
            </a:r>
          </a:p>
          <a:p>
            <a:pPr marL="457200" indent="-45720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Решите выражения в столбик, комментируя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ход  решения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друг другу.</a:t>
            </a:r>
            <a:endParaRPr lang="ru-RU" sz="2200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solidFill>
                  <a:srgbClr val="287435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27 + 35    52 + 19   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(Проверка по эталону)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43889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Образец для самопроверки.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511017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1                                 1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27                52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+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19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62                 71</a:t>
            </a:r>
          </a:p>
          <a:p>
            <a:pPr>
              <a:buNone/>
            </a:pPr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Кто допустил ошибку? В чём она?       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(Забыли добавить десяток).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Исправьте допущенные ошибки. Вы молодцы, что поняли причину ошибки.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Кто выполнил всё верно? Сделайте вывод. 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(Мы поняли, как  складывать двузначные числа с переходом через разряд).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Как в этом убедиться? 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(Нужно выполнить самостоятельную работу).</a:t>
            </a:r>
          </a:p>
          <a:p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4" name="AutoShape 38"/>
          <p:cNvSpPr>
            <a:spLocks noChangeArrowheads="1"/>
          </p:cNvSpPr>
          <p:nvPr/>
        </p:nvSpPr>
        <p:spPr bwMode="auto">
          <a:xfrm rot="510243">
            <a:off x="465138" y="1665288"/>
            <a:ext cx="2663825" cy="1504950"/>
          </a:xfrm>
          <a:prstGeom prst="cloudCallout">
            <a:avLst>
              <a:gd name="adj1" fmla="val -16060"/>
              <a:gd name="adj2" fmla="val 2074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76" name="AutoShape 40"/>
          <p:cNvSpPr>
            <a:spLocks noChangeArrowheads="1"/>
          </p:cNvSpPr>
          <p:nvPr/>
        </p:nvSpPr>
        <p:spPr bwMode="auto">
          <a:xfrm rot="510243">
            <a:off x="2263775" y="4487863"/>
            <a:ext cx="3024188" cy="1612900"/>
          </a:xfrm>
          <a:prstGeom prst="cloudCallout">
            <a:avLst>
              <a:gd name="adj1" fmla="val -91597"/>
              <a:gd name="adj2" fmla="val 4464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9685338" y="260350"/>
            <a:ext cx="2951162" cy="1873250"/>
          </a:xfrm>
          <a:prstGeom prst="cloudCallout">
            <a:avLst>
              <a:gd name="adj1" fmla="val -51722"/>
              <a:gd name="adj2" fmla="val 28981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4358" name="Picture 22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35938" y="0"/>
            <a:ext cx="1008062" cy="1008063"/>
          </a:xfrm>
          <a:prstGeom prst="rect">
            <a:avLst/>
          </a:prstGeom>
          <a:noFill/>
        </p:spPr>
      </p:pic>
      <p:pic>
        <p:nvPicPr>
          <p:cNvPr id="14359" name="Picture 23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981075"/>
            <a:ext cx="1008063" cy="1008063"/>
          </a:xfrm>
          <a:prstGeom prst="rect">
            <a:avLst/>
          </a:prstGeom>
          <a:noFill/>
        </p:spPr>
      </p:pic>
      <p:pic>
        <p:nvPicPr>
          <p:cNvPr id="14360" name="Picture 24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2060575"/>
            <a:ext cx="1008062" cy="1008063"/>
          </a:xfrm>
          <a:prstGeom prst="rect">
            <a:avLst/>
          </a:prstGeom>
          <a:noFill/>
        </p:spPr>
      </p:pic>
      <p:pic>
        <p:nvPicPr>
          <p:cNvPr id="14361" name="Picture 25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2997200"/>
            <a:ext cx="1008062" cy="1008063"/>
          </a:xfrm>
          <a:prstGeom prst="rect">
            <a:avLst/>
          </a:prstGeom>
          <a:noFill/>
        </p:spPr>
      </p:pic>
      <p:pic>
        <p:nvPicPr>
          <p:cNvPr id="14362" name="Picture 26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3860800"/>
            <a:ext cx="1008063" cy="1008063"/>
          </a:xfrm>
          <a:prstGeom prst="rect">
            <a:avLst/>
          </a:prstGeom>
          <a:noFill/>
        </p:spPr>
      </p:pic>
      <p:pic>
        <p:nvPicPr>
          <p:cNvPr id="14363" name="Picture 27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4797425"/>
            <a:ext cx="1008063" cy="1008063"/>
          </a:xfrm>
          <a:prstGeom prst="rect">
            <a:avLst/>
          </a:prstGeom>
          <a:noFill/>
        </p:spPr>
      </p:pic>
      <p:pic>
        <p:nvPicPr>
          <p:cNvPr id="14364" name="Picture 28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5849938"/>
            <a:ext cx="1008062" cy="1008062"/>
          </a:xfrm>
          <a:prstGeom prst="rect">
            <a:avLst/>
          </a:prstGeom>
          <a:noFill/>
        </p:spPr>
      </p:pic>
      <p:pic>
        <p:nvPicPr>
          <p:cNvPr id="14365" name="Picture 29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859607">
            <a:off x="8135938" y="5849938"/>
            <a:ext cx="1008062" cy="1008062"/>
          </a:xfrm>
          <a:prstGeom prst="rect">
            <a:avLst/>
          </a:prstGeom>
          <a:noFill/>
        </p:spPr>
      </p:pic>
      <p:pic>
        <p:nvPicPr>
          <p:cNvPr id="14366" name="Picture 30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049210">
            <a:off x="6732588" y="4941888"/>
            <a:ext cx="1008062" cy="1008062"/>
          </a:xfrm>
          <a:prstGeom prst="rect">
            <a:avLst/>
          </a:prstGeom>
          <a:noFill/>
        </p:spPr>
      </p:pic>
      <p:pic>
        <p:nvPicPr>
          <p:cNvPr id="14367" name="Picture 31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205796">
            <a:off x="5364162" y="3860801"/>
            <a:ext cx="1008063" cy="1008062"/>
          </a:xfrm>
          <a:prstGeom prst="rect">
            <a:avLst/>
          </a:prstGeom>
          <a:noFill/>
        </p:spPr>
      </p:pic>
      <p:pic>
        <p:nvPicPr>
          <p:cNvPr id="14368" name="Picture 32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361115">
            <a:off x="4284662" y="2924176"/>
            <a:ext cx="1008063" cy="1008062"/>
          </a:xfrm>
          <a:prstGeom prst="rect">
            <a:avLst/>
          </a:prstGeom>
          <a:noFill/>
        </p:spPr>
      </p:pic>
      <p:pic>
        <p:nvPicPr>
          <p:cNvPr id="14369" name="Picture 33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181524">
            <a:off x="2916237" y="2060576"/>
            <a:ext cx="1008063" cy="1008062"/>
          </a:xfrm>
          <a:prstGeom prst="rect">
            <a:avLst/>
          </a:prstGeom>
          <a:noFill/>
        </p:spPr>
      </p:pic>
      <p:pic>
        <p:nvPicPr>
          <p:cNvPr id="14370" name="Picture 34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26024">
            <a:off x="1619251" y="1125537"/>
            <a:ext cx="1008062" cy="1008063"/>
          </a:xfrm>
          <a:prstGeom prst="rect">
            <a:avLst/>
          </a:prstGeom>
          <a:noFill/>
        </p:spPr>
      </p:pic>
      <p:pic>
        <p:nvPicPr>
          <p:cNvPr id="14371" name="Picture 35" descr="j04339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625289">
            <a:off x="323851" y="188912"/>
            <a:ext cx="1008062" cy="1008063"/>
          </a:xfrm>
          <a:prstGeom prst="rect">
            <a:avLst/>
          </a:prstGeom>
          <a:noFill/>
        </p:spPr>
      </p:pic>
      <p:sp>
        <p:nvSpPr>
          <p:cNvPr id="14372" name="AutoShape 36"/>
          <p:cNvSpPr>
            <a:spLocks noChangeArrowheads="1"/>
          </p:cNvSpPr>
          <p:nvPr/>
        </p:nvSpPr>
        <p:spPr bwMode="auto">
          <a:xfrm>
            <a:off x="-2700338" y="4149725"/>
            <a:ext cx="2374900" cy="1800225"/>
          </a:xfrm>
          <a:prstGeom prst="cloudCallout">
            <a:avLst>
              <a:gd name="adj1" fmla="val -67648"/>
              <a:gd name="adj2" fmla="val 31833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75" name="AutoShape 39"/>
          <p:cNvSpPr>
            <a:spLocks noChangeArrowheads="1"/>
          </p:cNvSpPr>
          <p:nvPr/>
        </p:nvSpPr>
        <p:spPr bwMode="auto">
          <a:xfrm rot="510243">
            <a:off x="3630613" y="230188"/>
            <a:ext cx="2736850" cy="1504950"/>
          </a:xfrm>
          <a:prstGeom prst="cloudCallout">
            <a:avLst>
              <a:gd name="adj1" fmla="val -103481"/>
              <a:gd name="adj2" fmla="val -170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77" name="AutoShape 41"/>
          <p:cNvSpPr>
            <a:spLocks noChangeArrowheads="1"/>
          </p:cNvSpPr>
          <p:nvPr/>
        </p:nvSpPr>
        <p:spPr bwMode="auto">
          <a:xfrm rot="510243">
            <a:off x="5797550" y="2738438"/>
            <a:ext cx="2376488" cy="1144587"/>
          </a:xfrm>
          <a:prstGeom prst="cloudCallout">
            <a:avLst>
              <a:gd name="adj1" fmla="val -127273"/>
              <a:gd name="adj2" fmla="val 4209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50" name="Oval 14"/>
          <p:cNvSpPr>
            <a:spLocks noChangeArrowheads="1"/>
          </p:cNvSpPr>
          <p:nvPr/>
        </p:nvSpPr>
        <p:spPr bwMode="auto">
          <a:xfrm>
            <a:off x="6804025" y="476250"/>
            <a:ext cx="1657350" cy="165576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51" name="Oval 15"/>
          <p:cNvSpPr>
            <a:spLocks noChangeArrowheads="1"/>
          </p:cNvSpPr>
          <p:nvPr/>
        </p:nvSpPr>
        <p:spPr bwMode="auto">
          <a:xfrm>
            <a:off x="3779838" y="2420938"/>
            <a:ext cx="1728787" cy="1727200"/>
          </a:xfrm>
          <a:prstGeom prst="ellipse">
            <a:avLst/>
          </a:prstGeom>
          <a:gradFill rotWithShape="1">
            <a:gsLst>
              <a:gs pos="0">
                <a:srgbClr val="FF0066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4381" name="Picture 45" descr="мед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339388" y="260350"/>
            <a:ext cx="1619250" cy="1728788"/>
          </a:xfrm>
          <a:prstGeom prst="rect">
            <a:avLst/>
          </a:prstGeom>
          <a:noFill/>
        </p:spPr>
      </p:pic>
      <p:pic>
        <p:nvPicPr>
          <p:cNvPr id="14382" name="Picture 46" descr="ёж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-1981200" y="4149725"/>
            <a:ext cx="1341437" cy="1698625"/>
          </a:xfrm>
          <a:prstGeom prst="rect">
            <a:avLst/>
          </a:prstGeom>
          <a:noFill/>
        </p:spPr>
      </p:pic>
      <p:sp>
        <p:nvSpPr>
          <p:cNvPr id="14384" name="AutoShape 48"/>
          <p:cNvSpPr>
            <a:spLocks noChangeArrowheads="1"/>
          </p:cNvSpPr>
          <p:nvPr/>
        </p:nvSpPr>
        <p:spPr bwMode="auto">
          <a:xfrm>
            <a:off x="2700338" y="2205038"/>
            <a:ext cx="4764087" cy="2876550"/>
          </a:xfrm>
          <a:prstGeom prst="cloudCallout">
            <a:avLst>
              <a:gd name="adj1" fmla="val -95833"/>
              <a:gd name="adj2" fmla="val 2325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4383" name="Picture 47" descr="ёж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-483351">
            <a:off x="3492500" y="2781300"/>
            <a:ext cx="1341438" cy="1698625"/>
          </a:xfrm>
          <a:prstGeom prst="rect">
            <a:avLst/>
          </a:prstGeom>
          <a:noFill/>
        </p:spPr>
      </p:pic>
      <p:pic>
        <p:nvPicPr>
          <p:cNvPr id="14385" name="Picture 49" descr="мед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363" y="2349500"/>
            <a:ext cx="1955800" cy="2087563"/>
          </a:xfrm>
          <a:prstGeom prst="rect">
            <a:avLst/>
          </a:prstGeom>
          <a:noFill/>
        </p:spPr>
      </p:pic>
      <p:pic>
        <p:nvPicPr>
          <p:cNvPr id="14386" name="Picture 5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обл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7092950" y="6381750"/>
            <a:ext cx="304800" cy="304800"/>
          </a:xfrm>
          <a:prstGeom prst="rect">
            <a:avLst/>
          </a:prstGeom>
          <a:noFill/>
        </p:spPr>
      </p:pic>
      <p:pic>
        <p:nvPicPr>
          <p:cNvPr id="14393" name="Picture 57" descr="2493def5ff67"/>
          <p:cNvPicPr>
            <a:picLocks noChangeAspect="1" noChangeArrowheads="1"/>
          </p:cNvPicPr>
          <p:nvPr/>
        </p:nvPicPr>
        <p:blipFill>
          <a:blip r:embed="rId7" cstate="print"/>
          <a:srcRect b="14920"/>
          <a:stretch>
            <a:fillRect/>
          </a:stretch>
        </p:blipFill>
        <p:spPr bwMode="auto">
          <a:xfrm rot="-1167255">
            <a:off x="1747838" y="2579688"/>
            <a:ext cx="2162175" cy="2951162"/>
          </a:xfrm>
          <a:prstGeom prst="rect">
            <a:avLst/>
          </a:prstGeom>
          <a:noFill/>
        </p:spPr>
      </p:pic>
      <p:pic>
        <p:nvPicPr>
          <p:cNvPr id="14394" name="Picture 58" descr="2493def5ff67"/>
          <p:cNvPicPr>
            <a:picLocks noChangeAspect="1" noChangeArrowheads="1"/>
          </p:cNvPicPr>
          <p:nvPr/>
        </p:nvPicPr>
        <p:blipFill>
          <a:blip r:embed="rId8" cstate="print"/>
          <a:srcRect b="15352"/>
          <a:stretch>
            <a:fillRect/>
          </a:stretch>
        </p:blipFill>
        <p:spPr bwMode="auto">
          <a:xfrm rot="-1167255">
            <a:off x="3135313" y="4232275"/>
            <a:ext cx="1644650" cy="2232025"/>
          </a:xfrm>
          <a:prstGeom prst="rect">
            <a:avLst/>
          </a:prstGeom>
          <a:noFill/>
        </p:spPr>
      </p:pic>
      <p:pic>
        <p:nvPicPr>
          <p:cNvPr id="14395" name="Picture 59" descr="2493def5ff67"/>
          <p:cNvPicPr>
            <a:picLocks noChangeAspect="1" noChangeArrowheads="1"/>
          </p:cNvPicPr>
          <p:nvPr/>
        </p:nvPicPr>
        <p:blipFill>
          <a:blip r:embed="rId9" cstate="print"/>
          <a:srcRect b="12643"/>
          <a:stretch>
            <a:fillRect/>
          </a:stretch>
        </p:blipFill>
        <p:spPr bwMode="auto">
          <a:xfrm rot="1368888" flipH="1">
            <a:off x="4059238" y="4233863"/>
            <a:ext cx="1714500" cy="2303462"/>
          </a:xfrm>
          <a:prstGeom prst="rect">
            <a:avLst/>
          </a:prstGeom>
          <a:noFill/>
        </p:spPr>
      </p:pic>
      <p:pic>
        <p:nvPicPr>
          <p:cNvPr id="14396" name="Picture 60" descr="2493def5ff67"/>
          <p:cNvPicPr>
            <a:picLocks noChangeAspect="1" noChangeArrowheads="1"/>
          </p:cNvPicPr>
          <p:nvPr/>
        </p:nvPicPr>
        <p:blipFill>
          <a:blip r:embed="rId10" cstate="print"/>
          <a:srcRect b="12990"/>
          <a:stretch>
            <a:fillRect/>
          </a:stretch>
        </p:blipFill>
        <p:spPr bwMode="auto">
          <a:xfrm rot="1491115">
            <a:off x="6048375" y="2660650"/>
            <a:ext cx="2476500" cy="3455988"/>
          </a:xfrm>
          <a:prstGeom prst="rect">
            <a:avLst/>
          </a:prstGeom>
          <a:noFill/>
        </p:spPr>
      </p:pic>
      <p:pic>
        <p:nvPicPr>
          <p:cNvPr id="14397" name="Picture 61" descr="2493def5ff67"/>
          <p:cNvPicPr>
            <a:picLocks noChangeAspect="1" noChangeArrowheads="1"/>
          </p:cNvPicPr>
          <p:nvPr/>
        </p:nvPicPr>
        <p:blipFill>
          <a:blip r:embed="rId11" cstate="print"/>
          <a:srcRect b="7747"/>
          <a:stretch>
            <a:fillRect/>
          </a:stretch>
        </p:blipFill>
        <p:spPr bwMode="auto">
          <a:xfrm rot="538294">
            <a:off x="5662613" y="4437063"/>
            <a:ext cx="1265237" cy="1871662"/>
          </a:xfrm>
          <a:prstGeom prst="rect">
            <a:avLst/>
          </a:prstGeom>
          <a:noFill/>
        </p:spPr>
      </p:pic>
      <p:pic>
        <p:nvPicPr>
          <p:cNvPr id="14398" name="Picture 62" descr="2493def5ff6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-856815">
            <a:off x="4284663" y="1844675"/>
            <a:ext cx="1265237" cy="2028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2" presetID="7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6 L 5E-6 0.54537 L -0.63369 0.54537 L -0.63369 -3.7037E-6 L 5E-6 -3.7037E-6 Z " pathEditMode="relative" rAng="5400000" ptsTypes="FFFFF">
                                      <p:cBhvr>
                                        <p:cTn id="123" dur="2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" y="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2500"/>
                            </p:stCondLst>
                            <p:childTnLst>
                              <p:par>
                                <p:cTn id="12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3000"/>
                            </p:stCondLst>
                            <p:childTnLst>
                              <p:par>
                                <p:cTn id="129" presetID="35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36" presetID="4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239 0.33587 L -0.17396 -0.06227 C -0.11093 -0.15186 -0.01701 -0.19954 0.08056 -0.19954 C 0.19236 -0.19954 0.28177 -0.15186 0.34479 -0.06227 L 0.64584 0.33587 " pathEditMode="relative" rAng="0" ptsTypes="FffFF">
                                      <p:cBhvr>
                                        <p:cTn id="137" dur="3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" y="-2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2000"/>
                            </p:stCondLst>
                            <p:childTnLst>
                              <p:par>
                                <p:cTn id="1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7000"/>
                            </p:stCondLst>
                            <p:childTnLst>
                              <p:par>
                                <p:cTn id="1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2000"/>
                            </p:stCondLst>
                            <p:childTnLst>
                              <p:par>
                                <p:cTn id="157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49 -0.02871 L 0.13264 -0.01667 C 0.15799 -0.01482 0.18681 0.00162 0.21215 0.02778 C 0.2408 0.05741 0.25886 0.08935 0.26615 0.12153 L 0.30417 0.26898 " pathEditMode="relative" rAng="2270933" ptsTypes="FffFF">
                                      <p:cBhvr>
                                        <p:cTn id="158" dur="20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1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44000"/>
                            </p:stCondLst>
                            <p:childTnLst>
                              <p:par>
                                <p:cTn id="160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49 0.01065 L -0.03125 0.15347 C -0.04149 0.18333 -0.06441 0.2169 -0.09184 0.24305 C -0.12326 0.27338 -0.15243 0.28842 -0.17812 0.2919 L -0.29635 0.31088 " pathEditMode="relative" rAng="8679121" ptsTypes="FffFF">
                                      <p:cBhvr>
                                        <p:cTn id="161" dur="20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1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163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1343 L -0.09878 -0.025 C -0.11875 -0.03264 -0.14028 -0.05324 -0.15885 -0.08078 C -0.18003 -0.11203 -0.19184 -0.1412 -0.19566 -0.16898 L -0.21319 -0.29629 " pathEditMode="relative" rAng="2888534" ptsTypes="FffFF">
                                      <p:cBhvr>
                                        <p:cTn id="164" dur="20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" y="-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48000"/>
                            </p:stCondLst>
                            <p:childTnLst>
                              <p:par>
                                <p:cTn id="166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0.04566 -0.1199 C 0.05521 -0.14652 0.07482 -0.17268 0.09896 -0.19236 C 0.12639 -0.21481 0.15191 -0.22546 0.17361 -0.22477 L 0.27448 -0.22662 " pathEditMode="relative" rAng="-1901190" ptsTypes="FffFF">
                                      <p:cBhvr>
                                        <p:cTn id="167" dur="20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" y="-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00"/>
                            </p:stCondLst>
                            <p:childTnLst>
                              <p:par>
                                <p:cTn id="169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0" dur="2000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2000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2000"/>
                            </p:stCondLst>
                            <p:childTnLst>
                              <p:par>
                                <p:cTn id="174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5" dur="1000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1000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3000"/>
                            </p:stCondLst>
                            <p:childTnLst>
                              <p:par>
                                <p:cTn id="179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3000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3000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6000"/>
                            </p:stCondLst>
                            <p:childTnLst>
                              <p:par>
                                <p:cTn id="184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5" dur="3000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3000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590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4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9500"/>
                            </p:stCondLst>
                            <p:childTnLst>
                              <p:par>
                                <p:cTn id="1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4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14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14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60500"/>
                            </p:stCondLst>
                            <p:childTnLst>
                              <p:par>
                                <p:cTn id="20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10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1000" fill="hold"/>
                                        <p:tgtEl>
                                          <p:spTgt spid="14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1000" fill="hold"/>
                                        <p:tgtEl>
                                          <p:spTgt spid="14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1000" fill="hold"/>
                                        <p:tgtEl>
                                          <p:spTgt spid="14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1000" fill="hold"/>
                                        <p:tgtEl>
                                          <p:spTgt spid="14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61500"/>
                            </p:stCondLst>
                            <p:childTnLst>
                              <p:par>
                                <p:cTn id="2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4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4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62000"/>
                            </p:stCondLst>
                            <p:childTnLst>
                              <p:par>
                                <p:cTn id="22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4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14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86"/>
                </p:tgtEl>
              </p:cMediaNode>
            </p:audio>
          </p:childTnLst>
        </p:cTn>
      </p:par>
    </p:tnLst>
    <p:bldLst>
      <p:bldP spid="14374" grpId="0" animBg="1"/>
      <p:bldP spid="14374" grpId="1" animBg="1"/>
      <p:bldP spid="14376" grpId="0" animBg="1"/>
      <p:bldP spid="14376" grpId="1" animBg="1"/>
      <p:bldP spid="14349" grpId="0" animBg="1"/>
      <p:bldP spid="14372" grpId="0" animBg="1"/>
      <p:bldP spid="14375" grpId="0" animBg="1"/>
      <p:bldP spid="14375" grpId="1" animBg="1"/>
      <p:bldP spid="14377" grpId="0" animBg="1"/>
      <p:bldP spid="14377" grpId="1" animBg="1"/>
      <p:bldP spid="14350" grpId="0" animBg="1"/>
      <p:bldP spid="14350" grpId="1" animBg="1"/>
      <p:bldP spid="14350" grpId="2" animBg="1"/>
      <p:bldP spid="14351" grpId="0" animBg="1"/>
      <p:bldP spid="14351" grpId="1" animBg="1"/>
      <p:bldP spid="1438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857232"/>
            <a:ext cx="850115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VII</a:t>
            </a:r>
            <a:r>
              <a:rPr lang="ru-RU" sz="2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. Самостоятельная работа  с  самопроверкой по     </a:t>
            </a:r>
          </a:p>
          <a:p>
            <a:r>
              <a:rPr lang="ru-RU" sz="2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эталону </a:t>
            </a:r>
            <a:r>
              <a:rPr lang="ru-RU" sz="2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Задачи: организовать самостоятельное выполнение учащимися типовых заданий на применение способа сложения двузначных чисел с переходом через разряд; проверить уровень усвоения нового алгоритма сложения.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571876"/>
            <a:ext cx="657229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- Решите выражения, записывая их в столбик.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79 + 19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68 + 28</a:t>
            </a:r>
          </a:p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(Самопроверка). 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Прямоугольник 3"/>
          <p:cNvSpPr>
            <a:spLocks noChangeArrowheads="1"/>
          </p:cNvSpPr>
          <p:nvPr/>
        </p:nvSpPr>
        <p:spPr bwMode="auto">
          <a:xfrm>
            <a:off x="285720" y="1928802"/>
            <a:ext cx="8534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548681"/>
            <a:ext cx="6072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ель 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урока:</a:t>
            </a:r>
          </a:p>
        </p:txBody>
      </p:sp>
      <p:sp>
        <p:nvSpPr>
          <p:cNvPr id="8197" name="Прямоугольник 5"/>
          <p:cNvSpPr>
            <a:spLocks noChangeArrowheads="1"/>
          </p:cNvSpPr>
          <p:nvPr/>
        </p:nvSpPr>
        <p:spPr bwMode="auto">
          <a:xfrm>
            <a:off x="395288" y="1125538"/>
            <a:ext cx="75612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93380" y="1966658"/>
            <a:ext cx="3230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Задачи урока:</a:t>
            </a:r>
          </a:p>
        </p:txBody>
      </p:sp>
      <p:sp>
        <p:nvSpPr>
          <p:cNvPr id="8199" name="Прямоугольник 8"/>
          <p:cNvSpPr>
            <a:spLocks noChangeArrowheads="1"/>
          </p:cNvSpPr>
          <p:nvPr/>
        </p:nvSpPr>
        <p:spPr bwMode="auto">
          <a:xfrm>
            <a:off x="357158" y="1142984"/>
            <a:ext cx="78581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hangingPunct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Формирование умения  письменно складывать двузначные числа с переходом через разряд.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428860" y="2786058"/>
            <a:ext cx="84296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Составить алгоритм  сложения двузначных чисел с переходом через разряд.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Развивать вычислительные навыки, логическое мышление,   математическую  речь.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Формировать навыки самоконтроля, умение работать в  паре и   группе.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643050"/>
            <a:ext cx="3429024" cy="2062103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1                          1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79            68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3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+</a:t>
            </a:r>
            <a:r>
              <a:rPr lang="ru-RU" sz="3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98            96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714356"/>
            <a:ext cx="2991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Проверка по образцу.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929066"/>
            <a:ext cx="8072494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Сравните свой ответ с эталоном. Если есть расхождения, то поставьте себе рядом с заданием знак «?» и исправьте свои ошибки.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Кто выполнил задание правильно, поставьте  себе «+». 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Кто понял и исправил свою ошибку? Молодцы. 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Зафиксируйте результат  самостоятельной работы  в листе самооценки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500034" y="857232"/>
            <a:ext cx="807252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865438" algn="l"/>
              </a:tabLst>
            </a:pPr>
            <a:r>
              <a:rPr lang="en-US" sz="2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2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. Включение в систему знаний и повторения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Задачи: включить новые знания в систему знаний, повторить и закрепить ранее изученное.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57158" y="2357430"/>
            <a:ext cx="79296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Работа с учебником:  № 4 стр.23.  </a:t>
            </a:r>
          </a:p>
          <a:p>
            <a:pPr marL="457200" indent="-45720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- Прочитайте задачу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57158" y="3214686"/>
            <a:ext cx="7429584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buFontTx/>
              <a:buNone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одной полке стояло 47 книг, а на другой на 25 больше. Сколько книг стояло на второй полке?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57158" y="4214818"/>
            <a:ext cx="74295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3286125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нужно найти в задаче?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3286125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Запишите схему и  решение  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 в столбик.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286125" algn="l"/>
              </a:tabLst>
            </a:pPr>
            <a:endParaRPr lang="ru-RU" sz="22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286125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Решение сверьте с эталоном.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85720" y="1357298"/>
            <a:ext cx="3714776" cy="1503607"/>
            <a:chOff x="1883" y="6854"/>
            <a:chExt cx="2792" cy="1132"/>
          </a:xfrm>
        </p:grpSpPr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1883" y="6854"/>
              <a:ext cx="2792" cy="11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2022" y="6984"/>
              <a:ext cx="2545" cy="799"/>
              <a:chOff x="2328" y="7637"/>
              <a:chExt cx="2545" cy="799"/>
            </a:xfrm>
          </p:grpSpPr>
          <p:grpSp>
            <p:nvGrpSpPr>
              <p:cNvPr id="5" name="Group 5"/>
              <p:cNvGrpSpPr>
                <a:grpSpLocks/>
              </p:cNvGrpSpPr>
              <p:nvPr/>
            </p:nvGrpSpPr>
            <p:grpSpPr bwMode="auto">
              <a:xfrm>
                <a:off x="2328" y="7637"/>
                <a:ext cx="2545" cy="799"/>
                <a:chOff x="2376" y="2852"/>
                <a:chExt cx="2787" cy="842"/>
              </a:xfrm>
            </p:grpSpPr>
            <p:grpSp>
              <p:nvGrpSpPr>
                <p:cNvPr id="7" name="Group 6"/>
                <p:cNvGrpSpPr>
                  <a:grpSpLocks/>
                </p:cNvGrpSpPr>
                <p:nvPr/>
              </p:nvGrpSpPr>
              <p:grpSpPr bwMode="auto">
                <a:xfrm>
                  <a:off x="2376" y="3069"/>
                  <a:ext cx="2736" cy="405"/>
                  <a:chOff x="2376" y="3069"/>
                  <a:chExt cx="2736" cy="405"/>
                </a:xfrm>
              </p:grpSpPr>
              <p:sp>
                <p:nvSpPr>
                  <p:cNvPr id="19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2377" y="3069"/>
                    <a:ext cx="1676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5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2376" y="3417"/>
                    <a:ext cx="2736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3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2421" y="3114"/>
                    <a:ext cx="0" cy="36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4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4090" y="3100"/>
                    <a:ext cx="0" cy="36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sp>
              <p:nvSpPr>
                <p:cNvPr id="8" name="Arc 18"/>
                <p:cNvSpPr>
                  <a:spLocks/>
                </p:cNvSpPr>
                <p:nvPr/>
              </p:nvSpPr>
              <p:spPr bwMode="auto">
                <a:xfrm>
                  <a:off x="2445" y="2852"/>
                  <a:ext cx="1624" cy="218"/>
                </a:xfrm>
                <a:custGeom>
                  <a:avLst/>
                  <a:gdLst>
                    <a:gd name="G0" fmla="+- 21528 0 0"/>
                    <a:gd name="G1" fmla="+- 21600 0 0"/>
                    <a:gd name="G2" fmla="+- 21600 0 0"/>
                    <a:gd name="T0" fmla="*/ 0 w 43128"/>
                    <a:gd name="T1" fmla="*/ 19843 h 21600"/>
                    <a:gd name="T2" fmla="*/ 43128 w 43128"/>
                    <a:gd name="T3" fmla="*/ 21600 h 21600"/>
                    <a:gd name="T4" fmla="*/ 21528 w 43128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128" h="21600" fill="none" extrusionOk="0">
                      <a:moveTo>
                        <a:pt x="-1" y="19842"/>
                      </a:moveTo>
                      <a:cubicBezTo>
                        <a:pt x="914" y="8632"/>
                        <a:pt x="10279" y="-1"/>
                        <a:pt x="21528" y="0"/>
                      </a:cubicBezTo>
                      <a:cubicBezTo>
                        <a:pt x="33457" y="0"/>
                        <a:pt x="43128" y="9670"/>
                        <a:pt x="43128" y="21600"/>
                      </a:cubicBezTo>
                    </a:path>
                    <a:path w="43128" h="21600" stroke="0" extrusionOk="0">
                      <a:moveTo>
                        <a:pt x="-1" y="19842"/>
                      </a:moveTo>
                      <a:cubicBezTo>
                        <a:pt x="914" y="8632"/>
                        <a:pt x="10279" y="-1"/>
                        <a:pt x="21528" y="0"/>
                      </a:cubicBezTo>
                      <a:cubicBezTo>
                        <a:pt x="33457" y="0"/>
                        <a:pt x="43128" y="9670"/>
                        <a:pt x="43128" y="21600"/>
                      </a:cubicBezTo>
                      <a:lnTo>
                        <a:pt x="21528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9" name="Arc 19"/>
                <p:cNvSpPr>
                  <a:spLocks/>
                </p:cNvSpPr>
                <p:nvPr/>
              </p:nvSpPr>
              <p:spPr bwMode="auto">
                <a:xfrm flipV="1">
                  <a:off x="2420" y="3420"/>
                  <a:ext cx="2743" cy="274"/>
                </a:xfrm>
                <a:custGeom>
                  <a:avLst/>
                  <a:gdLst>
                    <a:gd name="G0" fmla="+- 21528 0 0"/>
                    <a:gd name="G1" fmla="+- 21600 0 0"/>
                    <a:gd name="G2" fmla="+- 21600 0 0"/>
                    <a:gd name="T0" fmla="*/ 0 w 43128"/>
                    <a:gd name="T1" fmla="*/ 19843 h 21600"/>
                    <a:gd name="T2" fmla="*/ 43128 w 43128"/>
                    <a:gd name="T3" fmla="*/ 21600 h 21600"/>
                    <a:gd name="T4" fmla="*/ 21528 w 43128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128" h="21600" fill="none" extrusionOk="0">
                      <a:moveTo>
                        <a:pt x="-1" y="19842"/>
                      </a:moveTo>
                      <a:cubicBezTo>
                        <a:pt x="914" y="8632"/>
                        <a:pt x="10279" y="-1"/>
                        <a:pt x="21528" y="0"/>
                      </a:cubicBezTo>
                      <a:cubicBezTo>
                        <a:pt x="33457" y="0"/>
                        <a:pt x="43128" y="9670"/>
                        <a:pt x="43128" y="21600"/>
                      </a:cubicBezTo>
                    </a:path>
                    <a:path w="43128" h="21600" stroke="0" extrusionOk="0">
                      <a:moveTo>
                        <a:pt x="-1" y="19842"/>
                      </a:moveTo>
                      <a:cubicBezTo>
                        <a:pt x="914" y="8632"/>
                        <a:pt x="10279" y="-1"/>
                        <a:pt x="21528" y="0"/>
                      </a:cubicBezTo>
                      <a:cubicBezTo>
                        <a:pt x="33457" y="0"/>
                        <a:pt x="43128" y="9670"/>
                        <a:pt x="43128" y="21600"/>
                      </a:cubicBezTo>
                      <a:lnTo>
                        <a:pt x="21528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" name="Arc 20"/>
                <p:cNvSpPr>
                  <a:spLocks/>
                </p:cNvSpPr>
                <p:nvPr/>
              </p:nvSpPr>
              <p:spPr bwMode="auto">
                <a:xfrm>
                  <a:off x="4100" y="3246"/>
                  <a:ext cx="1043" cy="188"/>
                </a:xfrm>
                <a:custGeom>
                  <a:avLst/>
                  <a:gdLst>
                    <a:gd name="G0" fmla="+- 21528 0 0"/>
                    <a:gd name="G1" fmla="+- 21600 0 0"/>
                    <a:gd name="G2" fmla="+- 21600 0 0"/>
                    <a:gd name="T0" fmla="*/ 0 w 43128"/>
                    <a:gd name="T1" fmla="*/ 19843 h 21600"/>
                    <a:gd name="T2" fmla="*/ 43128 w 43128"/>
                    <a:gd name="T3" fmla="*/ 21600 h 21600"/>
                    <a:gd name="T4" fmla="*/ 21528 w 43128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128" h="21600" fill="none" extrusionOk="0">
                      <a:moveTo>
                        <a:pt x="-1" y="19842"/>
                      </a:moveTo>
                      <a:cubicBezTo>
                        <a:pt x="914" y="8632"/>
                        <a:pt x="10279" y="-1"/>
                        <a:pt x="21528" y="0"/>
                      </a:cubicBezTo>
                      <a:cubicBezTo>
                        <a:pt x="33457" y="0"/>
                        <a:pt x="43128" y="9670"/>
                        <a:pt x="43128" y="21600"/>
                      </a:cubicBezTo>
                    </a:path>
                    <a:path w="43128" h="21600" stroke="0" extrusionOk="0">
                      <a:moveTo>
                        <a:pt x="-1" y="19842"/>
                      </a:moveTo>
                      <a:cubicBezTo>
                        <a:pt x="914" y="8632"/>
                        <a:pt x="10279" y="-1"/>
                        <a:pt x="21528" y="0"/>
                      </a:cubicBezTo>
                      <a:cubicBezTo>
                        <a:pt x="33457" y="0"/>
                        <a:pt x="43128" y="9670"/>
                        <a:pt x="43128" y="21600"/>
                      </a:cubicBezTo>
                      <a:lnTo>
                        <a:pt x="21528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6" name="Text Box 21"/>
              <p:cNvSpPr txBox="1">
                <a:spLocks noChangeArrowheads="1"/>
              </p:cNvSpPr>
              <p:nvPr/>
            </p:nvSpPr>
            <p:spPr bwMode="auto">
              <a:xfrm>
                <a:off x="4197" y="7854"/>
                <a:ext cx="454" cy="26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ru-RU" sz="1400" dirty="0" smtClean="0">
                    <a:latin typeface="Times New Roman" pitchFamily="18" charset="0"/>
                    <a:cs typeface="Times New Roman" pitchFamily="18" charset="0"/>
                  </a:rPr>
                  <a:t>25</a:t>
                </a:r>
                <a:endPara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2" name="Прямоугольник 21"/>
          <p:cNvSpPr/>
          <p:nvPr/>
        </p:nvSpPr>
        <p:spPr>
          <a:xfrm>
            <a:off x="2643174" y="571480"/>
            <a:ext cx="22941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Самопроверка .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285852" y="1285860"/>
            <a:ext cx="5715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ru-RU" sz="1400" dirty="0" smtClean="0">
                <a:latin typeface="Arial" pitchFamily="34" charset="0"/>
              </a:rPr>
              <a:t>47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928794" y="2571744"/>
            <a:ext cx="6429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500530" y="1214422"/>
            <a:ext cx="4429188" cy="178510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47</a:t>
            </a:r>
          </a:p>
          <a:p>
            <a:pPr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  </a:t>
            </a:r>
            <a:r>
              <a:rPr lang="ru-RU" sz="22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72(к.)</a:t>
            </a:r>
          </a:p>
          <a:p>
            <a:pPr>
              <a:buFontTx/>
              <a:buNone/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Ответ: 72 книги на второй полке.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14282" y="3041571"/>
            <a:ext cx="892971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286125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Кто допустил ошибку в вычислении? Исправьте. В чём она?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286125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ru-RU" sz="22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Учащиеся называют свои ошибки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286125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Какую задачу ставите перед собой?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286125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(Нам необходимо  потренироваться в вычислениях).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286125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Кто выполнил решение верно?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286125" algn="l"/>
              </a:tabLs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Какие знания помогли  найти значения   выражения?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286125" algn="l"/>
              </a:tabLs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(Знание алгоритма сложения двузначных  чисел  с переходом через разряд).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286125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Оцените себя на листе самооценки.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286125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 выполнении, каких заданий вы можете использовать новый способ?   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2000240"/>
          <a:ext cx="7215228" cy="1542288"/>
        </p:xfrm>
        <a:graphic>
          <a:graphicData uri="http://schemas.openxmlformats.org/drawingml/2006/table">
            <a:tbl>
              <a:tblPr/>
              <a:tblGrid>
                <a:gridCol w="361478"/>
                <a:gridCol w="355334"/>
                <a:gridCol w="355334"/>
                <a:gridCol w="311301"/>
                <a:gridCol w="361478"/>
                <a:gridCol w="355334"/>
                <a:gridCol w="355334"/>
                <a:gridCol w="311301"/>
                <a:gridCol w="360454"/>
                <a:gridCol w="354310"/>
                <a:gridCol w="354310"/>
                <a:gridCol w="310278"/>
                <a:gridCol w="360454"/>
                <a:gridCol w="354310"/>
                <a:gridCol w="354310"/>
                <a:gridCol w="310278"/>
                <a:gridCol w="360454"/>
                <a:gridCol w="354310"/>
                <a:gridCol w="354310"/>
                <a:gridCol w="310278"/>
                <a:gridCol w="310278"/>
              </a:tblGrid>
              <a:tr h="371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3" name="AutoShape 5"/>
          <p:cNvSpPr>
            <a:spLocks noChangeShapeType="1"/>
          </p:cNvSpPr>
          <p:nvPr/>
        </p:nvSpPr>
        <p:spPr bwMode="auto">
          <a:xfrm>
            <a:off x="127000" y="-6350"/>
            <a:ext cx="46831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/>
          <p:cNvSpPr>
            <a:spLocks noChangeShapeType="1"/>
          </p:cNvSpPr>
          <p:nvPr/>
        </p:nvSpPr>
        <p:spPr bwMode="auto">
          <a:xfrm>
            <a:off x="-50800" y="-6350"/>
            <a:ext cx="414338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" name="AutoShape 3"/>
          <p:cNvSpPr>
            <a:spLocks noChangeShapeType="1"/>
          </p:cNvSpPr>
          <p:nvPr/>
        </p:nvSpPr>
        <p:spPr bwMode="auto">
          <a:xfrm>
            <a:off x="-68263" y="-6350"/>
            <a:ext cx="393701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" name="AutoShape 2"/>
          <p:cNvSpPr>
            <a:spLocks noChangeShapeType="1"/>
          </p:cNvSpPr>
          <p:nvPr/>
        </p:nvSpPr>
        <p:spPr bwMode="auto">
          <a:xfrm>
            <a:off x="-50800" y="-6350"/>
            <a:ext cx="414338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" name="AutoShape 1"/>
          <p:cNvSpPr>
            <a:spLocks noChangeShapeType="1"/>
          </p:cNvSpPr>
          <p:nvPr/>
        </p:nvSpPr>
        <p:spPr bwMode="auto">
          <a:xfrm>
            <a:off x="134938" y="-6350"/>
            <a:ext cx="4572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714356"/>
            <a:ext cx="7572428" cy="1236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Задание на карточке.</a:t>
            </a:r>
          </a:p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- Реши примеры. Что надо записать в последнем столбике?   Проверьте себя  по  эталону.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4000504"/>
            <a:ext cx="392909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Образец  последнего примера.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1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48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+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 73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57620" y="3718679"/>
            <a:ext cx="4929222" cy="313932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Сравните решение с эталоном и зафиксируйте результат при помощи знаков «+» или «?» в листе самооценки.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- Кто допустил ошибки при выполнении задания?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- В чём причина? Что вам поможет их исправить?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-У кого все верно? Молодцы.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714348" y="3143248"/>
            <a:ext cx="71438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071670" y="3143248"/>
            <a:ext cx="78581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500430" y="3143248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929190" y="3143248"/>
            <a:ext cx="64294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215074" y="3143248"/>
            <a:ext cx="78581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9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IX</a:t>
            </a:r>
            <a:r>
              <a:rPr lang="ru-RU" sz="29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. Рефлексия учебной деятельности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 организовать самооценку учениками собственной учебной деятельности ; зафиксировать затруднения, которые остались и способы их преодоления.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786314" y="1928803"/>
            <a:ext cx="3900486" cy="442612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Самооценка учебной деятельности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  Как вы оцениваете свою работу на уроке? Кто доволен своей работой?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Кто считает, что лучше мог поработать?  </a:t>
            </a:r>
            <a:endParaRPr lang="ru-RU" sz="1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Теперь я предлагаю вам оценить свою работу. Положите перед собой листы  самооценки. Подсчитайте знаки,  выставьте себе отметки.  Если у вас пять знаков  «+», то у вас отметка «5», если  четыре «+» ,то отметка  - «4» </a:t>
            </a: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2428868"/>
            <a:ext cx="464347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Какова была цель сегодняшнего урока?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Достигли ли цели? Докажите.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Расскажите алгоритм решения примеров нового типа.                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-Какие затруднения возникали по ходу урока? Удалось ли справиться с трудностями? Как?</a:t>
            </a:r>
          </a:p>
          <a:p>
            <a:r>
              <a:rPr lang="ru-RU" sz="2200" dirty="0" smtClean="0"/>
              <a:t>   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2857520"/>
          </a:xfrm>
        </p:spPr>
        <p:txBody>
          <a:bodyPr>
            <a:noAutofit/>
          </a:bodyPr>
          <a:lstStyle/>
          <a:p>
            <a:pPr algn="just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Что нам необходимо сделать для улучшения результата?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Поэтому дома потренируйтесь в примерах подобного вида.</a:t>
            </a:r>
            <a:r>
              <a:rPr lang="ru-RU" sz="2200" dirty="0" smtClean="0"/>
              <a:t>  </a:t>
            </a:r>
          </a:p>
          <a:p>
            <a:pPr algn="ctr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Домашнее задание </a:t>
            </a:r>
          </a:p>
          <a:p>
            <a:pPr algn="ctr"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(комментирует учитель)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  № 6  стр. 25    (по желанию придумать два примера на новый способ)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  Задача  №7</a:t>
            </a:r>
          </a:p>
          <a:p>
            <a:pPr algn="ctr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28604"/>
            <a:ext cx="8123976" cy="714372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Используемые источники:</a:t>
            </a: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214282" y="2571744"/>
            <a:ext cx="714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285860"/>
            <a:ext cx="78581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проектировать универсальные учебные действия в начальной школе: от действия к мысли: пособие для учителя. – А.Г.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Асмолов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 Г.В.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Бурменская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др. под редакцией А.Г.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Асмолова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М.: Просвещение, 2009</a:t>
            </a:r>
          </a:p>
          <a:p>
            <a:pPr marL="342900" indent="-342900">
              <a:buAutoNum type="arabicPeriod" startAt="2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Воронцов А.Б.  Педагогическая технология контроля и оценки учебной </a:t>
            </a:r>
          </a:p>
          <a:p>
            <a:pPr marL="342900" indent="-342900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деятельности. – М;  2008 г.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  Воронцов А.Б. Учебная деятельность. – М; 2007 г.</a:t>
            </a:r>
          </a:p>
          <a:p>
            <a:pPr marL="342900" indent="-342900">
              <a:buAutoNum type="arabicPeriod" startAt="4"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Дусавитский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А.К. Урок в развивающем обучении. – М; 2008 г. </a:t>
            </a:r>
          </a:p>
          <a:p>
            <a:pPr marL="342900" indent="-342900">
              <a:buAutoNum type="arabicPeriod" startAt="4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Интернет –ресурсы: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hlinkClick r:id="rId2"/>
              </a:rPr>
              <a:t>http://www.moyaradost.ru/uploads/posts/1206553355_trjam.jpg</a:t>
            </a:r>
            <a:r>
              <a:rPr lang="ru-RU" dirty="0" smtClean="0"/>
              <a:t> - 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Медвежонок и ёжик»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http://telescop.ucoz.ru/index/voroncov_veljaminov_b_a/0-213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http://rikuorb.ru/sites/default/files/pamyatka_dlya_slushatelya_webinara%20(1).pdf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http://www.school-net.ru/snet/info/12903.html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http://gruppa1.tlatovaoksana.ru/index/voroncova_a_b/0-20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http://www.tovievich.ru/news/06.03.2011/1838.htm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http://www.slideshare.net/OPENCU/ss-5674180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  <a:tabLst>
                <a:tab pos="1703388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785794"/>
          </a:xfrm>
        </p:spPr>
        <p:txBody>
          <a:bodyPr>
            <a:normAutofit fontScale="90000"/>
          </a:bodyPr>
          <a:lstStyle/>
          <a:p>
            <a:pPr indent="90488" algn="ctr"/>
            <a:r>
              <a:rPr lang="ru-RU" sz="2800" b="1" i="1" dirty="0" smtClean="0">
                <a:latin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</a:rPr>
              <a:t> </a:t>
            </a:r>
            <a:r>
              <a:rPr lang="ru-RU" sz="2700" b="1" dirty="0" smtClean="0">
                <a:solidFill>
                  <a:srgbClr val="0033CC"/>
                </a:solidFill>
                <a:latin typeface="Times New Roman" pitchFamily="18" charset="0"/>
              </a:rPr>
              <a:t>Самоанализ  урока по  математике</a:t>
            </a:r>
            <a:br>
              <a:rPr lang="ru-RU" sz="2700" b="1" dirty="0" smtClean="0">
                <a:solidFill>
                  <a:srgbClr val="0033CC"/>
                </a:solidFill>
                <a:latin typeface="Times New Roman" pitchFamily="18" charset="0"/>
              </a:rPr>
            </a:br>
            <a:r>
              <a:rPr lang="ru-RU" sz="2700" b="1" dirty="0" smtClean="0">
                <a:solidFill>
                  <a:srgbClr val="0033CC"/>
                </a:solidFill>
                <a:latin typeface="Times New Roman" pitchFamily="18" charset="0"/>
              </a:rPr>
              <a:t>Учитель: Даниленко Альбина Николаевна</a:t>
            </a:r>
            <a:endParaRPr lang="ru-RU" sz="2700" b="1" dirty="0">
              <a:solidFill>
                <a:srgbClr val="00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02" y="1500174"/>
            <a:ext cx="8643998" cy="57864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Тема урока: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«Письменный приём сложения двузначных чисел с переходом через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разряд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вида 37+25»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Раздел: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числа от 1 до 100. Письменный приём сложения и вычитания                             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(7 урок)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Тип урока: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урок открытия нового знания 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 урока: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умения  письменно складывать двузначные числа с переходом через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разряд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вида 37+25.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1. Составить алгоритм  сложения двузначных чисел с переходом через разряд.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2. Развивать вычислительные навыки, логическое мышление,   математическую  речь.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Формировать навыки самоконтроля, умение работать в паре и группе.</a:t>
            </a:r>
          </a:p>
          <a:p>
            <a:pPr>
              <a:buNone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285992"/>
            <a:ext cx="8501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В соответствии с целью и задачами  на уроке использовались следующие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средства обучения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карточки для индивидуальной и групповой работы, материал для практической работы – бумага для записей, письменные принадлежности; ТСО – компьютер, мультимедиа проектор.</a:t>
            </a: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00042"/>
            <a:ext cx="864399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Для решения задач урока использовала:           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Методы работы: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практический, словесный, частично – поисковый, метод контроля.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Формы работы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коллективная, групповая, работа в парах, самостоятельная. 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Данный урок соответствует содержанию программы. Структура урока соответствует целям и задачам. Содержание учебного материала учитывает возрастные особенности обучающихся.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929066"/>
            <a:ext cx="850112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Конечный результат: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обучающийся умеет: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складывать двузначные числа с переходом через разряд;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самостоятельно осуществлять деятельность учения;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ставить учебные цели;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составить алгоритм  сложения двузначных чисел с переходом через разряд;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находить и использовать необходимые средства и способы достижения цели;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контролировать и оценивать процесс и результаты деятельности.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642918"/>
            <a:ext cx="9144000" cy="664371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Урок проведён в технологии деятельностного метода. Состоит из  девяти этапов.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Задачи 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этапа мотивации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направлены на создание положительного эмоционального настроя.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На 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этапе актуализации знаний и фиксации затруднений в  пробном действии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создана ситуация успеха через воспроизведение обучающимися знаний, необходимых и достаточных для открытия нового способа,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организовано самостоятельное выполнение индивидуального задания на новое знание  и проведена  фиксация затруднений.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На 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этапе выявления места и причины затруднения и построения проекта выхода из затруднения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выявлена причина затруднения и сформулирована  цель урока.  Учащиеся сформировали шаги, которые необходимо сделать для реализации поставленной темы (построен  проект выхода из затруднения).      </a:t>
            </a:r>
          </a:p>
          <a:p>
            <a:pPr marL="273050" indent="-273050">
              <a:buNone/>
              <a:tabLst>
                <a:tab pos="0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На 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этапе реализации построенного проекта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учащиеся в группах  выдвигают гипотезы и строят алгоритм письменного сложения двузначных чисел с переходом через разряд и сверяют его с эталоном. Данный этап требует от обучающихся умения аргументировано доказывать свою точку зрения и продуктивно осуществлять коммуникацию со сверстниками. </a:t>
            </a:r>
          </a:p>
          <a:p>
            <a:pPr marL="273050" indent="-273050" algn="just">
              <a:buNone/>
              <a:tabLst>
                <a:tab pos="0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Прямоугольник 4"/>
          <p:cNvSpPr>
            <a:spLocks noChangeArrowheads="1"/>
          </p:cNvSpPr>
          <p:nvPr/>
        </p:nvSpPr>
        <p:spPr bwMode="auto">
          <a:xfrm>
            <a:off x="3203575" y="476250"/>
            <a:ext cx="2305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54273" y="548680"/>
            <a:ext cx="423545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Методы и формы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2" name="Прямоугольник 6"/>
          <p:cNvSpPr>
            <a:spLocks noChangeArrowheads="1"/>
          </p:cNvSpPr>
          <p:nvPr/>
        </p:nvSpPr>
        <p:spPr bwMode="auto">
          <a:xfrm>
            <a:off x="468313" y="1557338"/>
            <a:ext cx="8461405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Методы: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практический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(работа 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парах, группах)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словесный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частично - поисковый                                                                                          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метод контроля   </a:t>
            </a:r>
          </a:p>
          <a:p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Формы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индивидуальная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групповая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коллективная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714356"/>
            <a:ext cx="87154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ходе проведения 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самостоятельной  работы с самопроверкой по эталону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учащиеся самостоятельно выполняют задания нового типа, осуществляют их самопроверку, пошагово сравнивая с алгоритмом, выявляют и корректируют возможные ошибки, определяют способы действий, которые вызывают у них затруднения.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На этапе 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включения нового знания в систему знаний и повторения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ученикам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предложены задания по новой теме. В ходе выполнения упражнений выявлялись типичные ошибки и затруднения, учащимся предоставлялась возможность исправить недочет самостоятельно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571876"/>
            <a:ext cx="87154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На 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этапе рефлексии учебной деятельности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организован рефлексивный анализ учебной деятельности и оценивание учащимися собственной деятельности. На данном этапе учащиеся самостоятельно определяли уровень усвоения материала, с помощью учителя выдвигали перспективы дальнейшего обучения по данной теме, определяли значимость данного урока. Домашнее задание имело  творческую направленность.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642918"/>
            <a:ext cx="8643998" cy="650085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Весь урок проведён в соответствии с требованиями здоровьесберегающей технологии. С целью избегания перегрузки и переутомления использовалась физкультминутка.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На всех этапах урока прослеживалась положительная мотивация к учебной деятельности.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уроке был создан благоприятный психологический климат, что явилось показателем успешности его проведения.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Оценка деятельности обучающихся осуществлялась  с помощью оценочных листов, не только по конечному результату, но и по процессу его достижения.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Применяемая технология деятельностного метода способствовала  достижению  положительных  результатов. Показателем результативности  урока является высокое качество выполнения обучающимися самостоятельной работы. (70%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справились с работой без ошибок,  у 30% обучающихся были незначительные недочёты.)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Таким образом, цели и задачи урока реализованы.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just"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46696" y="548680"/>
            <a:ext cx="2450607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</a:p>
        </p:txBody>
      </p:sp>
      <p:sp>
        <p:nvSpPr>
          <p:cNvPr id="10244" name="Прямоугольник 5"/>
          <p:cNvSpPr>
            <a:spLocks noChangeArrowheads="1"/>
          </p:cNvSpPr>
          <p:nvPr/>
        </p:nvSpPr>
        <p:spPr bwMode="auto">
          <a:xfrm>
            <a:off x="214282" y="1214422"/>
            <a:ext cx="846457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Данный урок  формирует  умения (способности) учащегося: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складывать двузначные числа с переходом через разряд;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самостоятельно осуществлять деятельность учения;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ставить учебные цели;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составить алгоритм  сложения двузначных чисел с переходом через разряд;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находить и использовать необходимые средства и способы достижения цели;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контролировать и оценивать процесс и результаты деятельности.</a:t>
            </a:r>
          </a:p>
          <a:p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5286388"/>
            <a:ext cx="22860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endParaRPr lang="ru-RU" sz="24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3357554" y="4716718"/>
            <a:ext cx="5572164" cy="17543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мультимедийный проектор;</a:t>
            </a:r>
          </a:p>
          <a:p>
            <a:pPr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экран;</a:t>
            </a:r>
          </a:p>
          <a:p>
            <a:pPr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компьютер;</a:t>
            </a:r>
          </a:p>
          <a:p>
            <a:pPr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презентация в программе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Point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0" hangingPunct="0"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учебник «Математика» М.И.Моро, 2 класс , 2011г.</a:t>
            </a:r>
          </a:p>
          <a:p>
            <a:pPr eaLnBrk="0" hangingPunct="0"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карточки с заданием, лист самооценки.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22377" y="548680"/>
            <a:ext cx="3099246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Этапы урока</a:t>
            </a:r>
          </a:p>
        </p:txBody>
      </p:sp>
      <p:sp>
        <p:nvSpPr>
          <p:cNvPr id="12293" name="Прямоугольник 5"/>
          <p:cNvSpPr>
            <a:spLocks noChangeArrowheads="1"/>
          </p:cNvSpPr>
          <p:nvPr/>
        </p:nvSpPr>
        <p:spPr bwMode="auto">
          <a:xfrm>
            <a:off x="539750" y="1285860"/>
            <a:ext cx="831853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AutoNum type="romanUcPeriod"/>
              <a:tabLst>
                <a:tab pos="0" algn="l"/>
              </a:tabLs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Мотивация к учебной деятельности (1 – 2 мин).</a:t>
            </a:r>
          </a:p>
          <a:p>
            <a:pPr>
              <a:buFontTx/>
              <a:buAutoNum type="romanUcPeriod"/>
              <a:tabLst>
                <a:tab pos="0" algn="l"/>
              </a:tabLs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Актуализация знаний и фиксация затруднений в           пробном действии (5 – 6 мин).</a:t>
            </a:r>
          </a:p>
          <a:p>
            <a:pPr marL="514350" indent="-514350">
              <a:buFontTx/>
              <a:buAutoNum type="romanUcPeriod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Выявление места и причины затруднения (1 мин).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Построение проекта выхода из затруднения (1-2 мин). </a:t>
            </a:r>
          </a:p>
          <a:p>
            <a:pPr marL="457200" indent="-457200"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Реализация построенного проекта (8 – 10 мин).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Первичное закрепление во внешней речи (4 – 5 мин). </a:t>
            </a:r>
          </a:p>
          <a:p>
            <a:pPr marL="457200" indent="-457200">
              <a:defRPr/>
            </a:pP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Физкультминутка (1-2 мин).</a:t>
            </a:r>
          </a:p>
          <a:p>
            <a:pPr marL="457200" indent="-457200"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VII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Самостоятельная работа  с  самопроверкой по эталону   (4 – 5 мин).</a:t>
            </a:r>
          </a:p>
          <a:p>
            <a:pPr marL="457200" indent="-457200"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Включение в систему знаний и повторения (4 – 5 мин). </a:t>
            </a:r>
          </a:p>
          <a:p>
            <a:pPr marL="457200" indent="-457200"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IX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Рефлексия учебной деятельности (1 – 2 мин).     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Домашнее задание (1 – 2 мин). </a:t>
            </a:r>
          </a:p>
          <a:p>
            <a:pPr marL="457200" indent="-457200">
              <a:defRPr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85720" y="500042"/>
            <a:ext cx="8643998" cy="1643074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                              Ход урока</a:t>
            </a:r>
            <a:r>
              <a:rPr kumimoji="0" lang="ru-RU" sz="5000" b="1" i="1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/>
            </a:r>
            <a:br>
              <a:rPr kumimoji="0" lang="ru-RU" sz="5000" b="1" i="1" u="none" strike="noStrike" kern="10" cap="none" spc="0" normalizeH="0" baseline="0" noProof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</a:b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</a:t>
            </a: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Мотивация к учебной деятельности 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Задача: мотивировать учащихся к учебной деятельности посредством анализа  высказывания.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285992"/>
            <a:ext cx="7929618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Ребята, прочитайте девиз нашего урока.</a:t>
            </a:r>
          </a:p>
          <a:p>
            <a:pPr algn="ctr">
              <a:buNone/>
            </a:pPr>
            <a:r>
              <a:rPr lang="ru-RU" sz="2800" b="1" dirty="0" smtClean="0"/>
              <a:t>  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Тот, кто хочет много знать,</a:t>
            </a:r>
          </a:p>
          <a:p>
            <a:pPr algn="ctr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  Должен сам всё  постигать!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Как вы думаете, какое главное слово в этом изречении? (Сам.)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А можно ли заставить кого-то учиться?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(Нет, он должен сам этого захотеть.)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Я уверена, что вы хотите учиться.  Желаю вам на этом уроке многому научиться.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Давайте вспомним, какую тему  проходили на предыдущем уроке? (Письменное сложение двузначных чисел).            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Эти умения помогут вам открыть новое знание.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215370" cy="10001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гостях у нас веселый человечек – Смайлик.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85720" y="1643050"/>
            <a:ext cx="3143280" cy="314327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Какие два шага мы должны пройти, чтобы открыть новые знания?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Шаги.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5050" y="5643578"/>
            <a:ext cx="5111750" cy="9286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Вы готовы к работе? Тогда в путь.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Пожелайте друг  другу удачи!</a:t>
            </a:r>
          </a:p>
          <a:p>
            <a:endParaRPr lang="ru-RU" sz="2400" dirty="0"/>
          </a:p>
        </p:txBody>
      </p:sp>
      <p:pic>
        <p:nvPicPr>
          <p:cNvPr id="5" name="Picture 3" descr="C:\Documents and Settings\comp\Рабочий стол\ю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5008" y="1142983"/>
            <a:ext cx="4898957" cy="4000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comp\Рабочий стол\Копия ПРКЛЮЧЕНИЯ СМАЙЛИКА\I ШАГ\ШАГ 1 К УЧЕБНОЙ ДЕЯТЕЛЬНОСТ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4429156" cy="34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comp\Рабочий стол\Копия ПРКЛЮЧЕНИЯ СМАЙЛИКА\II ШАГ\ШАГ 2 К УЧЕБНОЙ ДЕЯТЕЛЬНОСТ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2571744"/>
            <a:ext cx="4749829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8429652" y="6215082"/>
            <a:ext cx="500034" cy="42865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4718</TotalTime>
  <Words>2872</Words>
  <Application>Microsoft Office PowerPoint</Application>
  <PresentationFormat>Экран (4:3)</PresentationFormat>
  <Paragraphs>412</Paragraphs>
  <Slides>41</Slides>
  <Notes>10</Notes>
  <HiddenSlides>8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Поток</vt:lpstr>
      <vt:lpstr>Мультимедийная  презентация урока  по математике во 2 классе   по учебнику М.И.Моро, М.А.Бантова «Математика»  (система «Школа  России») (урок проведён в технологии деятельностного метода)</vt:lpstr>
      <vt:lpstr>Слайд 2</vt:lpstr>
      <vt:lpstr>Слайд 3</vt:lpstr>
      <vt:lpstr>Слайд 4</vt:lpstr>
      <vt:lpstr>Слайд 5</vt:lpstr>
      <vt:lpstr>Слайд 6</vt:lpstr>
      <vt:lpstr>Слайд 7</vt:lpstr>
      <vt:lpstr>       В гостях у нас веселый человечек – Смайлик.</vt:lpstr>
      <vt:lpstr>Слайд 9</vt:lpstr>
      <vt:lpstr>Слайд 10</vt:lpstr>
      <vt:lpstr>Слайд 11</vt:lpstr>
      <vt:lpstr>Слайд 12</vt:lpstr>
      <vt:lpstr>Слайд 13</vt:lpstr>
      <vt:lpstr>Слайд 14</vt:lpstr>
      <vt:lpstr> 3.Работа в парах. - Выполните задание с комментированием по алгоритму. Проверьте себя и оцените.</vt:lpstr>
      <vt:lpstr>Слайд 16</vt:lpstr>
      <vt:lpstr>Слайд 17</vt:lpstr>
      <vt:lpstr>Слайд 18</vt:lpstr>
      <vt:lpstr>             IV. Построение проекта выхода из затруднения Задачи: сформулировать конкретную цель, составить план будущих учебных действий.</vt:lpstr>
      <vt:lpstr>Слайд 20</vt:lpstr>
      <vt:lpstr>  </vt:lpstr>
      <vt:lpstr>Слайд 22</vt:lpstr>
      <vt:lpstr>Слайд 23</vt:lpstr>
      <vt:lpstr>Слайд 24</vt:lpstr>
      <vt:lpstr>Слайд 25</vt:lpstr>
      <vt:lpstr>VI. Первичное закрепление во внешней речи Задача: создать условия для выполнения типовых заданий на изученный способ действий с проговариванием во внешней речи. </vt:lpstr>
      <vt:lpstr>Образец для самопроверки.</vt:lpstr>
      <vt:lpstr>Слайд 28</vt:lpstr>
      <vt:lpstr>Слайд 29</vt:lpstr>
      <vt:lpstr>Слайд 30</vt:lpstr>
      <vt:lpstr>Слайд 31</vt:lpstr>
      <vt:lpstr>Слайд 32</vt:lpstr>
      <vt:lpstr>Слайд 33</vt:lpstr>
      <vt:lpstr> IX. Рефлексия учебной деятельности  Задачи: организовать самооценку учениками собственной учебной деятельности ; зафиксировать затруднения, которые остались и способы их преодоления.</vt:lpstr>
      <vt:lpstr>Слайд 35</vt:lpstr>
      <vt:lpstr>Используемые источники:</vt:lpstr>
      <vt:lpstr>  Самоанализ  урока по  математике Учитель: Даниленко Альбина Николаевна</vt:lpstr>
      <vt:lpstr>Слайд 38</vt:lpstr>
      <vt:lpstr>Слайд 39</vt:lpstr>
      <vt:lpstr>Слайд 40</vt:lpstr>
      <vt:lpstr>Слайд 41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556</cp:revision>
  <dcterms:created xsi:type="dcterms:W3CDTF">2012-01-29T06:57:21Z</dcterms:created>
  <dcterms:modified xsi:type="dcterms:W3CDTF">2012-11-14T13:38:43Z</dcterms:modified>
</cp:coreProperties>
</file>