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xls" ContentType="application/vnd.ms-exce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6" r:id="rId1"/>
  </p:sldMasterIdLst>
  <p:sldIdLst>
    <p:sldId id="256" r:id="rId2"/>
    <p:sldId id="259" r:id="rId3"/>
    <p:sldId id="260" r:id="rId4"/>
    <p:sldId id="262" r:id="rId5"/>
    <p:sldId id="263" r:id="rId6"/>
    <p:sldId id="266" r:id="rId7"/>
    <p:sldId id="267" r:id="rId8"/>
    <p:sldId id="268" r:id="rId9"/>
    <p:sldId id="269" r:id="rId10"/>
    <p:sldId id="270" r:id="rId11"/>
    <p:sldId id="271" r:id="rId12"/>
    <p:sldId id="272" r:id="rId13"/>
    <p:sldId id="273" r:id="rId14"/>
    <p:sldId id="274" r:id="rId15"/>
    <p:sldId id="275" r:id="rId16"/>
    <p:sldId id="276" r:id="rId17"/>
    <p:sldId id="261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2838BEF-8BB2-4498-84A7-C5851F593DF1}" styleName="Средний стиль 4 -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69CF1AB2-1976-4502-BF36-3FF5EA218861}" styleName="Средний стиль 4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16D9F66E-5EB9-4882-86FB-DCBF35E3C3E4}" styleName="Средний стиль 4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3" d="100"/>
          <a:sy n="93" d="100"/>
        </p:scale>
        <p:origin x="-54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C23539A-C68D-4EF8-8835-F21CD8B474ED}" type="datetimeFigureOut">
              <a:rPr lang="ru-RU" smtClean="0"/>
              <a:pPr/>
              <a:t>24.11.2010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9F367BCF-43E4-4E2F-A1AA-3E91B8CF09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C23539A-C68D-4EF8-8835-F21CD8B474ED}" type="datetimeFigureOut">
              <a:rPr lang="ru-RU" smtClean="0"/>
              <a:pPr/>
              <a:t>24.11.2010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F367BCF-43E4-4E2F-A1AA-3E91B8CF09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C23539A-C68D-4EF8-8835-F21CD8B474ED}" type="datetimeFigureOut">
              <a:rPr lang="ru-RU" smtClean="0"/>
              <a:pPr/>
              <a:t>24.11.2010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F367BCF-43E4-4E2F-A1AA-3E91B8CF09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C23539A-C68D-4EF8-8835-F21CD8B474ED}" type="datetimeFigureOut">
              <a:rPr lang="ru-RU" smtClean="0"/>
              <a:pPr/>
              <a:t>24.11.2010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F367BCF-43E4-4E2F-A1AA-3E91B8CF09D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C23539A-C68D-4EF8-8835-F21CD8B474ED}" type="datetimeFigureOut">
              <a:rPr lang="ru-RU" smtClean="0"/>
              <a:pPr/>
              <a:t>24.11.2010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F367BCF-43E4-4E2F-A1AA-3E91B8CF09D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C23539A-C68D-4EF8-8835-F21CD8B474ED}" type="datetimeFigureOut">
              <a:rPr lang="ru-RU" smtClean="0"/>
              <a:pPr/>
              <a:t>24.11.2010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F367BCF-43E4-4E2F-A1AA-3E91B8CF09D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C23539A-C68D-4EF8-8835-F21CD8B474ED}" type="datetimeFigureOut">
              <a:rPr lang="ru-RU" smtClean="0"/>
              <a:pPr/>
              <a:t>24.11.2010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F367BCF-43E4-4E2F-A1AA-3E91B8CF09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C23539A-C68D-4EF8-8835-F21CD8B474ED}" type="datetimeFigureOut">
              <a:rPr lang="ru-RU" smtClean="0"/>
              <a:pPr/>
              <a:t>24.11.2010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F367BCF-43E4-4E2F-A1AA-3E91B8CF09D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C23539A-C68D-4EF8-8835-F21CD8B474ED}" type="datetimeFigureOut">
              <a:rPr lang="ru-RU" smtClean="0"/>
              <a:pPr/>
              <a:t>24.11.2010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F367BCF-43E4-4E2F-A1AA-3E91B8CF09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BC23539A-C68D-4EF8-8835-F21CD8B474ED}" type="datetimeFigureOut">
              <a:rPr lang="ru-RU" smtClean="0"/>
              <a:pPr/>
              <a:t>24.11.2010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F367BCF-43E4-4E2F-A1AA-3E91B8CF09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C23539A-C68D-4EF8-8835-F21CD8B474ED}" type="datetimeFigureOut">
              <a:rPr lang="ru-RU" smtClean="0"/>
              <a:pPr/>
              <a:t>24.11.2010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9F367BCF-43E4-4E2F-A1AA-3E91B8CF09D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BC23539A-C68D-4EF8-8835-F21CD8B474ED}" type="datetimeFigureOut">
              <a:rPr lang="ru-RU" smtClean="0"/>
              <a:pPr/>
              <a:t>24.11.2010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9F367BCF-43E4-4E2F-A1AA-3E91B8CF09D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_____Microsoft_Office_Excel_97-20031.xls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_____Microsoft_Office_Excel_97-20032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16633"/>
            <a:ext cx="7772400" cy="144015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404664"/>
            <a:ext cx="8064896" cy="6120680"/>
          </a:xfrm>
        </p:spPr>
        <p:txBody>
          <a:bodyPr>
            <a:normAutofit/>
          </a:bodyPr>
          <a:lstStyle/>
          <a:p>
            <a:pPr algn="ctr"/>
            <a:r>
              <a:rPr lang="ru-RU" b="1" dirty="0">
                <a:solidFill>
                  <a:schemeClr val="tx1"/>
                </a:solidFill>
              </a:rPr>
              <a:t>Покупатели готовы купить мясо курицы  по цене в рублях за 1 кг. не выше указанной в таблице</a:t>
            </a:r>
            <a:r>
              <a:rPr lang="ru-RU" b="1" dirty="0" smtClean="0">
                <a:solidFill>
                  <a:schemeClr val="tx1"/>
                </a:solidFill>
              </a:rPr>
              <a:t>:</a:t>
            </a:r>
          </a:p>
          <a:p>
            <a:endParaRPr lang="ru-RU" dirty="0"/>
          </a:p>
          <a:p>
            <a:r>
              <a:rPr lang="ru-RU" dirty="0"/>
              <a:t> </a:t>
            </a:r>
          </a:p>
          <a:p>
            <a:endParaRPr lang="ru-RU" dirty="0" smtClean="0"/>
          </a:p>
          <a:p>
            <a:pPr algn="l"/>
            <a:r>
              <a:rPr lang="ru-RU" dirty="0" smtClean="0">
                <a:solidFill>
                  <a:schemeClr val="tx1"/>
                </a:solidFill>
              </a:rPr>
              <a:t>а</a:t>
            </a:r>
            <a:r>
              <a:rPr lang="ru-RU" dirty="0">
                <a:solidFill>
                  <a:schemeClr val="tx1"/>
                </a:solidFill>
              </a:rPr>
              <a:t>) постройте шкалу рыночного спроса </a:t>
            </a:r>
            <a:r>
              <a:rPr lang="ru-RU" dirty="0" smtClean="0">
                <a:solidFill>
                  <a:schemeClr val="tx1"/>
                </a:solidFill>
              </a:rPr>
              <a:t>по</a:t>
            </a:r>
            <a:endParaRPr lang="ru-RU" dirty="0">
              <a:solidFill>
                <a:schemeClr val="tx1"/>
              </a:solidFill>
            </a:endParaRPr>
          </a:p>
          <a:p>
            <a:pPr algn="l"/>
            <a:r>
              <a:rPr lang="ru-RU" b="1" dirty="0" smtClean="0">
                <a:solidFill>
                  <a:schemeClr val="tx1"/>
                </a:solidFill>
              </a:rPr>
              <a:t>а) постройте кривую спроса по данным таблицы</a:t>
            </a:r>
          </a:p>
          <a:p>
            <a:pPr algn="l"/>
            <a:r>
              <a:rPr lang="ru-RU" b="1" dirty="0" smtClean="0">
                <a:solidFill>
                  <a:schemeClr val="tx1"/>
                </a:solidFill>
              </a:rPr>
              <a:t>б</a:t>
            </a:r>
            <a:r>
              <a:rPr lang="ru-RU" b="1" dirty="0">
                <a:solidFill>
                  <a:schemeClr val="tx1"/>
                </a:solidFill>
              </a:rPr>
              <a:t>) определите </a:t>
            </a:r>
            <a:r>
              <a:rPr lang="ru-RU" b="1" dirty="0" smtClean="0">
                <a:solidFill>
                  <a:schemeClr val="tx1"/>
                </a:solidFill>
              </a:rPr>
              <a:t>величину</a:t>
            </a:r>
          </a:p>
          <a:p>
            <a:pPr algn="l"/>
            <a:r>
              <a:rPr lang="ru-RU" b="1" dirty="0" smtClean="0">
                <a:solidFill>
                  <a:schemeClr val="tx1"/>
                </a:solidFill>
              </a:rPr>
              <a:t>рыночного </a:t>
            </a:r>
            <a:r>
              <a:rPr lang="ru-RU" b="1" dirty="0">
                <a:solidFill>
                  <a:schemeClr val="tx1"/>
                </a:solidFill>
              </a:rPr>
              <a:t>спроса на данный товар при цене 110р. </a:t>
            </a:r>
          </a:p>
          <a:p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323530" y="1844824"/>
          <a:ext cx="8496940" cy="1645920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1699388"/>
                <a:gridCol w="1699388"/>
                <a:gridCol w="1699388"/>
                <a:gridCol w="1699388"/>
                <a:gridCol w="1699388"/>
              </a:tblGrid>
              <a:tr h="756084"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покупатель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А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Б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dirty="0" smtClean="0"/>
                        <a:t>В</a:t>
                      </a:r>
                    </a:p>
                    <a:p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Г</a:t>
                      </a:r>
                      <a:endParaRPr lang="ru-RU" sz="24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756084"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Цена, руб. 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90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100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110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120</a:t>
                      </a:r>
                      <a:endParaRPr lang="ru-RU" sz="2400" b="1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2. Новая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робото-технология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увеличивает эффективность на фабриках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Автоваза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 eaLnBrk="1" hangingPunct="1"/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Неценовые факторы предложения</a:t>
            </a:r>
          </a:p>
        </p:txBody>
      </p:sp>
      <p:sp>
        <p:nvSpPr>
          <p:cNvPr id="13316" name="Line 4"/>
          <p:cNvSpPr>
            <a:spLocks noChangeShapeType="1"/>
          </p:cNvSpPr>
          <p:nvPr/>
        </p:nvSpPr>
        <p:spPr bwMode="auto">
          <a:xfrm flipV="1">
            <a:off x="1258888" y="2924175"/>
            <a:ext cx="0" cy="266541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3317" name="Line 5"/>
          <p:cNvSpPr>
            <a:spLocks noChangeShapeType="1"/>
          </p:cNvSpPr>
          <p:nvPr/>
        </p:nvSpPr>
        <p:spPr bwMode="auto">
          <a:xfrm>
            <a:off x="1258888" y="5589588"/>
            <a:ext cx="244951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3318" name="Line 6"/>
          <p:cNvSpPr>
            <a:spLocks noChangeShapeType="1"/>
          </p:cNvSpPr>
          <p:nvPr/>
        </p:nvSpPr>
        <p:spPr bwMode="auto">
          <a:xfrm flipV="1">
            <a:off x="1547813" y="3213100"/>
            <a:ext cx="2016125" cy="20875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3319" name="Text Box 7"/>
          <p:cNvSpPr txBox="1">
            <a:spLocks noChangeArrowheads="1"/>
          </p:cNvSpPr>
          <p:nvPr/>
        </p:nvSpPr>
        <p:spPr bwMode="auto">
          <a:xfrm>
            <a:off x="3543300" y="5681663"/>
            <a:ext cx="3619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Q</a:t>
            </a:r>
            <a:endParaRPr lang="ru-RU"/>
          </a:p>
        </p:txBody>
      </p:sp>
      <p:sp>
        <p:nvSpPr>
          <p:cNvPr id="13320" name="Text Box 8"/>
          <p:cNvSpPr txBox="1">
            <a:spLocks noChangeArrowheads="1"/>
          </p:cNvSpPr>
          <p:nvPr/>
        </p:nvSpPr>
        <p:spPr bwMode="auto">
          <a:xfrm>
            <a:off x="735013" y="2655888"/>
            <a:ext cx="3365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Р</a:t>
            </a:r>
          </a:p>
        </p:txBody>
      </p:sp>
      <p:sp>
        <p:nvSpPr>
          <p:cNvPr id="13321" name="Text Box 9"/>
          <p:cNvSpPr txBox="1">
            <a:spLocks noChangeArrowheads="1"/>
          </p:cNvSpPr>
          <p:nvPr/>
        </p:nvSpPr>
        <p:spPr bwMode="auto">
          <a:xfrm>
            <a:off x="3616325" y="3160713"/>
            <a:ext cx="4635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S1</a:t>
            </a:r>
            <a:endParaRPr lang="ru-RU"/>
          </a:p>
        </p:txBody>
      </p:sp>
      <p:sp>
        <p:nvSpPr>
          <p:cNvPr id="13322" name="Line 10"/>
          <p:cNvSpPr>
            <a:spLocks noChangeShapeType="1"/>
          </p:cNvSpPr>
          <p:nvPr/>
        </p:nvSpPr>
        <p:spPr bwMode="auto">
          <a:xfrm flipV="1">
            <a:off x="2051050" y="3644900"/>
            <a:ext cx="1657350" cy="17287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3323" name="Text Box 11"/>
          <p:cNvSpPr txBox="1">
            <a:spLocks noChangeArrowheads="1"/>
          </p:cNvSpPr>
          <p:nvPr/>
        </p:nvSpPr>
        <p:spPr bwMode="auto">
          <a:xfrm>
            <a:off x="3616325" y="4097338"/>
            <a:ext cx="4635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S2</a:t>
            </a:r>
            <a:endParaRPr lang="ru-RU"/>
          </a:p>
        </p:txBody>
      </p:sp>
      <p:sp>
        <p:nvSpPr>
          <p:cNvPr id="13324" name="Line 12"/>
          <p:cNvSpPr>
            <a:spLocks noChangeShapeType="1"/>
          </p:cNvSpPr>
          <p:nvPr/>
        </p:nvSpPr>
        <p:spPr bwMode="auto">
          <a:xfrm flipV="1">
            <a:off x="1258888" y="4149725"/>
            <a:ext cx="2017712" cy="714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3325" name="Line 13"/>
          <p:cNvSpPr>
            <a:spLocks noChangeShapeType="1"/>
          </p:cNvSpPr>
          <p:nvPr/>
        </p:nvSpPr>
        <p:spPr bwMode="auto">
          <a:xfrm>
            <a:off x="2627313" y="4149725"/>
            <a:ext cx="0" cy="13668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3326" name="Line 14"/>
          <p:cNvSpPr>
            <a:spLocks noChangeShapeType="1"/>
          </p:cNvSpPr>
          <p:nvPr/>
        </p:nvSpPr>
        <p:spPr bwMode="auto">
          <a:xfrm>
            <a:off x="3276600" y="4149725"/>
            <a:ext cx="0" cy="13668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3327" name="Text Box 15"/>
          <p:cNvSpPr txBox="1">
            <a:spLocks noChangeArrowheads="1"/>
          </p:cNvSpPr>
          <p:nvPr/>
        </p:nvSpPr>
        <p:spPr bwMode="auto">
          <a:xfrm>
            <a:off x="755650" y="4097338"/>
            <a:ext cx="503238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P1</a:t>
            </a:r>
            <a:endParaRPr lang="ru-RU"/>
          </a:p>
        </p:txBody>
      </p:sp>
      <p:sp>
        <p:nvSpPr>
          <p:cNvPr id="13328" name="Text Box 16"/>
          <p:cNvSpPr txBox="1">
            <a:spLocks noChangeArrowheads="1"/>
          </p:cNvSpPr>
          <p:nvPr/>
        </p:nvSpPr>
        <p:spPr bwMode="auto">
          <a:xfrm>
            <a:off x="2319338" y="5608638"/>
            <a:ext cx="4889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Q1</a:t>
            </a:r>
            <a:endParaRPr lang="ru-RU"/>
          </a:p>
        </p:txBody>
      </p:sp>
      <p:sp>
        <p:nvSpPr>
          <p:cNvPr id="13329" name="Text Box 17"/>
          <p:cNvSpPr txBox="1">
            <a:spLocks noChangeArrowheads="1"/>
          </p:cNvSpPr>
          <p:nvPr/>
        </p:nvSpPr>
        <p:spPr bwMode="auto">
          <a:xfrm>
            <a:off x="3111500" y="5589588"/>
            <a:ext cx="4889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Q2</a:t>
            </a:r>
            <a:endParaRPr lang="ru-RU"/>
          </a:p>
        </p:txBody>
      </p:sp>
      <p:sp>
        <p:nvSpPr>
          <p:cNvPr id="13330" name="Text Box 18"/>
          <p:cNvSpPr txBox="1">
            <a:spLocks noChangeArrowheads="1"/>
          </p:cNvSpPr>
          <p:nvPr/>
        </p:nvSpPr>
        <p:spPr bwMode="auto">
          <a:xfrm>
            <a:off x="4572000" y="2781300"/>
            <a:ext cx="457200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 dirty="0">
                <a:solidFill>
                  <a:srgbClr val="002060"/>
                </a:solidFill>
              </a:rPr>
              <a:t>Кривая предложения смещается вправо, предложение растет, новые технологии увеличивают производительность труда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33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3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3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Rectangle 3"/>
          <p:cNvSpPr>
            <a:spLocks noGrp="1" noChangeArrowheads="1"/>
          </p:cNvSpPr>
          <p:nvPr>
            <p:ph idx="1"/>
          </p:nvPr>
        </p:nvSpPr>
        <p:spPr>
          <a:xfrm>
            <a:off x="647700" y="1484313"/>
            <a:ext cx="8496300" cy="5030787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Национальная забастовка в автомобильной промышленности началась в полночь</a:t>
            </a:r>
          </a:p>
        </p:txBody>
      </p:sp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 eaLnBrk="1" hangingPunct="1"/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Неценовые факторы предложения</a:t>
            </a:r>
          </a:p>
        </p:txBody>
      </p:sp>
      <p:sp>
        <p:nvSpPr>
          <p:cNvPr id="14340" name="Line 4"/>
          <p:cNvSpPr>
            <a:spLocks noChangeShapeType="1"/>
          </p:cNvSpPr>
          <p:nvPr/>
        </p:nvSpPr>
        <p:spPr bwMode="auto">
          <a:xfrm flipV="1">
            <a:off x="1258888" y="2924175"/>
            <a:ext cx="0" cy="266541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4341" name="Line 5"/>
          <p:cNvSpPr>
            <a:spLocks noChangeShapeType="1"/>
          </p:cNvSpPr>
          <p:nvPr/>
        </p:nvSpPr>
        <p:spPr bwMode="auto">
          <a:xfrm>
            <a:off x="1258888" y="5589588"/>
            <a:ext cx="244951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4342" name="Line 6"/>
          <p:cNvSpPr>
            <a:spLocks noChangeShapeType="1"/>
          </p:cNvSpPr>
          <p:nvPr/>
        </p:nvSpPr>
        <p:spPr bwMode="auto">
          <a:xfrm flipV="1">
            <a:off x="1547813" y="3213100"/>
            <a:ext cx="2016125" cy="20875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4343" name="Text Box 7"/>
          <p:cNvSpPr txBox="1">
            <a:spLocks noChangeArrowheads="1"/>
          </p:cNvSpPr>
          <p:nvPr/>
        </p:nvSpPr>
        <p:spPr bwMode="auto">
          <a:xfrm>
            <a:off x="3543300" y="5681663"/>
            <a:ext cx="3619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Q</a:t>
            </a:r>
            <a:endParaRPr lang="ru-RU"/>
          </a:p>
        </p:txBody>
      </p:sp>
      <p:sp>
        <p:nvSpPr>
          <p:cNvPr id="14344" name="Text Box 8"/>
          <p:cNvSpPr txBox="1">
            <a:spLocks noChangeArrowheads="1"/>
          </p:cNvSpPr>
          <p:nvPr/>
        </p:nvSpPr>
        <p:spPr bwMode="auto">
          <a:xfrm>
            <a:off x="735013" y="2655888"/>
            <a:ext cx="3365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Р</a:t>
            </a:r>
          </a:p>
        </p:txBody>
      </p:sp>
      <p:sp>
        <p:nvSpPr>
          <p:cNvPr id="14345" name="Text Box 9"/>
          <p:cNvSpPr txBox="1">
            <a:spLocks noChangeArrowheads="1"/>
          </p:cNvSpPr>
          <p:nvPr/>
        </p:nvSpPr>
        <p:spPr bwMode="auto">
          <a:xfrm>
            <a:off x="3616325" y="3160713"/>
            <a:ext cx="4635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S</a:t>
            </a:r>
            <a:r>
              <a:rPr lang="ru-RU"/>
              <a:t>2</a:t>
            </a:r>
          </a:p>
        </p:txBody>
      </p:sp>
      <p:sp>
        <p:nvSpPr>
          <p:cNvPr id="14346" name="Line 10"/>
          <p:cNvSpPr>
            <a:spLocks noChangeShapeType="1"/>
          </p:cNvSpPr>
          <p:nvPr/>
        </p:nvSpPr>
        <p:spPr bwMode="auto">
          <a:xfrm flipV="1">
            <a:off x="2051050" y="3644900"/>
            <a:ext cx="1657350" cy="17287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4347" name="Text Box 11"/>
          <p:cNvSpPr txBox="1">
            <a:spLocks noChangeArrowheads="1"/>
          </p:cNvSpPr>
          <p:nvPr/>
        </p:nvSpPr>
        <p:spPr bwMode="auto">
          <a:xfrm>
            <a:off x="3616325" y="4097338"/>
            <a:ext cx="4635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S</a:t>
            </a:r>
            <a:r>
              <a:rPr lang="ru-RU"/>
              <a:t>1</a:t>
            </a:r>
          </a:p>
        </p:txBody>
      </p:sp>
      <p:sp>
        <p:nvSpPr>
          <p:cNvPr id="14348" name="Line 12"/>
          <p:cNvSpPr>
            <a:spLocks noChangeShapeType="1"/>
          </p:cNvSpPr>
          <p:nvPr/>
        </p:nvSpPr>
        <p:spPr bwMode="auto">
          <a:xfrm flipV="1">
            <a:off x="1258888" y="4149725"/>
            <a:ext cx="2017712" cy="714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4349" name="Line 13"/>
          <p:cNvSpPr>
            <a:spLocks noChangeShapeType="1"/>
          </p:cNvSpPr>
          <p:nvPr/>
        </p:nvSpPr>
        <p:spPr bwMode="auto">
          <a:xfrm>
            <a:off x="2627313" y="4149725"/>
            <a:ext cx="0" cy="13668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4350" name="Line 14"/>
          <p:cNvSpPr>
            <a:spLocks noChangeShapeType="1"/>
          </p:cNvSpPr>
          <p:nvPr/>
        </p:nvSpPr>
        <p:spPr bwMode="auto">
          <a:xfrm>
            <a:off x="3276600" y="4149725"/>
            <a:ext cx="0" cy="13668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4351" name="Text Box 15"/>
          <p:cNvSpPr txBox="1">
            <a:spLocks noChangeArrowheads="1"/>
          </p:cNvSpPr>
          <p:nvPr/>
        </p:nvSpPr>
        <p:spPr bwMode="auto">
          <a:xfrm>
            <a:off x="755650" y="4097338"/>
            <a:ext cx="503238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P1</a:t>
            </a:r>
            <a:endParaRPr lang="ru-RU"/>
          </a:p>
        </p:txBody>
      </p:sp>
      <p:sp>
        <p:nvSpPr>
          <p:cNvPr id="14352" name="Text Box 16"/>
          <p:cNvSpPr txBox="1">
            <a:spLocks noChangeArrowheads="1"/>
          </p:cNvSpPr>
          <p:nvPr/>
        </p:nvSpPr>
        <p:spPr bwMode="auto">
          <a:xfrm>
            <a:off x="2319338" y="5608638"/>
            <a:ext cx="4889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Q</a:t>
            </a:r>
            <a:r>
              <a:rPr lang="ru-RU"/>
              <a:t>2</a:t>
            </a:r>
          </a:p>
        </p:txBody>
      </p:sp>
      <p:sp>
        <p:nvSpPr>
          <p:cNvPr id="14353" name="Text Box 17"/>
          <p:cNvSpPr txBox="1">
            <a:spLocks noChangeArrowheads="1"/>
          </p:cNvSpPr>
          <p:nvPr/>
        </p:nvSpPr>
        <p:spPr bwMode="auto">
          <a:xfrm>
            <a:off x="3111500" y="5589588"/>
            <a:ext cx="4889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Q</a:t>
            </a:r>
            <a:r>
              <a:rPr lang="ru-RU"/>
              <a:t>1</a:t>
            </a:r>
          </a:p>
        </p:txBody>
      </p:sp>
      <p:sp>
        <p:nvSpPr>
          <p:cNvPr id="14354" name="Text Box 18"/>
          <p:cNvSpPr txBox="1">
            <a:spLocks noChangeArrowheads="1"/>
          </p:cNvSpPr>
          <p:nvPr/>
        </p:nvSpPr>
        <p:spPr bwMode="auto">
          <a:xfrm>
            <a:off x="4572000" y="3284984"/>
            <a:ext cx="4392488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Кривая предложения смещается влево, предложение снижается, стало меньше продавцов на рынке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43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3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43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4. Отменены квоты: ввоз импортных автомобилей растет</a:t>
            </a:r>
          </a:p>
        </p:txBody>
      </p:sp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 eaLnBrk="1" hangingPunct="1"/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Неценовые факторы предложения</a:t>
            </a:r>
          </a:p>
        </p:txBody>
      </p:sp>
      <p:sp>
        <p:nvSpPr>
          <p:cNvPr id="15364" name="Line 4"/>
          <p:cNvSpPr>
            <a:spLocks noChangeShapeType="1"/>
          </p:cNvSpPr>
          <p:nvPr/>
        </p:nvSpPr>
        <p:spPr bwMode="auto">
          <a:xfrm flipV="1">
            <a:off x="1258888" y="2924175"/>
            <a:ext cx="0" cy="266541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5365" name="Line 5"/>
          <p:cNvSpPr>
            <a:spLocks noChangeShapeType="1"/>
          </p:cNvSpPr>
          <p:nvPr/>
        </p:nvSpPr>
        <p:spPr bwMode="auto">
          <a:xfrm>
            <a:off x="1258888" y="5589588"/>
            <a:ext cx="244951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5366" name="Line 6"/>
          <p:cNvSpPr>
            <a:spLocks noChangeShapeType="1"/>
          </p:cNvSpPr>
          <p:nvPr/>
        </p:nvSpPr>
        <p:spPr bwMode="auto">
          <a:xfrm flipV="1">
            <a:off x="1547813" y="3213100"/>
            <a:ext cx="2016125" cy="20875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5367" name="Text Box 7"/>
          <p:cNvSpPr txBox="1">
            <a:spLocks noChangeArrowheads="1"/>
          </p:cNvSpPr>
          <p:nvPr/>
        </p:nvSpPr>
        <p:spPr bwMode="auto">
          <a:xfrm>
            <a:off x="3543300" y="5681663"/>
            <a:ext cx="3619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Q</a:t>
            </a:r>
            <a:endParaRPr lang="ru-RU"/>
          </a:p>
        </p:txBody>
      </p:sp>
      <p:sp>
        <p:nvSpPr>
          <p:cNvPr id="15368" name="Text Box 8"/>
          <p:cNvSpPr txBox="1">
            <a:spLocks noChangeArrowheads="1"/>
          </p:cNvSpPr>
          <p:nvPr/>
        </p:nvSpPr>
        <p:spPr bwMode="auto">
          <a:xfrm>
            <a:off x="735013" y="2655888"/>
            <a:ext cx="3365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Р</a:t>
            </a:r>
          </a:p>
        </p:txBody>
      </p:sp>
      <p:sp>
        <p:nvSpPr>
          <p:cNvPr id="15369" name="Text Box 9"/>
          <p:cNvSpPr txBox="1">
            <a:spLocks noChangeArrowheads="1"/>
          </p:cNvSpPr>
          <p:nvPr/>
        </p:nvSpPr>
        <p:spPr bwMode="auto">
          <a:xfrm>
            <a:off x="3616325" y="3160713"/>
            <a:ext cx="4635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S1</a:t>
            </a:r>
            <a:endParaRPr lang="ru-RU"/>
          </a:p>
        </p:txBody>
      </p:sp>
      <p:sp>
        <p:nvSpPr>
          <p:cNvPr id="15370" name="Line 10"/>
          <p:cNvSpPr>
            <a:spLocks noChangeShapeType="1"/>
          </p:cNvSpPr>
          <p:nvPr/>
        </p:nvSpPr>
        <p:spPr bwMode="auto">
          <a:xfrm flipV="1">
            <a:off x="2051050" y="3644900"/>
            <a:ext cx="1657350" cy="17287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5371" name="Text Box 11"/>
          <p:cNvSpPr txBox="1">
            <a:spLocks noChangeArrowheads="1"/>
          </p:cNvSpPr>
          <p:nvPr/>
        </p:nvSpPr>
        <p:spPr bwMode="auto">
          <a:xfrm>
            <a:off x="3616325" y="4097338"/>
            <a:ext cx="4635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S2</a:t>
            </a:r>
            <a:endParaRPr lang="ru-RU"/>
          </a:p>
        </p:txBody>
      </p:sp>
      <p:sp>
        <p:nvSpPr>
          <p:cNvPr id="15372" name="Line 12"/>
          <p:cNvSpPr>
            <a:spLocks noChangeShapeType="1"/>
          </p:cNvSpPr>
          <p:nvPr/>
        </p:nvSpPr>
        <p:spPr bwMode="auto">
          <a:xfrm flipV="1">
            <a:off x="1258888" y="4149725"/>
            <a:ext cx="2017712" cy="714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5373" name="Line 13"/>
          <p:cNvSpPr>
            <a:spLocks noChangeShapeType="1"/>
          </p:cNvSpPr>
          <p:nvPr/>
        </p:nvSpPr>
        <p:spPr bwMode="auto">
          <a:xfrm>
            <a:off x="2627313" y="4149725"/>
            <a:ext cx="0" cy="13668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5374" name="Line 14"/>
          <p:cNvSpPr>
            <a:spLocks noChangeShapeType="1"/>
          </p:cNvSpPr>
          <p:nvPr/>
        </p:nvSpPr>
        <p:spPr bwMode="auto">
          <a:xfrm>
            <a:off x="3276600" y="4149725"/>
            <a:ext cx="0" cy="13668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5375" name="Text Box 15"/>
          <p:cNvSpPr txBox="1">
            <a:spLocks noChangeArrowheads="1"/>
          </p:cNvSpPr>
          <p:nvPr/>
        </p:nvSpPr>
        <p:spPr bwMode="auto">
          <a:xfrm>
            <a:off x="755650" y="4097338"/>
            <a:ext cx="503238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P1</a:t>
            </a:r>
            <a:endParaRPr lang="ru-RU"/>
          </a:p>
        </p:txBody>
      </p:sp>
      <p:sp>
        <p:nvSpPr>
          <p:cNvPr id="15376" name="Text Box 16"/>
          <p:cNvSpPr txBox="1">
            <a:spLocks noChangeArrowheads="1"/>
          </p:cNvSpPr>
          <p:nvPr/>
        </p:nvSpPr>
        <p:spPr bwMode="auto">
          <a:xfrm>
            <a:off x="2319338" y="5608638"/>
            <a:ext cx="4889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Q1</a:t>
            </a:r>
            <a:endParaRPr lang="ru-RU"/>
          </a:p>
        </p:txBody>
      </p:sp>
      <p:sp>
        <p:nvSpPr>
          <p:cNvPr id="15377" name="Text Box 17"/>
          <p:cNvSpPr txBox="1">
            <a:spLocks noChangeArrowheads="1"/>
          </p:cNvSpPr>
          <p:nvPr/>
        </p:nvSpPr>
        <p:spPr bwMode="auto">
          <a:xfrm>
            <a:off x="3111500" y="5589588"/>
            <a:ext cx="4889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Q2</a:t>
            </a:r>
            <a:endParaRPr lang="ru-RU"/>
          </a:p>
        </p:txBody>
      </p:sp>
      <p:sp>
        <p:nvSpPr>
          <p:cNvPr id="15378" name="Text Box 18"/>
          <p:cNvSpPr txBox="1">
            <a:spLocks noChangeArrowheads="1"/>
          </p:cNvSpPr>
          <p:nvPr/>
        </p:nvSpPr>
        <p:spPr bwMode="auto">
          <a:xfrm>
            <a:off x="4572000" y="2781300"/>
            <a:ext cx="4392488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002060"/>
                </a:solidFill>
              </a:rPr>
              <a:t>Кривая предложения смещается вправо, предложение растет, появились новые продавцы </a:t>
            </a:r>
          </a:p>
          <a:p>
            <a:r>
              <a:rPr lang="ru-RU" sz="2400" b="1" dirty="0">
                <a:solidFill>
                  <a:srgbClr val="002060"/>
                </a:solidFill>
              </a:rPr>
              <a:t>на рынке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53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3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53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537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537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537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Rectangle 3"/>
          <p:cNvSpPr>
            <a:spLocks noGrp="1" noChangeArrowheads="1"/>
          </p:cNvSpPr>
          <p:nvPr>
            <p:ph idx="1"/>
          </p:nvPr>
        </p:nvSpPr>
        <p:spPr>
          <a:xfrm>
            <a:off x="647700" y="1484313"/>
            <a:ext cx="8496300" cy="5030787"/>
          </a:xfrm>
        </p:spPr>
        <p:txBody>
          <a:bodyPr/>
          <a:lstStyle/>
          <a:p>
            <a:pPr marL="609600" indent="-609600" eaLnBrk="1" hangingPunct="1">
              <a:buFontTx/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5. Цены на  сталь выросли на 50%</a:t>
            </a:r>
          </a:p>
          <a:p>
            <a:pPr marL="609600" indent="-609600" eaLnBrk="1" hangingPunct="1">
              <a:buFontTx/>
              <a:buNone/>
            </a:pPr>
            <a:endParaRPr lang="ru-RU" sz="2800" dirty="0" smtClean="0"/>
          </a:p>
        </p:txBody>
      </p:sp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 eaLnBrk="1" hangingPunct="1"/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Неценовые факторы предложения</a:t>
            </a:r>
          </a:p>
        </p:txBody>
      </p:sp>
      <p:sp>
        <p:nvSpPr>
          <p:cNvPr id="16388" name="Line 4"/>
          <p:cNvSpPr>
            <a:spLocks noChangeShapeType="1"/>
          </p:cNvSpPr>
          <p:nvPr/>
        </p:nvSpPr>
        <p:spPr bwMode="auto">
          <a:xfrm flipV="1">
            <a:off x="1258888" y="2924175"/>
            <a:ext cx="0" cy="266541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6389" name="Line 5"/>
          <p:cNvSpPr>
            <a:spLocks noChangeShapeType="1"/>
          </p:cNvSpPr>
          <p:nvPr/>
        </p:nvSpPr>
        <p:spPr bwMode="auto">
          <a:xfrm>
            <a:off x="1258888" y="5589588"/>
            <a:ext cx="244951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6390" name="Line 6"/>
          <p:cNvSpPr>
            <a:spLocks noChangeShapeType="1"/>
          </p:cNvSpPr>
          <p:nvPr/>
        </p:nvSpPr>
        <p:spPr bwMode="auto">
          <a:xfrm flipV="1">
            <a:off x="1547813" y="3213100"/>
            <a:ext cx="2016125" cy="20875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6391" name="Text Box 7"/>
          <p:cNvSpPr txBox="1">
            <a:spLocks noChangeArrowheads="1"/>
          </p:cNvSpPr>
          <p:nvPr/>
        </p:nvSpPr>
        <p:spPr bwMode="auto">
          <a:xfrm>
            <a:off x="3543300" y="5681663"/>
            <a:ext cx="3619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Q</a:t>
            </a:r>
            <a:endParaRPr lang="ru-RU"/>
          </a:p>
        </p:txBody>
      </p:sp>
      <p:sp>
        <p:nvSpPr>
          <p:cNvPr id="16392" name="Text Box 8"/>
          <p:cNvSpPr txBox="1">
            <a:spLocks noChangeArrowheads="1"/>
          </p:cNvSpPr>
          <p:nvPr/>
        </p:nvSpPr>
        <p:spPr bwMode="auto">
          <a:xfrm>
            <a:off x="735013" y="2655888"/>
            <a:ext cx="3365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Р</a:t>
            </a:r>
          </a:p>
        </p:txBody>
      </p:sp>
      <p:sp>
        <p:nvSpPr>
          <p:cNvPr id="16393" name="Text Box 9"/>
          <p:cNvSpPr txBox="1">
            <a:spLocks noChangeArrowheads="1"/>
          </p:cNvSpPr>
          <p:nvPr/>
        </p:nvSpPr>
        <p:spPr bwMode="auto">
          <a:xfrm>
            <a:off x="3616325" y="3160713"/>
            <a:ext cx="4635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S</a:t>
            </a:r>
            <a:r>
              <a:rPr lang="ru-RU"/>
              <a:t>2</a:t>
            </a:r>
          </a:p>
        </p:txBody>
      </p:sp>
      <p:sp>
        <p:nvSpPr>
          <p:cNvPr id="16394" name="Line 10"/>
          <p:cNvSpPr>
            <a:spLocks noChangeShapeType="1"/>
          </p:cNvSpPr>
          <p:nvPr/>
        </p:nvSpPr>
        <p:spPr bwMode="auto">
          <a:xfrm flipV="1">
            <a:off x="2051050" y="3644900"/>
            <a:ext cx="1657350" cy="17287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6395" name="Text Box 11"/>
          <p:cNvSpPr txBox="1">
            <a:spLocks noChangeArrowheads="1"/>
          </p:cNvSpPr>
          <p:nvPr/>
        </p:nvSpPr>
        <p:spPr bwMode="auto">
          <a:xfrm>
            <a:off x="3616325" y="4097338"/>
            <a:ext cx="4635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S</a:t>
            </a:r>
            <a:r>
              <a:rPr lang="ru-RU"/>
              <a:t>1</a:t>
            </a:r>
          </a:p>
        </p:txBody>
      </p:sp>
      <p:sp>
        <p:nvSpPr>
          <p:cNvPr id="16396" name="Line 12"/>
          <p:cNvSpPr>
            <a:spLocks noChangeShapeType="1"/>
          </p:cNvSpPr>
          <p:nvPr/>
        </p:nvSpPr>
        <p:spPr bwMode="auto">
          <a:xfrm flipV="1">
            <a:off x="1258888" y="4149725"/>
            <a:ext cx="2017712" cy="714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6397" name="Line 13"/>
          <p:cNvSpPr>
            <a:spLocks noChangeShapeType="1"/>
          </p:cNvSpPr>
          <p:nvPr/>
        </p:nvSpPr>
        <p:spPr bwMode="auto">
          <a:xfrm>
            <a:off x="2627313" y="4149725"/>
            <a:ext cx="0" cy="13668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6398" name="Line 14"/>
          <p:cNvSpPr>
            <a:spLocks noChangeShapeType="1"/>
          </p:cNvSpPr>
          <p:nvPr/>
        </p:nvSpPr>
        <p:spPr bwMode="auto">
          <a:xfrm>
            <a:off x="3276600" y="4149725"/>
            <a:ext cx="0" cy="13668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6399" name="Text Box 15"/>
          <p:cNvSpPr txBox="1">
            <a:spLocks noChangeArrowheads="1"/>
          </p:cNvSpPr>
          <p:nvPr/>
        </p:nvSpPr>
        <p:spPr bwMode="auto">
          <a:xfrm>
            <a:off x="755650" y="4097338"/>
            <a:ext cx="503238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P1</a:t>
            </a:r>
            <a:endParaRPr lang="ru-RU"/>
          </a:p>
        </p:txBody>
      </p:sp>
      <p:sp>
        <p:nvSpPr>
          <p:cNvPr id="16400" name="Text Box 16"/>
          <p:cNvSpPr txBox="1">
            <a:spLocks noChangeArrowheads="1"/>
          </p:cNvSpPr>
          <p:nvPr/>
        </p:nvSpPr>
        <p:spPr bwMode="auto">
          <a:xfrm>
            <a:off x="2319338" y="5608638"/>
            <a:ext cx="4889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Q</a:t>
            </a:r>
            <a:r>
              <a:rPr lang="ru-RU"/>
              <a:t>2</a:t>
            </a:r>
          </a:p>
        </p:txBody>
      </p:sp>
      <p:sp>
        <p:nvSpPr>
          <p:cNvPr id="16401" name="Text Box 17"/>
          <p:cNvSpPr txBox="1">
            <a:spLocks noChangeArrowheads="1"/>
          </p:cNvSpPr>
          <p:nvPr/>
        </p:nvSpPr>
        <p:spPr bwMode="auto">
          <a:xfrm>
            <a:off x="3111500" y="5589588"/>
            <a:ext cx="4889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Q</a:t>
            </a:r>
            <a:r>
              <a:rPr lang="ru-RU"/>
              <a:t>1</a:t>
            </a:r>
          </a:p>
        </p:txBody>
      </p:sp>
      <p:sp>
        <p:nvSpPr>
          <p:cNvPr id="16402" name="Text Box 18"/>
          <p:cNvSpPr txBox="1">
            <a:spLocks noChangeArrowheads="1"/>
          </p:cNvSpPr>
          <p:nvPr/>
        </p:nvSpPr>
        <p:spPr bwMode="auto">
          <a:xfrm>
            <a:off x="4572000" y="3213100"/>
            <a:ext cx="4392488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002060"/>
                </a:solidFill>
              </a:rPr>
              <a:t>Кривая предложения смещается влево, предложение снижается, выросли цены на факторы производства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64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4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64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Rectangle 3"/>
          <p:cNvSpPr>
            <a:spLocks noGrp="1" noChangeArrowheads="1"/>
          </p:cNvSpPr>
          <p:nvPr>
            <p:ph idx="1"/>
          </p:nvPr>
        </p:nvSpPr>
        <p:spPr>
          <a:xfrm>
            <a:off x="647700" y="1484313"/>
            <a:ext cx="8496300" cy="5030787"/>
          </a:xfrm>
        </p:spPr>
        <p:txBody>
          <a:bodyPr/>
          <a:lstStyle/>
          <a:p>
            <a:pPr marL="609600" indent="-609600" eaLnBrk="1" hangingPunct="1">
              <a:buFontTx/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6. Крупный производитель автомобилей обанкротился, фабрики закрыты</a:t>
            </a:r>
          </a:p>
        </p:txBody>
      </p:sp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611560" y="260648"/>
            <a:ext cx="8229600" cy="1143000"/>
          </a:xfrm>
        </p:spPr>
        <p:txBody>
          <a:bodyPr>
            <a:normAutofit/>
          </a:bodyPr>
          <a:lstStyle/>
          <a:p>
            <a:pPr algn="ctr" eaLnBrk="1" hangingPunct="1"/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Неценовые факторы предложения</a:t>
            </a:r>
          </a:p>
        </p:txBody>
      </p:sp>
      <p:sp>
        <p:nvSpPr>
          <p:cNvPr id="17412" name="Line 4"/>
          <p:cNvSpPr>
            <a:spLocks noChangeShapeType="1"/>
          </p:cNvSpPr>
          <p:nvPr/>
        </p:nvSpPr>
        <p:spPr bwMode="auto">
          <a:xfrm flipV="1">
            <a:off x="1258888" y="2924175"/>
            <a:ext cx="0" cy="266541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7413" name="Line 5"/>
          <p:cNvSpPr>
            <a:spLocks noChangeShapeType="1"/>
          </p:cNvSpPr>
          <p:nvPr/>
        </p:nvSpPr>
        <p:spPr bwMode="auto">
          <a:xfrm>
            <a:off x="1258888" y="5589588"/>
            <a:ext cx="244951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7414" name="Line 6"/>
          <p:cNvSpPr>
            <a:spLocks noChangeShapeType="1"/>
          </p:cNvSpPr>
          <p:nvPr/>
        </p:nvSpPr>
        <p:spPr bwMode="auto">
          <a:xfrm flipV="1">
            <a:off x="1547813" y="3213100"/>
            <a:ext cx="2016125" cy="20875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7415" name="Text Box 7"/>
          <p:cNvSpPr txBox="1">
            <a:spLocks noChangeArrowheads="1"/>
          </p:cNvSpPr>
          <p:nvPr/>
        </p:nvSpPr>
        <p:spPr bwMode="auto">
          <a:xfrm>
            <a:off x="3543300" y="5681663"/>
            <a:ext cx="3619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Q</a:t>
            </a:r>
            <a:endParaRPr lang="ru-RU"/>
          </a:p>
        </p:txBody>
      </p:sp>
      <p:sp>
        <p:nvSpPr>
          <p:cNvPr id="17416" name="Text Box 8"/>
          <p:cNvSpPr txBox="1">
            <a:spLocks noChangeArrowheads="1"/>
          </p:cNvSpPr>
          <p:nvPr/>
        </p:nvSpPr>
        <p:spPr bwMode="auto">
          <a:xfrm>
            <a:off x="735013" y="2655888"/>
            <a:ext cx="3365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Р</a:t>
            </a:r>
          </a:p>
        </p:txBody>
      </p:sp>
      <p:sp>
        <p:nvSpPr>
          <p:cNvPr id="17417" name="Text Box 9"/>
          <p:cNvSpPr txBox="1">
            <a:spLocks noChangeArrowheads="1"/>
          </p:cNvSpPr>
          <p:nvPr/>
        </p:nvSpPr>
        <p:spPr bwMode="auto">
          <a:xfrm>
            <a:off x="3616325" y="3160713"/>
            <a:ext cx="4635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S</a:t>
            </a:r>
            <a:r>
              <a:rPr lang="ru-RU"/>
              <a:t>2</a:t>
            </a:r>
          </a:p>
        </p:txBody>
      </p:sp>
      <p:sp>
        <p:nvSpPr>
          <p:cNvPr id="17418" name="Line 10"/>
          <p:cNvSpPr>
            <a:spLocks noChangeShapeType="1"/>
          </p:cNvSpPr>
          <p:nvPr/>
        </p:nvSpPr>
        <p:spPr bwMode="auto">
          <a:xfrm flipV="1">
            <a:off x="2051050" y="3644900"/>
            <a:ext cx="1657350" cy="17287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7419" name="Text Box 11"/>
          <p:cNvSpPr txBox="1">
            <a:spLocks noChangeArrowheads="1"/>
          </p:cNvSpPr>
          <p:nvPr/>
        </p:nvSpPr>
        <p:spPr bwMode="auto">
          <a:xfrm>
            <a:off x="3616325" y="4097338"/>
            <a:ext cx="4635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S</a:t>
            </a:r>
            <a:r>
              <a:rPr lang="ru-RU"/>
              <a:t>1</a:t>
            </a:r>
          </a:p>
        </p:txBody>
      </p:sp>
      <p:sp>
        <p:nvSpPr>
          <p:cNvPr id="17420" name="Line 12"/>
          <p:cNvSpPr>
            <a:spLocks noChangeShapeType="1"/>
          </p:cNvSpPr>
          <p:nvPr/>
        </p:nvSpPr>
        <p:spPr bwMode="auto">
          <a:xfrm flipV="1">
            <a:off x="1258888" y="4149725"/>
            <a:ext cx="2017712" cy="714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7421" name="Line 13"/>
          <p:cNvSpPr>
            <a:spLocks noChangeShapeType="1"/>
          </p:cNvSpPr>
          <p:nvPr/>
        </p:nvSpPr>
        <p:spPr bwMode="auto">
          <a:xfrm>
            <a:off x="2627313" y="4149725"/>
            <a:ext cx="0" cy="13668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7422" name="Line 14"/>
          <p:cNvSpPr>
            <a:spLocks noChangeShapeType="1"/>
          </p:cNvSpPr>
          <p:nvPr/>
        </p:nvSpPr>
        <p:spPr bwMode="auto">
          <a:xfrm>
            <a:off x="3276600" y="4149725"/>
            <a:ext cx="0" cy="13668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7423" name="Text Box 15"/>
          <p:cNvSpPr txBox="1">
            <a:spLocks noChangeArrowheads="1"/>
          </p:cNvSpPr>
          <p:nvPr/>
        </p:nvSpPr>
        <p:spPr bwMode="auto">
          <a:xfrm>
            <a:off x="755650" y="4097338"/>
            <a:ext cx="503238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P1</a:t>
            </a:r>
            <a:endParaRPr lang="ru-RU"/>
          </a:p>
        </p:txBody>
      </p:sp>
      <p:sp>
        <p:nvSpPr>
          <p:cNvPr id="17424" name="Text Box 16"/>
          <p:cNvSpPr txBox="1">
            <a:spLocks noChangeArrowheads="1"/>
          </p:cNvSpPr>
          <p:nvPr/>
        </p:nvSpPr>
        <p:spPr bwMode="auto">
          <a:xfrm>
            <a:off x="2319338" y="5608638"/>
            <a:ext cx="4889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Q</a:t>
            </a:r>
            <a:r>
              <a:rPr lang="ru-RU"/>
              <a:t>2</a:t>
            </a:r>
          </a:p>
        </p:txBody>
      </p:sp>
      <p:sp>
        <p:nvSpPr>
          <p:cNvPr id="17425" name="Text Box 17"/>
          <p:cNvSpPr txBox="1">
            <a:spLocks noChangeArrowheads="1"/>
          </p:cNvSpPr>
          <p:nvPr/>
        </p:nvSpPr>
        <p:spPr bwMode="auto">
          <a:xfrm>
            <a:off x="3111500" y="5589588"/>
            <a:ext cx="4889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Q</a:t>
            </a:r>
            <a:r>
              <a:rPr lang="ru-RU"/>
              <a:t>1</a:t>
            </a:r>
          </a:p>
        </p:txBody>
      </p:sp>
      <p:sp>
        <p:nvSpPr>
          <p:cNvPr id="17426" name="Text Box 18"/>
          <p:cNvSpPr txBox="1">
            <a:spLocks noChangeArrowheads="1"/>
          </p:cNvSpPr>
          <p:nvPr/>
        </p:nvSpPr>
        <p:spPr bwMode="auto">
          <a:xfrm>
            <a:off x="4572000" y="3213100"/>
            <a:ext cx="457200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 dirty="0">
                <a:solidFill>
                  <a:srgbClr val="002060"/>
                </a:solidFill>
              </a:rPr>
              <a:t>Кривая предложения смещается влево, предложение снижается, стало меньше продавцов на рынке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74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4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74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Rectangle 3"/>
          <p:cNvSpPr>
            <a:spLocks noGrp="1" noChangeArrowheads="1"/>
          </p:cNvSpPr>
          <p:nvPr>
            <p:ph idx="1"/>
          </p:nvPr>
        </p:nvSpPr>
        <p:spPr>
          <a:xfrm>
            <a:off x="647700" y="1484313"/>
            <a:ext cx="8496300" cy="5030787"/>
          </a:xfrm>
        </p:spPr>
        <p:txBody>
          <a:bodyPr/>
          <a:lstStyle/>
          <a:p>
            <a:pPr marL="609600" indent="-609600" eaLnBrk="1" hangingPunct="1">
              <a:buFontTx/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7. Покупатели отвергают новые модели машин; продавцы снижают цены</a:t>
            </a:r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 eaLnBrk="1" hangingPunct="1"/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Неценовые факторы предложения</a:t>
            </a:r>
          </a:p>
        </p:txBody>
      </p:sp>
      <p:sp>
        <p:nvSpPr>
          <p:cNvPr id="18436" name="Line 4"/>
          <p:cNvSpPr>
            <a:spLocks noChangeShapeType="1"/>
          </p:cNvSpPr>
          <p:nvPr/>
        </p:nvSpPr>
        <p:spPr bwMode="auto">
          <a:xfrm flipV="1">
            <a:off x="1258888" y="2924175"/>
            <a:ext cx="0" cy="266541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8437" name="Line 5"/>
          <p:cNvSpPr>
            <a:spLocks noChangeShapeType="1"/>
          </p:cNvSpPr>
          <p:nvPr/>
        </p:nvSpPr>
        <p:spPr bwMode="auto">
          <a:xfrm>
            <a:off x="1258888" y="5589588"/>
            <a:ext cx="244951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8438" name="Line 6"/>
          <p:cNvSpPr>
            <a:spLocks noChangeShapeType="1"/>
          </p:cNvSpPr>
          <p:nvPr/>
        </p:nvSpPr>
        <p:spPr bwMode="auto">
          <a:xfrm flipV="1">
            <a:off x="1547813" y="3213100"/>
            <a:ext cx="2016125" cy="20875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8439" name="Text Box 7"/>
          <p:cNvSpPr txBox="1">
            <a:spLocks noChangeArrowheads="1"/>
          </p:cNvSpPr>
          <p:nvPr/>
        </p:nvSpPr>
        <p:spPr bwMode="auto">
          <a:xfrm>
            <a:off x="3543300" y="5681663"/>
            <a:ext cx="3619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Q</a:t>
            </a:r>
            <a:endParaRPr lang="ru-RU"/>
          </a:p>
        </p:txBody>
      </p:sp>
      <p:sp>
        <p:nvSpPr>
          <p:cNvPr id="18440" name="Text Box 8"/>
          <p:cNvSpPr txBox="1">
            <a:spLocks noChangeArrowheads="1"/>
          </p:cNvSpPr>
          <p:nvPr/>
        </p:nvSpPr>
        <p:spPr bwMode="auto">
          <a:xfrm>
            <a:off x="735013" y="2655888"/>
            <a:ext cx="3365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Р</a:t>
            </a:r>
          </a:p>
        </p:txBody>
      </p:sp>
      <p:sp>
        <p:nvSpPr>
          <p:cNvPr id="18441" name="Text Box 9"/>
          <p:cNvSpPr txBox="1">
            <a:spLocks noChangeArrowheads="1"/>
          </p:cNvSpPr>
          <p:nvPr/>
        </p:nvSpPr>
        <p:spPr bwMode="auto">
          <a:xfrm>
            <a:off x="3616325" y="3160713"/>
            <a:ext cx="4635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S</a:t>
            </a:r>
            <a:r>
              <a:rPr lang="ru-RU"/>
              <a:t>2</a:t>
            </a:r>
          </a:p>
        </p:txBody>
      </p:sp>
      <p:sp>
        <p:nvSpPr>
          <p:cNvPr id="18442" name="Text Box 11"/>
          <p:cNvSpPr txBox="1">
            <a:spLocks noChangeArrowheads="1"/>
          </p:cNvSpPr>
          <p:nvPr/>
        </p:nvSpPr>
        <p:spPr bwMode="auto">
          <a:xfrm>
            <a:off x="3616325" y="4097338"/>
            <a:ext cx="4635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S</a:t>
            </a:r>
            <a:r>
              <a:rPr lang="ru-RU"/>
              <a:t>1</a:t>
            </a:r>
          </a:p>
        </p:txBody>
      </p:sp>
      <p:sp>
        <p:nvSpPr>
          <p:cNvPr id="18443" name="Line 12"/>
          <p:cNvSpPr>
            <a:spLocks noChangeShapeType="1"/>
          </p:cNvSpPr>
          <p:nvPr/>
        </p:nvSpPr>
        <p:spPr bwMode="auto">
          <a:xfrm flipV="1">
            <a:off x="1258888" y="4149725"/>
            <a:ext cx="13684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8444" name="Line 13"/>
          <p:cNvSpPr>
            <a:spLocks noChangeShapeType="1"/>
          </p:cNvSpPr>
          <p:nvPr/>
        </p:nvSpPr>
        <p:spPr bwMode="auto">
          <a:xfrm>
            <a:off x="2627313" y="4149725"/>
            <a:ext cx="0" cy="13668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8445" name="Text Box 15"/>
          <p:cNvSpPr txBox="1">
            <a:spLocks noChangeArrowheads="1"/>
          </p:cNvSpPr>
          <p:nvPr/>
        </p:nvSpPr>
        <p:spPr bwMode="auto">
          <a:xfrm>
            <a:off x="755650" y="4097338"/>
            <a:ext cx="503238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P</a:t>
            </a:r>
            <a:r>
              <a:rPr lang="ru-RU"/>
              <a:t>2</a:t>
            </a:r>
          </a:p>
        </p:txBody>
      </p:sp>
      <p:sp>
        <p:nvSpPr>
          <p:cNvPr id="18446" name="Text Box 16"/>
          <p:cNvSpPr txBox="1">
            <a:spLocks noChangeArrowheads="1"/>
          </p:cNvSpPr>
          <p:nvPr/>
        </p:nvSpPr>
        <p:spPr bwMode="auto">
          <a:xfrm>
            <a:off x="2319338" y="5608638"/>
            <a:ext cx="4889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Q</a:t>
            </a:r>
            <a:r>
              <a:rPr lang="ru-RU"/>
              <a:t>2</a:t>
            </a:r>
          </a:p>
        </p:txBody>
      </p:sp>
      <p:sp>
        <p:nvSpPr>
          <p:cNvPr id="18447" name="Text Box 17"/>
          <p:cNvSpPr txBox="1">
            <a:spLocks noChangeArrowheads="1"/>
          </p:cNvSpPr>
          <p:nvPr/>
        </p:nvSpPr>
        <p:spPr bwMode="auto">
          <a:xfrm>
            <a:off x="3111500" y="5589588"/>
            <a:ext cx="4889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Q</a:t>
            </a:r>
            <a:r>
              <a:rPr lang="ru-RU"/>
              <a:t>1</a:t>
            </a:r>
          </a:p>
        </p:txBody>
      </p:sp>
      <p:sp>
        <p:nvSpPr>
          <p:cNvPr id="18448" name="Text Box 18"/>
          <p:cNvSpPr txBox="1">
            <a:spLocks noChangeArrowheads="1"/>
          </p:cNvSpPr>
          <p:nvPr/>
        </p:nvSpPr>
        <p:spPr bwMode="auto">
          <a:xfrm>
            <a:off x="4356100" y="3213100"/>
            <a:ext cx="4464372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Кривая предложения не перемещается, предложение не изменилось, изменилась величина предложения</a:t>
            </a:r>
          </a:p>
        </p:txBody>
      </p:sp>
      <p:sp>
        <p:nvSpPr>
          <p:cNvPr id="18449" name="Line 19"/>
          <p:cNvSpPr>
            <a:spLocks noChangeShapeType="1"/>
          </p:cNvSpPr>
          <p:nvPr/>
        </p:nvSpPr>
        <p:spPr bwMode="auto">
          <a:xfrm>
            <a:off x="1258888" y="3357563"/>
            <a:ext cx="216058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8450" name="Line 20"/>
          <p:cNvSpPr>
            <a:spLocks noChangeShapeType="1"/>
          </p:cNvSpPr>
          <p:nvPr/>
        </p:nvSpPr>
        <p:spPr bwMode="auto">
          <a:xfrm>
            <a:off x="3419475" y="3357563"/>
            <a:ext cx="0" cy="2159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8451" name="Text Box 21"/>
          <p:cNvSpPr txBox="1">
            <a:spLocks noChangeArrowheads="1"/>
          </p:cNvSpPr>
          <p:nvPr/>
        </p:nvSpPr>
        <p:spPr bwMode="auto">
          <a:xfrm>
            <a:off x="808038" y="3089275"/>
            <a:ext cx="4635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Р1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84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4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84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Rectangle 3"/>
          <p:cNvSpPr>
            <a:spLocks noGrp="1" noChangeArrowheads="1"/>
          </p:cNvSpPr>
          <p:nvPr>
            <p:ph idx="1"/>
          </p:nvPr>
        </p:nvSpPr>
        <p:spPr>
          <a:xfrm>
            <a:off x="647700" y="1484313"/>
            <a:ext cx="8496300" cy="5030787"/>
          </a:xfrm>
        </p:spPr>
        <p:txBody>
          <a:bodyPr/>
          <a:lstStyle/>
          <a:p>
            <a:pPr marL="609600" indent="-609600" eaLnBrk="1" hangingPunct="1">
              <a:buFontTx/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8.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Значительная нехватка потребительской электроники – потребители не могут купить новые игры и технические приспособления в достаточном количестве</a:t>
            </a:r>
          </a:p>
          <a:p>
            <a:pPr marL="609600" indent="-609600" eaLnBrk="1" hangingPunct="1">
              <a:buFontTx/>
              <a:buNone/>
            </a:pPr>
            <a:endParaRPr lang="ru-RU" dirty="0" smtClean="0"/>
          </a:p>
        </p:txBody>
      </p:sp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 eaLnBrk="1" hangingPunct="1"/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Неценовые факторы предложения</a:t>
            </a:r>
          </a:p>
        </p:txBody>
      </p:sp>
      <p:sp>
        <p:nvSpPr>
          <p:cNvPr id="19460" name="Line 4"/>
          <p:cNvSpPr>
            <a:spLocks noChangeShapeType="1"/>
          </p:cNvSpPr>
          <p:nvPr/>
        </p:nvSpPr>
        <p:spPr bwMode="auto">
          <a:xfrm flipV="1">
            <a:off x="1258888" y="2924175"/>
            <a:ext cx="0" cy="266541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9461" name="Line 5"/>
          <p:cNvSpPr>
            <a:spLocks noChangeShapeType="1"/>
          </p:cNvSpPr>
          <p:nvPr/>
        </p:nvSpPr>
        <p:spPr bwMode="auto">
          <a:xfrm>
            <a:off x="1258888" y="5589588"/>
            <a:ext cx="244951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9462" name="Line 6"/>
          <p:cNvSpPr>
            <a:spLocks noChangeShapeType="1"/>
          </p:cNvSpPr>
          <p:nvPr/>
        </p:nvSpPr>
        <p:spPr bwMode="auto">
          <a:xfrm flipV="1">
            <a:off x="1547813" y="3213100"/>
            <a:ext cx="2016125" cy="20875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9463" name="Text Box 7"/>
          <p:cNvSpPr txBox="1">
            <a:spLocks noChangeArrowheads="1"/>
          </p:cNvSpPr>
          <p:nvPr/>
        </p:nvSpPr>
        <p:spPr bwMode="auto">
          <a:xfrm>
            <a:off x="3543300" y="5681663"/>
            <a:ext cx="3619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Q</a:t>
            </a:r>
            <a:endParaRPr lang="ru-RU"/>
          </a:p>
        </p:txBody>
      </p:sp>
      <p:sp>
        <p:nvSpPr>
          <p:cNvPr id="19464" name="Text Box 8"/>
          <p:cNvSpPr txBox="1">
            <a:spLocks noChangeArrowheads="1"/>
          </p:cNvSpPr>
          <p:nvPr/>
        </p:nvSpPr>
        <p:spPr bwMode="auto">
          <a:xfrm>
            <a:off x="735013" y="2655888"/>
            <a:ext cx="3365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Р</a:t>
            </a:r>
          </a:p>
        </p:txBody>
      </p:sp>
      <p:sp>
        <p:nvSpPr>
          <p:cNvPr id="19465" name="Text Box 9"/>
          <p:cNvSpPr txBox="1">
            <a:spLocks noChangeArrowheads="1"/>
          </p:cNvSpPr>
          <p:nvPr/>
        </p:nvSpPr>
        <p:spPr bwMode="auto">
          <a:xfrm>
            <a:off x="3616325" y="3160713"/>
            <a:ext cx="4635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S</a:t>
            </a:r>
            <a:r>
              <a:rPr lang="ru-RU"/>
              <a:t>2</a:t>
            </a:r>
          </a:p>
        </p:txBody>
      </p:sp>
      <p:sp>
        <p:nvSpPr>
          <p:cNvPr id="19466" name="Line 10"/>
          <p:cNvSpPr>
            <a:spLocks noChangeShapeType="1"/>
          </p:cNvSpPr>
          <p:nvPr/>
        </p:nvSpPr>
        <p:spPr bwMode="auto">
          <a:xfrm flipV="1">
            <a:off x="2051050" y="3644900"/>
            <a:ext cx="1657350" cy="17287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9467" name="Text Box 11"/>
          <p:cNvSpPr txBox="1">
            <a:spLocks noChangeArrowheads="1"/>
          </p:cNvSpPr>
          <p:nvPr/>
        </p:nvSpPr>
        <p:spPr bwMode="auto">
          <a:xfrm>
            <a:off x="3616325" y="4097338"/>
            <a:ext cx="4635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S</a:t>
            </a:r>
            <a:r>
              <a:rPr lang="ru-RU"/>
              <a:t>1</a:t>
            </a:r>
          </a:p>
        </p:txBody>
      </p:sp>
      <p:sp>
        <p:nvSpPr>
          <p:cNvPr id="19468" name="Line 12"/>
          <p:cNvSpPr>
            <a:spLocks noChangeShapeType="1"/>
          </p:cNvSpPr>
          <p:nvPr/>
        </p:nvSpPr>
        <p:spPr bwMode="auto">
          <a:xfrm flipV="1">
            <a:off x="1258888" y="4149725"/>
            <a:ext cx="2017712" cy="714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9469" name="Line 13"/>
          <p:cNvSpPr>
            <a:spLocks noChangeShapeType="1"/>
          </p:cNvSpPr>
          <p:nvPr/>
        </p:nvSpPr>
        <p:spPr bwMode="auto">
          <a:xfrm>
            <a:off x="2627313" y="4149725"/>
            <a:ext cx="0" cy="13668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9470" name="Line 14"/>
          <p:cNvSpPr>
            <a:spLocks noChangeShapeType="1"/>
          </p:cNvSpPr>
          <p:nvPr/>
        </p:nvSpPr>
        <p:spPr bwMode="auto">
          <a:xfrm>
            <a:off x="3276600" y="4149725"/>
            <a:ext cx="0" cy="13668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9471" name="Text Box 15"/>
          <p:cNvSpPr txBox="1">
            <a:spLocks noChangeArrowheads="1"/>
          </p:cNvSpPr>
          <p:nvPr/>
        </p:nvSpPr>
        <p:spPr bwMode="auto">
          <a:xfrm>
            <a:off x="755650" y="4097338"/>
            <a:ext cx="503238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P1</a:t>
            </a:r>
            <a:endParaRPr lang="ru-RU"/>
          </a:p>
        </p:txBody>
      </p:sp>
      <p:sp>
        <p:nvSpPr>
          <p:cNvPr id="19472" name="Text Box 16"/>
          <p:cNvSpPr txBox="1">
            <a:spLocks noChangeArrowheads="1"/>
          </p:cNvSpPr>
          <p:nvPr/>
        </p:nvSpPr>
        <p:spPr bwMode="auto">
          <a:xfrm>
            <a:off x="2319338" y="5608638"/>
            <a:ext cx="4889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Q</a:t>
            </a:r>
            <a:r>
              <a:rPr lang="ru-RU"/>
              <a:t>2</a:t>
            </a:r>
          </a:p>
        </p:txBody>
      </p:sp>
      <p:sp>
        <p:nvSpPr>
          <p:cNvPr id="19473" name="Text Box 17"/>
          <p:cNvSpPr txBox="1">
            <a:spLocks noChangeArrowheads="1"/>
          </p:cNvSpPr>
          <p:nvPr/>
        </p:nvSpPr>
        <p:spPr bwMode="auto">
          <a:xfrm>
            <a:off x="3111500" y="5589588"/>
            <a:ext cx="4889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Q</a:t>
            </a:r>
            <a:r>
              <a:rPr lang="ru-RU"/>
              <a:t>1</a:t>
            </a:r>
          </a:p>
        </p:txBody>
      </p:sp>
      <p:sp>
        <p:nvSpPr>
          <p:cNvPr id="19474" name="Text Box 18"/>
          <p:cNvSpPr txBox="1">
            <a:spLocks noChangeArrowheads="1"/>
          </p:cNvSpPr>
          <p:nvPr/>
        </p:nvSpPr>
        <p:spPr bwMode="auto">
          <a:xfrm>
            <a:off x="4572000" y="3213100"/>
            <a:ext cx="4320480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Кривая предложения смещается влево, предложение автомобилей снижается, другие возможности получения прибыли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94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4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94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СПАСИБО ЗА ВНИМАНИЕ</a:t>
            </a:r>
            <a:endParaRPr lang="ru-RU" sz="4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620688"/>
            <a:ext cx="9144000" cy="6237312"/>
          </a:xfrm>
        </p:spPr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Ситуация № 1: падают цены на говядину</a:t>
            </a:r>
          </a:p>
          <a:p>
            <a:pPr>
              <a:buNone/>
            </a:pP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Спрос на куриное мясо РАСТЕТ</a:t>
            </a:r>
          </a:p>
          <a:p>
            <a:pPr>
              <a:buNone/>
            </a:pPr>
            <a:endParaRPr lang="ru-RU" sz="36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Ситуация № 2: становятся модным готовить на свежем воздухе шашлык из мяса птицы</a:t>
            </a:r>
          </a:p>
          <a:p>
            <a:pPr>
              <a:buNone/>
            </a:pP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Спрос на куриное мясо РАСТЕТ</a:t>
            </a:r>
          </a:p>
          <a:p>
            <a:pPr>
              <a:buNone/>
            </a:pPr>
            <a:endParaRPr lang="ru-RU" sz="36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Ситуация № 3: главный санитарный врач страны предупреждает, что употребление в пищу «ножек Буша» может быть вредным для здоровья</a:t>
            </a:r>
          </a:p>
          <a:p>
            <a:pPr>
              <a:buNone/>
            </a:pP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Спрос на куриное мясо ПАДАЕТ</a:t>
            </a:r>
          </a:p>
          <a:p>
            <a:pPr>
              <a:buNone/>
            </a:pPr>
            <a:endParaRPr lang="ru-RU" sz="36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Ситуация № 4: чистый заработок россиян уменьшается третий месяц подряд</a:t>
            </a:r>
          </a:p>
          <a:p>
            <a:pPr>
              <a:buNone/>
            </a:pP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Спрос на куриное мясо ПАДАЕТ</a:t>
            </a:r>
          </a:p>
          <a:p>
            <a:pPr>
              <a:buNone/>
            </a:pPr>
            <a:endParaRPr lang="ru-RU" sz="36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Ситуация № 5: цена куриного мяса растет</a:t>
            </a:r>
          </a:p>
          <a:p>
            <a:pPr>
              <a:buNone/>
            </a:pP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Спрос на куриное мясо НЕ МЕНЯЕТСЯ</a:t>
            </a:r>
          </a:p>
          <a:p>
            <a:pPr>
              <a:buNone/>
            </a:pPr>
            <a:endParaRPr lang="ru-RU" sz="36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Ситуация № 6: миллионы иммигрантов увеличивают население России</a:t>
            </a:r>
          </a:p>
          <a:p>
            <a:pPr>
              <a:buNone/>
            </a:pP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Спрос на куриное мясо РАСТЕТ</a:t>
            </a:r>
          </a:p>
          <a:p>
            <a:pPr>
              <a:buNone/>
            </a:pP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360040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РЫНОК КУРИНОГО МЯСА</a:t>
            </a:r>
            <a:endParaRPr lang="ru-RU" sz="3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6" dur="2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2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6" dur="20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1" dur="20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6" dur="2000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1" dur="2000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836712"/>
            <a:ext cx="8712968" cy="5832648"/>
          </a:xfrm>
        </p:spPr>
        <p:txBody>
          <a:bodyPr>
            <a:normAutofit fontScale="77500" lnSpcReduction="20000"/>
          </a:bodyPr>
          <a:lstStyle/>
          <a:p>
            <a:pPr algn="just">
              <a:buNone/>
            </a:pPr>
            <a:r>
              <a:rPr lang="ru-RU" sz="3400" b="1" u="sng" dirty="0">
                <a:latin typeface="Times New Roman" pitchFamily="18" charset="0"/>
                <a:cs typeface="Times New Roman" pitchFamily="18" charset="0"/>
              </a:rPr>
              <a:t>Условие: </a:t>
            </a:r>
            <a:r>
              <a:rPr lang="ru-RU" sz="3400" b="1" dirty="0" smtClean="0">
                <a:latin typeface="Times New Roman" pitchFamily="18" charset="0"/>
                <a:cs typeface="Times New Roman" pitchFamily="18" charset="0"/>
              </a:rPr>
              <a:t>представьте</a:t>
            </a:r>
            <a:r>
              <a:rPr lang="ru-RU" sz="3400" b="1" dirty="0">
                <a:latin typeface="Times New Roman" pitchFamily="18" charset="0"/>
                <a:cs typeface="Times New Roman" pitchFamily="18" charset="0"/>
              </a:rPr>
              <a:t>, что вы  - владелец пекарни, </a:t>
            </a:r>
            <a:r>
              <a:rPr lang="ru-RU" sz="3400" b="1" dirty="0" smtClean="0">
                <a:latin typeface="Times New Roman" pitchFamily="18" charset="0"/>
                <a:cs typeface="Times New Roman" pitchFamily="18" charset="0"/>
              </a:rPr>
              <a:t>выпекающей </a:t>
            </a:r>
            <a:r>
              <a:rPr lang="ru-RU" sz="3400" b="1" dirty="0">
                <a:latin typeface="Times New Roman" pitchFamily="18" charset="0"/>
                <a:cs typeface="Times New Roman" pitchFamily="18" charset="0"/>
              </a:rPr>
              <a:t>для школьных столовых </a:t>
            </a:r>
            <a:r>
              <a:rPr lang="ru-RU" sz="3400" b="1" dirty="0" smtClean="0">
                <a:latin typeface="Times New Roman" pitchFamily="18" charset="0"/>
                <a:cs typeface="Times New Roman" pitchFamily="18" charset="0"/>
              </a:rPr>
              <a:t>булочки!!!!!</a:t>
            </a:r>
          </a:p>
          <a:p>
            <a:pPr algn="just">
              <a:buNone/>
            </a:pPr>
            <a:r>
              <a:rPr lang="ru-RU" sz="3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400" b="1" dirty="0">
                <a:latin typeface="Times New Roman" pitchFamily="18" charset="0"/>
                <a:cs typeface="Times New Roman" pitchFamily="18" charset="0"/>
              </a:rPr>
              <a:t>Вы затратили на производство одной булочки – 50 коп. </a:t>
            </a:r>
            <a:r>
              <a:rPr lang="ru-RU" sz="3400" b="1" dirty="0" smtClean="0">
                <a:latin typeface="Times New Roman" pitchFamily="18" charset="0"/>
                <a:cs typeface="Times New Roman" pitchFamily="18" charset="0"/>
              </a:rPr>
              <a:t>(издержки).</a:t>
            </a:r>
            <a:endParaRPr lang="ru-RU" sz="3400" b="1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sz="3400" b="1" dirty="0">
                <a:latin typeface="Times New Roman" pitchFamily="18" charset="0"/>
                <a:cs typeface="Times New Roman" pitchFamily="18" charset="0"/>
              </a:rPr>
              <a:t>По какой цене вы готовы </a:t>
            </a:r>
            <a:r>
              <a:rPr lang="ru-RU" sz="3400" b="1" dirty="0" smtClean="0">
                <a:latin typeface="Times New Roman" pitchFamily="18" charset="0"/>
                <a:cs typeface="Times New Roman" pitchFamily="18" charset="0"/>
              </a:rPr>
              <a:t>продавать ваш товар? </a:t>
            </a:r>
            <a:r>
              <a:rPr lang="ru-RU" sz="3400" b="1" dirty="0">
                <a:latin typeface="Times New Roman" pitchFamily="18" charset="0"/>
                <a:cs typeface="Times New Roman" pitchFamily="18" charset="0"/>
              </a:rPr>
              <a:t>Учтите, что при очень высокой цене  ваш товар могут не купить, при низкой – </a:t>
            </a:r>
            <a:r>
              <a:rPr lang="ru-RU" sz="3400" b="1" dirty="0" smtClean="0">
                <a:latin typeface="Times New Roman" pitchFamily="18" charset="0"/>
                <a:cs typeface="Times New Roman" pitchFamily="18" charset="0"/>
              </a:rPr>
              <a:t>вы получите небольшую прибыл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ь!</a:t>
            </a:r>
            <a:endParaRPr lang="ru-RU" sz="3400" dirty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50 коп. </a:t>
            </a: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60 коп.</a:t>
            </a: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70 коп.</a:t>
            </a: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80 коп.</a:t>
            </a: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90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коп. 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1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руб.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1 руб. 10 коп</a:t>
            </a: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1 руб. 20 коп.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1 руб. 30 коп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188640"/>
            <a:ext cx="7762056" cy="432048"/>
          </a:xfrm>
        </p:spPr>
        <p:txBody>
          <a:bodyPr>
            <a:normAutofit fontScale="90000"/>
          </a:bodyPr>
          <a:lstStyle/>
          <a:p>
            <a:r>
              <a:rPr lang="ru-RU" sz="31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Предложение. </a:t>
            </a:r>
            <a:r>
              <a:rPr lang="ru-RU" sz="31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Детерминанты предложения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6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1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6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1" dur="1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6" dur="10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1" dur="10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6" name="Object 3"/>
          <p:cNvGraphicFramePr>
            <a:graphicFrameLocks noChangeAspect="1"/>
          </p:cNvGraphicFramePr>
          <p:nvPr>
            <p:ph idx="1"/>
          </p:nvPr>
        </p:nvGraphicFramePr>
        <p:xfrm>
          <a:off x="1835696" y="1484784"/>
          <a:ext cx="5256583" cy="4968552"/>
        </p:xfrm>
        <a:graphic>
          <a:graphicData uri="http://schemas.openxmlformats.org/presentationml/2006/ole">
            <p:oleObj spid="_x0000_s19458" name="Chart" r:id="rId4" imgW="3105060" imgH="2886075" progId="Excel.Sheet.8">
              <p:embed/>
            </p:oleObj>
          </a:graphicData>
        </a:graphic>
      </p:graphicFrame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>
          <a:xfrm>
            <a:off x="395536" y="116632"/>
            <a:ext cx="8229600" cy="1152128"/>
          </a:xfrm>
        </p:spPr>
        <p:txBody>
          <a:bodyPr>
            <a:noAutofit/>
          </a:bodyPr>
          <a:lstStyle/>
          <a:p>
            <a:pPr lvl="0" algn="ctr"/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Предложение 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supply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) – </a:t>
            </a: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количество товаров и услуг, которое производители готовы поставить на рынок в зависимости от их 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ЦЕНЫ</a:t>
            </a:r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8" name="Line 4"/>
          <p:cNvSpPr>
            <a:spLocks noChangeShapeType="1"/>
          </p:cNvSpPr>
          <p:nvPr/>
        </p:nvSpPr>
        <p:spPr bwMode="auto">
          <a:xfrm>
            <a:off x="2209800" y="4724400"/>
            <a:ext cx="2514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anchor="ctr">
            <a:spAutoFit/>
          </a:bodyPr>
          <a:lstStyle/>
          <a:p>
            <a:endParaRPr lang="ru-RU"/>
          </a:p>
        </p:txBody>
      </p:sp>
      <p:sp>
        <p:nvSpPr>
          <p:cNvPr id="1029" name="Line 5"/>
          <p:cNvSpPr>
            <a:spLocks noChangeShapeType="1"/>
          </p:cNvSpPr>
          <p:nvPr/>
        </p:nvSpPr>
        <p:spPr bwMode="auto">
          <a:xfrm>
            <a:off x="4724400" y="4724400"/>
            <a:ext cx="0" cy="914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1030" name="Line 6"/>
          <p:cNvSpPr>
            <a:spLocks noChangeShapeType="1"/>
          </p:cNvSpPr>
          <p:nvPr/>
        </p:nvSpPr>
        <p:spPr bwMode="auto">
          <a:xfrm>
            <a:off x="5715000" y="3886200"/>
            <a:ext cx="0" cy="1752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1031" name="Line 7"/>
          <p:cNvSpPr>
            <a:spLocks noChangeShapeType="1"/>
          </p:cNvSpPr>
          <p:nvPr/>
        </p:nvSpPr>
        <p:spPr bwMode="auto">
          <a:xfrm>
            <a:off x="2286000" y="3886200"/>
            <a:ext cx="3352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anchor="ctr">
            <a:spAutoFit/>
          </a:bodyPr>
          <a:lstStyle/>
          <a:p>
            <a:endParaRPr lang="ru-RU"/>
          </a:p>
        </p:txBody>
      </p:sp>
      <p:sp>
        <p:nvSpPr>
          <p:cNvPr id="7176" name="Freeform 8"/>
          <p:cNvSpPr>
            <a:spLocks/>
          </p:cNvSpPr>
          <p:nvPr/>
        </p:nvSpPr>
        <p:spPr bwMode="auto">
          <a:xfrm rot="-5131275">
            <a:off x="2740819" y="1373982"/>
            <a:ext cx="3963987" cy="3810000"/>
          </a:xfrm>
          <a:custGeom>
            <a:avLst/>
            <a:gdLst>
              <a:gd name="T0" fmla="*/ 0 w 2496"/>
              <a:gd name="T1" fmla="*/ 0 h 2208"/>
              <a:gd name="T2" fmla="*/ 288 w 2496"/>
              <a:gd name="T3" fmla="*/ 1104 h 2208"/>
              <a:gd name="T4" fmla="*/ 1248 w 2496"/>
              <a:gd name="T5" fmla="*/ 1920 h 2208"/>
              <a:gd name="T6" fmla="*/ 2496 w 2496"/>
              <a:gd name="T7" fmla="*/ 2208 h 2208"/>
              <a:gd name="T8" fmla="*/ 0 60000 65536"/>
              <a:gd name="T9" fmla="*/ 0 60000 65536"/>
              <a:gd name="T10" fmla="*/ 0 60000 65536"/>
              <a:gd name="T11" fmla="*/ 0 60000 65536"/>
              <a:gd name="T12" fmla="*/ 0 w 2496"/>
              <a:gd name="T13" fmla="*/ 0 h 2208"/>
              <a:gd name="T14" fmla="*/ 2496 w 2496"/>
              <a:gd name="T15" fmla="*/ 2208 h 220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496" h="2208">
                <a:moveTo>
                  <a:pt x="0" y="0"/>
                </a:moveTo>
                <a:cubicBezTo>
                  <a:pt x="40" y="392"/>
                  <a:pt x="80" y="784"/>
                  <a:pt x="288" y="1104"/>
                </a:cubicBezTo>
                <a:cubicBezTo>
                  <a:pt x="496" y="1424"/>
                  <a:pt x="880" y="1736"/>
                  <a:pt x="1248" y="1920"/>
                </a:cubicBezTo>
                <a:cubicBezTo>
                  <a:pt x="1616" y="2104"/>
                  <a:pt x="2288" y="2160"/>
                  <a:pt x="2496" y="2208"/>
                </a:cubicBezTo>
              </a:path>
            </a:pathLst>
          </a:custGeom>
          <a:noFill/>
          <a:ln w="63500">
            <a:solidFill>
              <a:srgbClr val="3366FF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7177" name="AutoShape 9"/>
          <p:cNvSpPr>
            <a:spLocks noChangeArrowheads="1"/>
          </p:cNvSpPr>
          <p:nvPr/>
        </p:nvSpPr>
        <p:spPr bwMode="auto">
          <a:xfrm>
            <a:off x="4648200" y="4648200"/>
            <a:ext cx="152400" cy="152400"/>
          </a:xfrm>
          <a:prstGeom prst="flowChartConnector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anchor="ctr">
            <a:spAutoFit/>
          </a:bodyPr>
          <a:lstStyle/>
          <a:p>
            <a:endParaRPr lang="ru-RU"/>
          </a:p>
        </p:txBody>
      </p:sp>
      <p:sp>
        <p:nvSpPr>
          <p:cNvPr id="7178" name="AutoShape 10"/>
          <p:cNvSpPr>
            <a:spLocks noChangeArrowheads="1"/>
          </p:cNvSpPr>
          <p:nvPr/>
        </p:nvSpPr>
        <p:spPr bwMode="auto">
          <a:xfrm>
            <a:off x="5638800" y="3810000"/>
            <a:ext cx="152400" cy="152400"/>
          </a:xfrm>
          <a:prstGeom prst="flowChartConnector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anchor="ctr">
            <a:spAutoFit/>
          </a:bodyPr>
          <a:lstStyle/>
          <a:p>
            <a:endParaRPr lang="ru-RU"/>
          </a:p>
        </p:txBody>
      </p:sp>
      <p:sp>
        <p:nvSpPr>
          <p:cNvPr id="1035" name="Text Box 11"/>
          <p:cNvSpPr txBox="1">
            <a:spLocks noChangeArrowheads="1"/>
          </p:cNvSpPr>
          <p:nvPr/>
        </p:nvSpPr>
        <p:spPr bwMode="auto">
          <a:xfrm>
            <a:off x="1295400" y="1143000"/>
            <a:ext cx="457200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sz="2400" b="1" i="1">
                <a:cs typeface="Arial" pitchFamily="34" charset="0"/>
              </a:rPr>
              <a:t>P</a:t>
            </a:r>
          </a:p>
        </p:txBody>
      </p:sp>
      <p:sp>
        <p:nvSpPr>
          <p:cNvPr id="1036" name="Text Box 12"/>
          <p:cNvSpPr txBox="1">
            <a:spLocks noChangeArrowheads="1"/>
          </p:cNvSpPr>
          <p:nvPr/>
        </p:nvSpPr>
        <p:spPr bwMode="auto">
          <a:xfrm>
            <a:off x="7391400" y="5715000"/>
            <a:ext cx="457200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sz="2400" b="1" i="1">
                <a:cs typeface="Arial" pitchFamily="34" charset="0"/>
              </a:rPr>
              <a:t>Q</a:t>
            </a:r>
          </a:p>
        </p:txBody>
      </p:sp>
      <p:sp>
        <p:nvSpPr>
          <p:cNvPr id="1037" name="Line 13"/>
          <p:cNvSpPr>
            <a:spLocks noChangeShapeType="1"/>
          </p:cNvSpPr>
          <p:nvPr/>
        </p:nvSpPr>
        <p:spPr bwMode="auto">
          <a:xfrm>
            <a:off x="2209800" y="1676400"/>
            <a:ext cx="4343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anchor="ctr">
            <a:spAutoFit/>
          </a:bodyPr>
          <a:lstStyle/>
          <a:p>
            <a:endParaRPr lang="ru-RU"/>
          </a:p>
        </p:txBody>
      </p:sp>
      <p:sp>
        <p:nvSpPr>
          <p:cNvPr id="1038" name="Line 14"/>
          <p:cNvSpPr>
            <a:spLocks noChangeShapeType="1"/>
          </p:cNvSpPr>
          <p:nvPr/>
        </p:nvSpPr>
        <p:spPr bwMode="auto">
          <a:xfrm>
            <a:off x="6705600" y="1676400"/>
            <a:ext cx="0" cy="403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1039" name="Text Box 15"/>
          <p:cNvSpPr txBox="1">
            <a:spLocks noChangeArrowheads="1"/>
          </p:cNvSpPr>
          <p:nvPr/>
        </p:nvSpPr>
        <p:spPr bwMode="auto">
          <a:xfrm>
            <a:off x="5334000" y="3581400"/>
            <a:ext cx="304800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>
                <a:cs typeface="Arial" pitchFamily="34" charset="0"/>
              </a:rPr>
              <a:t>A</a:t>
            </a:r>
          </a:p>
        </p:txBody>
      </p:sp>
      <p:sp>
        <p:nvSpPr>
          <p:cNvPr id="1040" name="Text Box 16"/>
          <p:cNvSpPr txBox="1">
            <a:spLocks noChangeArrowheads="1"/>
          </p:cNvSpPr>
          <p:nvPr/>
        </p:nvSpPr>
        <p:spPr bwMode="auto">
          <a:xfrm>
            <a:off x="6172200" y="1295400"/>
            <a:ext cx="381000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>
                <a:cs typeface="Arial" pitchFamily="34" charset="0"/>
              </a:rPr>
              <a:t>C</a:t>
            </a:r>
          </a:p>
        </p:txBody>
      </p:sp>
      <p:sp>
        <p:nvSpPr>
          <p:cNvPr id="7185" name="AutoShape 17"/>
          <p:cNvSpPr>
            <a:spLocks noChangeArrowheads="1"/>
          </p:cNvSpPr>
          <p:nvPr/>
        </p:nvSpPr>
        <p:spPr bwMode="auto">
          <a:xfrm>
            <a:off x="6629400" y="1600200"/>
            <a:ext cx="152400" cy="152400"/>
          </a:xfrm>
          <a:prstGeom prst="flowChartConnector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anchor="ctr">
            <a:spAutoFit/>
          </a:bodyPr>
          <a:lstStyle/>
          <a:p>
            <a:endParaRPr lang="ru-RU"/>
          </a:p>
        </p:txBody>
      </p:sp>
      <p:sp>
        <p:nvSpPr>
          <p:cNvPr id="7186" name="Text Box 18"/>
          <p:cNvSpPr txBox="1">
            <a:spLocks noChangeArrowheads="1"/>
          </p:cNvSpPr>
          <p:nvPr/>
        </p:nvSpPr>
        <p:spPr bwMode="auto">
          <a:xfrm>
            <a:off x="2362200" y="4572000"/>
            <a:ext cx="381000" cy="6413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sz="3600" b="1" i="1">
                <a:solidFill>
                  <a:srgbClr val="6666FF"/>
                </a:solidFill>
                <a:cs typeface="Arial" pitchFamily="34" charset="0"/>
              </a:rPr>
              <a:t>S</a:t>
            </a:r>
          </a:p>
        </p:txBody>
      </p:sp>
      <p:sp>
        <p:nvSpPr>
          <p:cNvPr id="7187" name="Line 19"/>
          <p:cNvSpPr>
            <a:spLocks noChangeShapeType="1"/>
          </p:cNvSpPr>
          <p:nvPr/>
        </p:nvSpPr>
        <p:spPr bwMode="auto">
          <a:xfrm>
            <a:off x="6705600" y="1752600"/>
            <a:ext cx="0" cy="388620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7188" name="Line 20"/>
          <p:cNvSpPr>
            <a:spLocks noChangeShapeType="1"/>
          </p:cNvSpPr>
          <p:nvPr/>
        </p:nvSpPr>
        <p:spPr bwMode="auto">
          <a:xfrm flipV="1">
            <a:off x="2362200" y="1676400"/>
            <a:ext cx="4343400" cy="15875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7189" name="Line 21"/>
          <p:cNvSpPr>
            <a:spLocks noChangeShapeType="1"/>
          </p:cNvSpPr>
          <p:nvPr/>
        </p:nvSpPr>
        <p:spPr bwMode="auto">
          <a:xfrm>
            <a:off x="5715000" y="3962400"/>
            <a:ext cx="0" cy="167640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7190" name="Line 22"/>
          <p:cNvSpPr>
            <a:spLocks noChangeShapeType="1"/>
          </p:cNvSpPr>
          <p:nvPr/>
        </p:nvSpPr>
        <p:spPr bwMode="auto">
          <a:xfrm>
            <a:off x="2286000" y="3886200"/>
            <a:ext cx="3338513" cy="1588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7191" name="Line 23"/>
          <p:cNvSpPr>
            <a:spLocks noChangeShapeType="1"/>
          </p:cNvSpPr>
          <p:nvPr/>
        </p:nvSpPr>
        <p:spPr bwMode="auto">
          <a:xfrm>
            <a:off x="2195513" y="4754563"/>
            <a:ext cx="2486025" cy="1587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7192" name="Line 24"/>
          <p:cNvSpPr>
            <a:spLocks noChangeShapeType="1"/>
          </p:cNvSpPr>
          <p:nvPr/>
        </p:nvSpPr>
        <p:spPr bwMode="auto">
          <a:xfrm>
            <a:off x="4724400" y="4800600"/>
            <a:ext cx="0" cy="83820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0"/>
                                        <p:tgtEl>
                                          <p:spTgt spid="7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0"/>
                            </p:stCondLst>
                            <p:childTnLst>
                              <p:par>
                                <p:cTn id="1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0"/>
                                        <p:tgtEl>
                                          <p:spTgt spid="7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0"/>
                                        <p:tgtEl>
                                          <p:spTgt spid="71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0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0"/>
                            </p:stCondLst>
                            <p:childTnLst>
                              <p:par>
                                <p:cTn id="2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0"/>
                                        <p:tgtEl>
                                          <p:spTgt spid="71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0"/>
                                        <p:tgtEl>
                                          <p:spTgt spid="71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0"/>
                            </p:stCondLst>
                            <p:childTnLst>
                              <p:par>
                                <p:cTn id="3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0"/>
                            </p:stCondLst>
                            <p:childTnLst>
                              <p:par>
                                <p:cTn id="3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5000"/>
                                        <p:tgtEl>
                                          <p:spTgt spid="71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0"/>
                            </p:stCondLst>
                            <p:childTnLst>
                              <p:par>
                                <p:cTn id="3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5000"/>
                                        <p:tgtEl>
                                          <p:spTgt spid="7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3000" fill="hold"/>
                                        <p:tgtEl>
                                          <p:spTgt spid="71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3000" fill="hold"/>
                                        <p:tgtEl>
                                          <p:spTgt spid="71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6" grpId="0" animBg="1"/>
      <p:bldP spid="7177" grpId="0" animBg="1"/>
      <p:bldP spid="7178" grpId="0" animBg="1"/>
      <p:bldP spid="7185" grpId="0" animBg="1"/>
      <p:bldP spid="7186" grpId="0"/>
      <p:bldP spid="7187" grpId="0" animBg="1"/>
      <p:bldP spid="7188" grpId="0" animBg="1"/>
      <p:bldP spid="7189" grpId="0" animBg="1"/>
      <p:bldP spid="7190" grpId="0" animBg="1"/>
      <p:bldP spid="7191" grpId="0" animBg="1"/>
      <p:bldP spid="719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2800" b="1" dirty="0" smtClean="0"/>
              <a:t>(</a:t>
            </a:r>
            <a:r>
              <a:rPr lang="en-US" sz="2800" b="1" dirty="0" smtClean="0">
                <a:solidFill>
                  <a:srgbClr val="002060"/>
                </a:solidFill>
              </a:rPr>
              <a:t>law</a:t>
            </a:r>
            <a:r>
              <a:rPr lang="ru-RU" sz="2800" b="1" dirty="0" smtClean="0">
                <a:solidFill>
                  <a:srgbClr val="002060"/>
                </a:solidFill>
              </a:rPr>
              <a:t> </a:t>
            </a:r>
            <a:r>
              <a:rPr lang="en-US" sz="2800" b="1" dirty="0" smtClean="0">
                <a:solidFill>
                  <a:srgbClr val="002060"/>
                </a:solidFill>
              </a:rPr>
              <a:t>of</a:t>
            </a:r>
            <a:r>
              <a:rPr lang="ru-RU" sz="2800" b="1" dirty="0" smtClean="0">
                <a:solidFill>
                  <a:srgbClr val="002060"/>
                </a:solidFill>
              </a:rPr>
              <a:t> </a:t>
            </a:r>
            <a:r>
              <a:rPr lang="en-US" sz="2800" b="1" dirty="0" smtClean="0">
                <a:solidFill>
                  <a:srgbClr val="002060"/>
                </a:solidFill>
              </a:rPr>
              <a:t>supply</a:t>
            </a:r>
            <a:r>
              <a:rPr lang="ru-RU" sz="2800" b="1" dirty="0" smtClean="0">
                <a:solidFill>
                  <a:srgbClr val="002060"/>
                </a:solidFill>
              </a:rPr>
              <a:t>) — </a:t>
            </a:r>
            <a:r>
              <a:rPr lang="ru-RU" sz="3600" b="1" dirty="0" smtClean="0">
                <a:solidFill>
                  <a:srgbClr val="002060"/>
                </a:solidFill>
              </a:rPr>
              <a:t>величина предложения находится в прямой зависимости</a:t>
            </a:r>
            <a:br>
              <a:rPr lang="ru-RU" sz="3600" b="1" dirty="0" smtClean="0">
                <a:solidFill>
                  <a:srgbClr val="002060"/>
                </a:solidFill>
              </a:rPr>
            </a:br>
            <a:r>
              <a:rPr lang="ru-RU" sz="3600" b="1" dirty="0" smtClean="0">
                <a:solidFill>
                  <a:srgbClr val="002060"/>
                </a:solidFill>
              </a:rPr>
              <a:t>от цены: </a:t>
            </a:r>
          </a:p>
          <a:p>
            <a:pPr eaLnBrk="1" hangingPunct="1">
              <a:lnSpc>
                <a:spcPct val="90000"/>
              </a:lnSpc>
              <a:buClr>
                <a:schemeClr val="tx1"/>
              </a:buClr>
            </a:pPr>
            <a:r>
              <a:rPr lang="ru-RU" sz="3600" b="1" dirty="0" smtClean="0">
                <a:solidFill>
                  <a:srgbClr val="002060"/>
                </a:solidFill>
              </a:rPr>
              <a:t>выше цена — выше величина предложения</a:t>
            </a:r>
          </a:p>
          <a:p>
            <a:pPr eaLnBrk="1" hangingPunct="1">
              <a:lnSpc>
                <a:spcPct val="90000"/>
              </a:lnSpc>
              <a:buClr>
                <a:schemeClr val="tx1"/>
              </a:buClr>
            </a:pPr>
            <a:r>
              <a:rPr lang="ru-RU" sz="3600" b="1" dirty="0" smtClean="0">
                <a:solidFill>
                  <a:srgbClr val="002060"/>
                </a:solidFill>
              </a:rPr>
              <a:t>ниже цена — ниже величина предложения</a:t>
            </a:r>
            <a:endParaRPr lang="en-US" sz="3600" b="1" dirty="0" smtClean="0">
              <a:solidFill>
                <a:srgbClr val="002060"/>
              </a:solidFill>
            </a:endParaRPr>
          </a:p>
        </p:txBody>
      </p:sp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 eaLnBrk="1" hangingPunct="1"/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Закон предложения</a:t>
            </a:r>
            <a:endParaRPr lang="en-US" sz="32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50" name="Object 3"/>
          <p:cNvGraphicFramePr>
            <a:graphicFrameLocks noGrp="1" noChangeAspect="1"/>
          </p:cNvGraphicFramePr>
          <p:nvPr>
            <p:ph idx="1"/>
          </p:nvPr>
        </p:nvGraphicFramePr>
        <p:xfrm>
          <a:off x="1676400" y="949325"/>
          <a:ext cx="5791200" cy="5383213"/>
        </p:xfrm>
        <a:graphic>
          <a:graphicData uri="http://schemas.openxmlformats.org/presentationml/2006/ole">
            <p:oleObj spid="_x0000_s22530" name="Диаграмма" r:id="rId3" imgW="3105060" imgH="2886075" progId="Excel.Sheet.8">
              <p:embed/>
            </p:oleObj>
          </a:graphicData>
        </a:graphic>
      </p:graphicFrame>
      <p:sp>
        <p:nvSpPr>
          <p:cNvPr id="2051" name="Rectangle 2"/>
          <p:cNvSpPr>
            <a:spLocks noGrp="1" noChangeArrowheads="1"/>
          </p:cNvSpPr>
          <p:nvPr>
            <p:ph type="title"/>
          </p:nvPr>
        </p:nvSpPr>
        <p:spPr>
          <a:xfrm>
            <a:off x="683568" y="260648"/>
            <a:ext cx="7632848" cy="648072"/>
          </a:xfrm>
        </p:spPr>
        <p:txBody>
          <a:bodyPr>
            <a:normAutofit/>
          </a:bodyPr>
          <a:lstStyle/>
          <a:p>
            <a:pPr algn="ctr" eaLnBrk="1" hangingPunct="1"/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Изменение функции предложения</a:t>
            </a:r>
            <a:endParaRPr lang="en-US" sz="32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52" name="Line 4"/>
          <p:cNvSpPr>
            <a:spLocks noChangeShapeType="1"/>
          </p:cNvSpPr>
          <p:nvPr/>
        </p:nvSpPr>
        <p:spPr bwMode="auto">
          <a:xfrm>
            <a:off x="5715000" y="3886200"/>
            <a:ext cx="0" cy="1752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2053" name="Line 5"/>
          <p:cNvSpPr>
            <a:spLocks noChangeShapeType="1"/>
          </p:cNvSpPr>
          <p:nvPr/>
        </p:nvSpPr>
        <p:spPr bwMode="auto">
          <a:xfrm>
            <a:off x="2286000" y="3886200"/>
            <a:ext cx="3352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anchor="ctr">
            <a:spAutoFit/>
          </a:bodyPr>
          <a:lstStyle/>
          <a:p>
            <a:endParaRPr lang="ru-RU"/>
          </a:p>
        </p:txBody>
      </p:sp>
      <p:sp>
        <p:nvSpPr>
          <p:cNvPr id="9222" name="Freeform 6"/>
          <p:cNvSpPr>
            <a:spLocks/>
          </p:cNvSpPr>
          <p:nvPr/>
        </p:nvSpPr>
        <p:spPr bwMode="auto">
          <a:xfrm rot="-5131275">
            <a:off x="2704306" y="1410494"/>
            <a:ext cx="3963988" cy="3733800"/>
          </a:xfrm>
          <a:custGeom>
            <a:avLst/>
            <a:gdLst>
              <a:gd name="T0" fmla="*/ 0 w 2496"/>
              <a:gd name="T1" fmla="*/ 0 h 2208"/>
              <a:gd name="T2" fmla="*/ 288 w 2496"/>
              <a:gd name="T3" fmla="*/ 1104 h 2208"/>
              <a:gd name="T4" fmla="*/ 1248 w 2496"/>
              <a:gd name="T5" fmla="*/ 1920 h 2208"/>
              <a:gd name="T6" fmla="*/ 2496 w 2496"/>
              <a:gd name="T7" fmla="*/ 2208 h 2208"/>
              <a:gd name="T8" fmla="*/ 0 60000 65536"/>
              <a:gd name="T9" fmla="*/ 0 60000 65536"/>
              <a:gd name="T10" fmla="*/ 0 60000 65536"/>
              <a:gd name="T11" fmla="*/ 0 60000 65536"/>
              <a:gd name="T12" fmla="*/ 0 w 2496"/>
              <a:gd name="T13" fmla="*/ 0 h 2208"/>
              <a:gd name="T14" fmla="*/ 2496 w 2496"/>
              <a:gd name="T15" fmla="*/ 2208 h 220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496" h="2208">
                <a:moveTo>
                  <a:pt x="0" y="0"/>
                </a:moveTo>
                <a:cubicBezTo>
                  <a:pt x="40" y="392"/>
                  <a:pt x="80" y="784"/>
                  <a:pt x="288" y="1104"/>
                </a:cubicBezTo>
                <a:cubicBezTo>
                  <a:pt x="496" y="1424"/>
                  <a:pt x="880" y="1736"/>
                  <a:pt x="1248" y="1920"/>
                </a:cubicBezTo>
                <a:cubicBezTo>
                  <a:pt x="1616" y="2104"/>
                  <a:pt x="2288" y="2160"/>
                  <a:pt x="2496" y="2208"/>
                </a:cubicBezTo>
              </a:path>
            </a:pathLst>
          </a:custGeom>
          <a:noFill/>
          <a:ln w="63500">
            <a:solidFill>
              <a:srgbClr val="3366FF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9223" name="AutoShape 7"/>
          <p:cNvSpPr>
            <a:spLocks noChangeArrowheads="1"/>
          </p:cNvSpPr>
          <p:nvPr/>
        </p:nvSpPr>
        <p:spPr bwMode="auto">
          <a:xfrm>
            <a:off x="5638800" y="3810000"/>
            <a:ext cx="152400" cy="152400"/>
          </a:xfrm>
          <a:prstGeom prst="flowChartConnector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anchor="ctr">
            <a:spAutoFit/>
          </a:bodyPr>
          <a:lstStyle/>
          <a:p>
            <a:endParaRPr lang="ru-RU"/>
          </a:p>
        </p:txBody>
      </p:sp>
      <p:sp>
        <p:nvSpPr>
          <p:cNvPr id="2056" name="Text Box 8"/>
          <p:cNvSpPr txBox="1">
            <a:spLocks noChangeArrowheads="1"/>
          </p:cNvSpPr>
          <p:nvPr/>
        </p:nvSpPr>
        <p:spPr bwMode="auto">
          <a:xfrm>
            <a:off x="1295400" y="1143000"/>
            <a:ext cx="457200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sz="2400" b="1" i="1">
                <a:cs typeface="Arial" pitchFamily="34" charset="0"/>
              </a:rPr>
              <a:t>P</a:t>
            </a:r>
          </a:p>
        </p:txBody>
      </p:sp>
      <p:sp>
        <p:nvSpPr>
          <p:cNvPr id="2057" name="Text Box 9"/>
          <p:cNvSpPr txBox="1">
            <a:spLocks noChangeArrowheads="1"/>
          </p:cNvSpPr>
          <p:nvPr/>
        </p:nvSpPr>
        <p:spPr bwMode="auto">
          <a:xfrm>
            <a:off x="7391400" y="5715000"/>
            <a:ext cx="457200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sz="2400" b="1" i="1">
                <a:cs typeface="Arial" pitchFamily="34" charset="0"/>
              </a:rPr>
              <a:t>Q</a:t>
            </a:r>
          </a:p>
        </p:txBody>
      </p:sp>
      <p:sp>
        <p:nvSpPr>
          <p:cNvPr id="2058" name="Text Box 10"/>
          <p:cNvSpPr txBox="1">
            <a:spLocks noChangeArrowheads="1"/>
          </p:cNvSpPr>
          <p:nvPr/>
        </p:nvSpPr>
        <p:spPr bwMode="auto">
          <a:xfrm>
            <a:off x="5486400" y="3429000"/>
            <a:ext cx="304800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i="1">
                <a:solidFill>
                  <a:schemeClr val="bg2"/>
                </a:solidFill>
                <a:cs typeface="Arial" pitchFamily="34" charset="0"/>
              </a:rPr>
              <a:t>A</a:t>
            </a:r>
          </a:p>
        </p:txBody>
      </p:sp>
      <p:sp>
        <p:nvSpPr>
          <p:cNvPr id="9227" name="Text Box 11"/>
          <p:cNvSpPr txBox="1">
            <a:spLocks noChangeArrowheads="1"/>
          </p:cNvSpPr>
          <p:nvPr/>
        </p:nvSpPr>
        <p:spPr bwMode="auto">
          <a:xfrm>
            <a:off x="5943600" y="1600200"/>
            <a:ext cx="381000" cy="5794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sz="3200" b="1" i="1">
                <a:solidFill>
                  <a:srgbClr val="6666FF"/>
                </a:solidFill>
                <a:cs typeface="Arial" pitchFamily="34" charset="0"/>
              </a:rPr>
              <a:t>S</a:t>
            </a:r>
          </a:p>
        </p:txBody>
      </p:sp>
      <p:sp>
        <p:nvSpPr>
          <p:cNvPr id="2060" name="Line 12"/>
          <p:cNvSpPr>
            <a:spLocks noChangeShapeType="1"/>
          </p:cNvSpPr>
          <p:nvPr/>
        </p:nvSpPr>
        <p:spPr bwMode="auto">
          <a:xfrm>
            <a:off x="6705600" y="3962400"/>
            <a:ext cx="0" cy="1752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2061" name="Text Box 13"/>
          <p:cNvSpPr txBox="1">
            <a:spLocks noChangeArrowheads="1"/>
          </p:cNvSpPr>
          <p:nvPr/>
        </p:nvSpPr>
        <p:spPr bwMode="auto">
          <a:xfrm>
            <a:off x="6400800" y="3429000"/>
            <a:ext cx="457200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i="1">
                <a:solidFill>
                  <a:schemeClr val="bg2"/>
                </a:solidFill>
                <a:cs typeface="Arial" pitchFamily="34" charset="0"/>
              </a:rPr>
              <a:t>D</a:t>
            </a:r>
          </a:p>
        </p:txBody>
      </p:sp>
      <p:sp>
        <p:nvSpPr>
          <p:cNvPr id="9230" name="Text Box 14"/>
          <p:cNvSpPr txBox="1">
            <a:spLocks noChangeArrowheads="1"/>
          </p:cNvSpPr>
          <p:nvPr/>
        </p:nvSpPr>
        <p:spPr bwMode="auto">
          <a:xfrm>
            <a:off x="6629400" y="1981200"/>
            <a:ext cx="685800" cy="5794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sz="3200" b="1" i="1">
                <a:solidFill>
                  <a:srgbClr val="6666FF"/>
                </a:solidFill>
                <a:cs typeface="Arial" pitchFamily="34" charset="0"/>
              </a:rPr>
              <a:t>S</a:t>
            </a:r>
            <a:r>
              <a:rPr lang="en-US" sz="2000" b="1" baseline="-25000">
                <a:solidFill>
                  <a:srgbClr val="6666FF"/>
                </a:solidFill>
                <a:cs typeface="Arial" pitchFamily="34" charset="0"/>
              </a:rPr>
              <a:t>1</a:t>
            </a:r>
          </a:p>
        </p:txBody>
      </p:sp>
      <p:sp>
        <p:nvSpPr>
          <p:cNvPr id="9231" name="AutoShape 15"/>
          <p:cNvSpPr>
            <a:spLocks noChangeArrowheads="1"/>
          </p:cNvSpPr>
          <p:nvPr/>
        </p:nvSpPr>
        <p:spPr bwMode="auto">
          <a:xfrm>
            <a:off x="6629400" y="3810000"/>
            <a:ext cx="152400" cy="152400"/>
          </a:xfrm>
          <a:prstGeom prst="flowChartConnector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anchor="ctr">
            <a:spAutoFit/>
          </a:bodyPr>
          <a:lstStyle/>
          <a:p>
            <a:endParaRPr lang="ru-RU"/>
          </a:p>
        </p:txBody>
      </p:sp>
      <p:sp>
        <p:nvSpPr>
          <p:cNvPr id="2064" name="Line 16"/>
          <p:cNvSpPr>
            <a:spLocks noChangeShapeType="1"/>
          </p:cNvSpPr>
          <p:nvPr/>
        </p:nvSpPr>
        <p:spPr bwMode="auto">
          <a:xfrm>
            <a:off x="5791200" y="3886200"/>
            <a:ext cx="838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anchor="ctr">
            <a:spAutoFit/>
          </a:bodyPr>
          <a:lstStyle/>
          <a:p>
            <a:endParaRPr lang="ru-RU"/>
          </a:p>
        </p:txBody>
      </p:sp>
      <p:sp>
        <p:nvSpPr>
          <p:cNvPr id="9233" name="Line 17"/>
          <p:cNvSpPr>
            <a:spLocks noChangeShapeType="1"/>
          </p:cNvSpPr>
          <p:nvPr/>
        </p:nvSpPr>
        <p:spPr bwMode="auto">
          <a:xfrm>
            <a:off x="5791200" y="3886200"/>
            <a:ext cx="8382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9234" name="AutoShape 18"/>
          <p:cNvSpPr>
            <a:spLocks/>
          </p:cNvSpPr>
          <p:nvPr/>
        </p:nvSpPr>
        <p:spPr bwMode="auto">
          <a:xfrm>
            <a:off x="2514600" y="2667000"/>
            <a:ext cx="2362200" cy="381000"/>
          </a:xfrm>
          <a:prstGeom prst="borderCallout1">
            <a:avLst>
              <a:gd name="adj1" fmla="val 30000"/>
              <a:gd name="adj2" fmla="val 103227"/>
              <a:gd name="adj3" fmla="val 320000"/>
              <a:gd name="adj4" fmla="val 154838"/>
            </a:avLst>
          </a:prstGeom>
          <a:solidFill>
            <a:schemeClr val="accent1"/>
          </a:solidFill>
          <a:ln w="9525" algn="ctr">
            <a:solidFill>
              <a:schemeClr val="bg2"/>
            </a:solidFill>
            <a:miter lim="800000"/>
            <a:headEnd/>
            <a:tailEnd type="triangle" w="med" len="med"/>
          </a:ln>
        </p:spPr>
        <p:txBody>
          <a:bodyPr/>
          <a:lstStyle/>
          <a:p>
            <a:pPr algn="ctr"/>
            <a:r>
              <a:rPr lang="ru-RU">
                <a:latin typeface="Garamond" pitchFamily="18" charset="0"/>
                <a:cs typeface="Arial" pitchFamily="34" charset="0"/>
              </a:rPr>
              <a:t>Рост предложения</a:t>
            </a:r>
            <a:endParaRPr lang="en-US">
              <a:latin typeface="Garamond" pitchFamily="18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0"/>
                                        <p:tgtEl>
                                          <p:spTgt spid="9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0"/>
                            </p:stCondLst>
                            <p:childTnLst>
                              <p:par>
                                <p:cTn id="9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3000" fill="hold"/>
                                        <p:tgtEl>
                                          <p:spTgt spid="92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3000" fill="hold"/>
                                        <p:tgtEl>
                                          <p:spTgt spid="92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80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80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3000"/>
                                        <p:tgtEl>
                                          <p:spTgt spid="92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3000"/>
                                        <p:tgtEl>
                                          <p:spTgt spid="92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1000"/>
                            </p:stCondLst>
                            <p:childTnLst>
                              <p:par>
                                <p:cTn id="24" presetID="63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022E-16 2.22222E-6 L 0.1125 2.22222E-6 " pathEditMode="relative" rAng="0" ptsTypes="AA">
                                      <p:cBhvr>
                                        <p:cTn id="25" dur="2000" fill="hold"/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6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3000"/>
                            </p:stCondLst>
                            <p:childTnLst>
                              <p:par>
                                <p:cTn id="2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3000"/>
                            </p:stCondLst>
                            <p:childTnLst>
                              <p:par>
                                <p:cTn id="30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3000" fill="hold"/>
                                        <p:tgtEl>
                                          <p:spTgt spid="92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3000" fill="hold"/>
                                        <p:tgtEl>
                                          <p:spTgt spid="92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6000"/>
                            </p:stCondLst>
                            <p:childTnLst>
                              <p:par>
                                <p:cTn id="35" presetID="2" presetClass="exit" presetSubtype="4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6" dur="3000"/>
                                        <p:tgtEl>
                                          <p:spTgt spid="92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3000"/>
                                        <p:tgtEl>
                                          <p:spTgt spid="92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9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2" grpId="0" animBg="1"/>
      <p:bldP spid="9222" grpId="1" animBg="1"/>
      <p:bldP spid="9223" grpId="0" animBg="1"/>
      <p:bldP spid="9227" grpId="0"/>
      <p:bldP spid="9227" grpId="1"/>
      <p:bldP spid="9230" grpId="0"/>
      <p:bldP spid="9231" grpId="0" animBg="1"/>
      <p:bldP spid="9233" grpId="0" animBg="1"/>
      <p:bldP spid="923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3"/>
          <p:cNvSpPr>
            <a:spLocks noGrp="1" noChangeArrowheads="1"/>
          </p:cNvSpPr>
          <p:nvPr>
            <p:ph idx="1"/>
          </p:nvPr>
        </p:nvSpPr>
        <p:spPr>
          <a:xfrm>
            <a:off x="251520" y="1412776"/>
            <a:ext cx="8712968" cy="5112568"/>
          </a:xfrm>
        </p:spPr>
        <p:txBody>
          <a:bodyPr/>
          <a:lstStyle/>
          <a:p>
            <a:pPr eaLnBrk="1" hangingPunct="1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Цены факторов производства</a:t>
            </a:r>
          </a:p>
          <a:p>
            <a:pPr eaLnBrk="1" hangingPunct="1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Технологии</a:t>
            </a:r>
          </a:p>
          <a:p>
            <a:pPr eaLnBrk="1" hangingPunct="1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Налоги и субсидии государства</a:t>
            </a:r>
          </a:p>
          <a:p>
            <a:pPr eaLnBrk="1" hangingPunct="1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Цены других товаров и услуг (другие возможности получения прибыли)</a:t>
            </a:r>
          </a:p>
          <a:p>
            <a:pPr eaLnBrk="1" hangingPunct="1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Количество продавцов на рынке</a:t>
            </a:r>
          </a:p>
          <a:p>
            <a:pPr eaLnBrk="1" hangingPunct="1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Ожидаемая в будущем цена продукта</a:t>
            </a:r>
            <a:endParaRPr lang="en-US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 eaLnBrk="1" hangingPunct="1"/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Неценовые факторы изменения предложения</a:t>
            </a:r>
            <a:endParaRPr lang="en-US" sz="32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2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2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02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02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02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02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02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02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02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Rectangle 3"/>
          <p:cNvSpPr>
            <a:spLocks noGrp="1" noChangeArrowheads="1"/>
          </p:cNvSpPr>
          <p:nvPr>
            <p:ph idx="1"/>
          </p:nvPr>
        </p:nvSpPr>
        <p:spPr>
          <a:xfrm>
            <a:off x="0" y="692696"/>
            <a:ext cx="9144000" cy="5976392"/>
          </a:xfrm>
        </p:spPr>
        <p:txBody>
          <a:bodyPr/>
          <a:lstStyle/>
          <a:p>
            <a:pPr marL="609600" indent="-609600" algn="ctr" eaLnBrk="1" hangingPunct="1">
              <a:lnSpc>
                <a:spcPct val="80000"/>
              </a:lnSpc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Рынок автомобилей (иностранных и собственного производства) в России</a:t>
            </a:r>
          </a:p>
          <a:p>
            <a:pPr marL="609600" indent="-609600" eaLnBrk="1" hangingPunct="1">
              <a:lnSpc>
                <a:spcPct val="80000"/>
              </a:lnSpc>
              <a:buFontTx/>
              <a:buAutoNum type="arabicPeriod"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Рабочие автомобильной промышленности согласны на снижение заработной платы и льготных выплат</a:t>
            </a:r>
          </a:p>
          <a:p>
            <a:pPr marL="609600" indent="-609600" eaLnBrk="1" hangingPunct="1">
              <a:lnSpc>
                <a:spcPct val="80000"/>
              </a:lnSpc>
              <a:buFontTx/>
              <a:buAutoNum type="arabicPeriod"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Новая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робото-технология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увеличивает эффективность на фабриках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ОАО «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Автоваз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pPr marL="609600" indent="-609600" eaLnBrk="1" hangingPunct="1">
              <a:lnSpc>
                <a:spcPct val="80000"/>
              </a:lnSpc>
              <a:buFontTx/>
              <a:buAutoNum type="arabicPeriod"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Национальная забастовка в автомобильной промышленности началась в полночь</a:t>
            </a:r>
          </a:p>
          <a:p>
            <a:pPr marL="609600" indent="-609600" eaLnBrk="1" hangingPunct="1">
              <a:lnSpc>
                <a:spcPct val="80000"/>
              </a:lnSpc>
              <a:buFontTx/>
              <a:buAutoNum type="arabicPeriod"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Отменены квоты: ввоз импортных автомобилей растет</a:t>
            </a:r>
          </a:p>
          <a:p>
            <a:pPr marL="609600" indent="-609600" eaLnBrk="1" hangingPunct="1">
              <a:lnSpc>
                <a:spcPct val="80000"/>
              </a:lnSpc>
              <a:buFontTx/>
              <a:buAutoNum type="arabicPeriod"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Цены на  сталь выросли на 10%</a:t>
            </a:r>
          </a:p>
          <a:p>
            <a:pPr marL="609600" indent="-609600" eaLnBrk="1" hangingPunct="1">
              <a:lnSpc>
                <a:spcPct val="80000"/>
              </a:lnSpc>
              <a:buFontTx/>
              <a:buAutoNum type="arabicPeriod"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Крупный производитель автомобилей обанкротился, фабрики закрыты</a:t>
            </a:r>
          </a:p>
          <a:p>
            <a:pPr marL="609600" indent="-609600" eaLnBrk="1" hangingPunct="1">
              <a:lnSpc>
                <a:spcPct val="80000"/>
              </a:lnSpc>
              <a:buFontTx/>
              <a:buAutoNum type="arabicPeriod"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Покупатели отвергают новые модели машин; продавцы снижают цены</a:t>
            </a:r>
          </a:p>
          <a:p>
            <a:pPr marL="609600" indent="-609600" eaLnBrk="1" hangingPunct="1">
              <a:lnSpc>
                <a:spcPct val="80000"/>
              </a:lnSpc>
              <a:buFontTx/>
              <a:buAutoNum type="arabicPeriod"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Значительная нехватка потребительской электроники – потребители не могут купить новые игры и технические приспособления в достаточном количестве</a:t>
            </a:r>
          </a:p>
          <a:p>
            <a:pPr marL="609600" indent="-609600" eaLnBrk="1" hangingPunct="1">
              <a:lnSpc>
                <a:spcPct val="80000"/>
              </a:lnSpc>
              <a:buFontTx/>
              <a:buAutoNum type="arabicPeriod"/>
            </a:pPr>
            <a:endParaRPr lang="ru-RU" sz="2000" dirty="0" smtClean="0"/>
          </a:p>
        </p:txBody>
      </p:sp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16632"/>
            <a:ext cx="8229600" cy="504056"/>
          </a:xfrm>
        </p:spPr>
        <p:txBody>
          <a:bodyPr>
            <a:noAutofit/>
          </a:bodyPr>
          <a:lstStyle/>
          <a:p>
            <a:pPr eaLnBrk="1" hangingPunct="1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Неценовые факторы предложения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12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12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12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12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12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112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126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126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1126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126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126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1126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126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126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1126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Rectangle 3"/>
          <p:cNvSpPr>
            <a:spLocks noGrp="1" noChangeArrowheads="1"/>
          </p:cNvSpPr>
          <p:nvPr>
            <p:ph idx="1"/>
          </p:nvPr>
        </p:nvSpPr>
        <p:spPr>
          <a:xfrm>
            <a:off x="647700" y="1484313"/>
            <a:ext cx="8496300" cy="5030787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b="1" dirty="0" smtClean="0"/>
              <a:t>1. </a:t>
            </a:r>
            <a:r>
              <a:rPr lang="ru-RU" sz="2800" b="1" dirty="0" smtClean="0"/>
              <a:t>Рабочие автомобильной промышленности согласны на снижение заработной платы и льготных выпл</a:t>
            </a:r>
            <a:r>
              <a:rPr lang="ru-RU" sz="2800" dirty="0" smtClean="0"/>
              <a:t>ат</a:t>
            </a:r>
          </a:p>
        </p:txBody>
      </p:sp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 eaLnBrk="1" hangingPunct="1"/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Неценовые факторы предложения</a:t>
            </a:r>
          </a:p>
        </p:txBody>
      </p:sp>
      <p:sp>
        <p:nvSpPr>
          <p:cNvPr id="12292" name="Line 4"/>
          <p:cNvSpPr>
            <a:spLocks noChangeShapeType="1"/>
          </p:cNvSpPr>
          <p:nvPr/>
        </p:nvSpPr>
        <p:spPr bwMode="auto">
          <a:xfrm flipV="1">
            <a:off x="1258888" y="2924175"/>
            <a:ext cx="0" cy="266541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2293" name="Line 5"/>
          <p:cNvSpPr>
            <a:spLocks noChangeShapeType="1"/>
          </p:cNvSpPr>
          <p:nvPr/>
        </p:nvSpPr>
        <p:spPr bwMode="auto">
          <a:xfrm>
            <a:off x="1258888" y="5589588"/>
            <a:ext cx="244951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2294" name="Line 6"/>
          <p:cNvSpPr>
            <a:spLocks noChangeShapeType="1"/>
          </p:cNvSpPr>
          <p:nvPr/>
        </p:nvSpPr>
        <p:spPr bwMode="auto">
          <a:xfrm flipV="1">
            <a:off x="1547813" y="3213100"/>
            <a:ext cx="2016125" cy="20875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2295" name="Text Box 7"/>
          <p:cNvSpPr txBox="1">
            <a:spLocks noChangeArrowheads="1"/>
          </p:cNvSpPr>
          <p:nvPr/>
        </p:nvSpPr>
        <p:spPr bwMode="auto">
          <a:xfrm>
            <a:off x="3543300" y="5681663"/>
            <a:ext cx="3619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Q</a:t>
            </a:r>
            <a:endParaRPr lang="ru-RU"/>
          </a:p>
        </p:txBody>
      </p:sp>
      <p:sp>
        <p:nvSpPr>
          <p:cNvPr id="12296" name="Text Box 8"/>
          <p:cNvSpPr txBox="1">
            <a:spLocks noChangeArrowheads="1"/>
          </p:cNvSpPr>
          <p:nvPr/>
        </p:nvSpPr>
        <p:spPr bwMode="auto">
          <a:xfrm>
            <a:off x="735013" y="2655888"/>
            <a:ext cx="3365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Р</a:t>
            </a:r>
          </a:p>
        </p:txBody>
      </p:sp>
      <p:sp>
        <p:nvSpPr>
          <p:cNvPr id="12297" name="Text Box 9"/>
          <p:cNvSpPr txBox="1">
            <a:spLocks noChangeArrowheads="1"/>
          </p:cNvSpPr>
          <p:nvPr/>
        </p:nvSpPr>
        <p:spPr bwMode="auto">
          <a:xfrm>
            <a:off x="3616325" y="3160713"/>
            <a:ext cx="40748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 smtClean="0"/>
              <a:t>S</a:t>
            </a:r>
            <a:r>
              <a:rPr lang="ru-RU" dirty="0" smtClean="0"/>
              <a:t>1</a:t>
            </a:r>
            <a:endParaRPr lang="ru-RU" dirty="0"/>
          </a:p>
        </p:txBody>
      </p:sp>
      <p:sp>
        <p:nvSpPr>
          <p:cNvPr id="12298" name="Line 10"/>
          <p:cNvSpPr>
            <a:spLocks noChangeShapeType="1"/>
          </p:cNvSpPr>
          <p:nvPr/>
        </p:nvSpPr>
        <p:spPr bwMode="auto">
          <a:xfrm flipV="1">
            <a:off x="2051050" y="3644900"/>
            <a:ext cx="1657350" cy="17287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2299" name="Text Box 11"/>
          <p:cNvSpPr txBox="1">
            <a:spLocks noChangeArrowheads="1"/>
          </p:cNvSpPr>
          <p:nvPr/>
        </p:nvSpPr>
        <p:spPr bwMode="auto">
          <a:xfrm>
            <a:off x="3616325" y="4097338"/>
            <a:ext cx="40748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 smtClean="0"/>
              <a:t>S</a:t>
            </a:r>
            <a:r>
              <a:rPr lang="ru-RU" dirty="0" smtClean="0"/>
              <a:t>2</a:t>
            </a:r>
            <a:endParaRPr lang="ru-RU" dirty="0"/>
          </a:p>
        </p:txBody>
      </p:sp>
      <p:sp>
        <p:nvSpPr>
          <p:cNvPr id="12300" name="Line 12"/>
          <p:cNvSpPr>
            <a:spLocks noChangeShapeType="1"/>
          </p:cNvSpPr>
          <p:nvPr/>
        </p:nvSpPr>
        <p:spPr bwMode="auto">
          <a:xfrm flipV="1">
            <a:off x="1258888" y="4149725"/>
            <a:ext cx="2017712" cy="714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2301" name="Line 13"/>
          <p:cNvSpPr>
            <a:spLocks noChangeShapeType="1"/>
          </p:cNvSpPr>
          <p:nvPr/>
        </p:nvSpPr>
        <p:spPr bwMode="auto">
          <a:xfrm>
            <a:off x="2627313" y="4149725"/>
            <a:ext cx="0" cy="13668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2302" name="Line 14"/>
          <p:cNvSpPr>
            <a:spLocks noChangeShapeType="1"/>
          </p:cNvSpPr>
          <p:nvPr/>
        </p:nvSpPr>
        <p:spPr bwMode="auto">
          <a:xfrm>
            <a:off x="3276600" y="4149725"/>
            <a:ext cx="0" cy="13668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2303" name="Text Box 15"/>
          <p:cNvSpPr txBox="1">
            <a:spLocks noChangeArrowheads="1"/>
          </p:cNvSpPr>
          <p:nvPr/>
        </p:nvSpPr>
        <p:spPr bwMode="auto">
          <a:xfrm>
            <a:off x="755650" y="4097338"/>
            <a:ext cx="503238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P1</a:t>
            </a:r>
            <a:endParaRPr lang="ru-RU"/>
          </a:p>
        </p:txBody>
      </p:sp>
      <p:sp>
        <p:nvSpPr>
          <p:cNvPr id="12304" name="Text Box 16"/>
          <p:cNvSpPr txBox="1">
            <a:spLocks noChangeArrowheads="1"/>
          </p:cNvSpPr>
          <p:nvPr/>
        </p:nvSpPr>
        <p:spPr bwMode="auto">
          <a:xfrm>
            <a:off x="2319338" y="5608638"/>
            <a:ext cx="45717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 smtClean="0"/>
              <a:t>Q</a:t>
            </a:r>
            <a:r>
              <a:rPr lang="ru-RU" dirty="0" smtClean="0"/>
              <a:t>1</a:t>
            </a:r>
            <a:endParaRPr lang="ru-RU" dirty="0"/>
          </a:p>
        </p:txBody>
      </p:sp>
      <p:sp>
        <p:nvSpPr>
          <p:cNvPr id="12305" name="Text Box 17"/>
          <p:cNvSpPr txBox="1">
            <a:spLocks noChangeArrowheads="1"/>
          </p:cNvSpPr>
          <p:nvPr/>
        </p:nvSpPr>
        <p:spPr bwMode="auto">
          <a:xfrm>
            <a:off x="3111500" y="5589588"/>
            <a:ext cx="4889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 smtClean="0"/>
              <a:t>Q</a:t>
            </a:r>
            <a:r>
              <a:rPr lang="ru-RU" dirty="0" smtClean="0"/>
              <a:t>2</a:t>
            </a:r>
            <a:endParaRPr lang="ru-RU" dirty="0"/>
          </a:p>
        </p:txBody>
      </p:sp>
      <p:sp>
        <p:nvSpPr>
          <p:cNvPr id="12306" name="Text Box 18"/>
          <p:cNvSpPr txBox="1">
            <a:spLocks noChangeArrowheads="1"/>
          </p:cNvSpPr>
          <p:nvPr/>
        </p:nvSpPr>
        <p:spPr bwMode="auto">
          <a:xfrm>
            <a:off x="4572000" y="3213100"/>
            <a:ext cx="457200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 dirty="0">
                <a:solidFill>
                  <a:srgbClr val="002060"/>
                </a:solidFill>
              </a:rPr>
              <a:t>Кривая предложения смещается </a:t>
            </a:r>
            <a:r>
              <a:rPr lang="ru-RU" sz="2400" b="1" dirty="0" smtClean="0">
                <a:solidFill>
                  <a:srgbClr val="002060"/>
                </a:solidFill>
              </a:rPr>
              <a:t>вправо, </a:t>
            </a:r>
            <a:r>
              <a:rPr lang="ru-RU" sz="2400" b="1" dirty="0">
                <a:solidFill>
                  <a:srgbClr val="002060"/>
                </a:solidFill>
              </a:rPr>
              <a:t>предложение </a:t>
            </a:r>
            <a:r>
              <a:rPr lang="ru-RU" sz="2400" b="1" dirty="0" smtClean="0">
                <a:solidFill>
                  <a:srgbClr val="002060"/>
                </a:solidFill>
              </a:rPr>
              <a:t>растет, </a:t>
            </a:r>
            <a:r>
              <a:rPr lang="ru-RU" sz="2400" b="1" dirty="0">
                <a:solidFill>
                  <a:srgbClr val="002060"/>
                </a:solidFill>
              </a:rPr>
              <a:t>удешевление факторов производства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23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3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23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667</TotalTime>
  <Words>676</Words>
  <Application>Microsoft Office PowerPoint</Application>
  <PresentationFormat>Экран (4:3)</PresentationFormat>
  <Paragraphs>169</Paragraphs>
  <Slides>17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2</vt:i4>
      </vt:variant>
      <vt:variant>
        <vt:lpstr>Заголовки слайдов</vt:lpstr>
      </vt:variant>
      <vt:variant>
        <vt:i4>17</vt:i4>
      </vt:variant>
    </vt:vector>
  </HeadingPairs>
  <TitlesOfParts>
    <vt:vector size="20" baseType="lpstr">
      <vt:lpstr>Открытая</vt:lpstr>
      <vt:lpstr>Chart</vt:lpstr>
      <vt:lpstr>Диаграмма</vt:lpstr>
      <vt:lpstr>Слайд 1</vt:lpstr>
      <vt:lpstr>РЫНОК КУРИНОГО МЯСА</vt:lpstr>
      <vt:lpstr>Предложение. Детерминанты предложения.</vt:lpstr>
      <vt:lpstr>Предложение (supply) – количество товаров и услуг, которое производители готовы поставить на рынок в зависимости от их ЦЕНЫ</vt:lpstr>
      <vt:lpstr>Закон предложения</vt:lpstr>
      <vt:lpstr>Изменение функции предложения</vt:lpstr>
      <vt:lpstr>Неценовые факторы изменения предложения</vt:lpstr>
      <vt:lpstr>Неценовые факторы предложения</vt:lpstr>
      <vt:lpstr>Неценовые факторы предложения</vt:lpstr>
      <vt:lpstr>Неценовые факторы предложения</vt:lpstr>
      <vt:lpstr>Неценовые факторы предложения</vt:lpstr>
      <vt:lpstr>Неценовые факторы предложения</vt:lpstr>
      <vt:lpstr>Неценовые факторы предложения</vt:lpstr>
      <vt:lpstr>Неценовые факторы предложения</vt:lpstr>
      <vt:lpstr>Неценовые факторы предложения</vt:lpstr>
      <vt:lpstr>Неценовые факторы предложения</vt:lpstr>
      <vt:lpstr>Слайд 17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1</cp:lastModifiedBy>
  <cp:revision>37</cp:revision>
  <dcterms:created xsi:type="dcterms:W3CDTF">2010-11-21T16:06:13Z</dcterms:created>
  <dcterms:modified xsi:type="dcterms:W3CDTF">2010-11-24T16:19:02Z</dcterms:modified>
</cp:coreProperties>
</file>