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notesMasterIdLst>
    <p:notesMasterId r:id="rId22"/>
  </p:notesMasterIdLst>
  <p:sldIdLst>
    <p:sldId id="259" r:id="rId2"/>
    <p:sldId id="278" r:id="rId3"/>
    <p:sldId id="260" r:id="rId4"/>
    <p:sldId id="262" r:id="rId5"/>
    <p:sldId id="263" r:id="rId6"/>
    <p:sldId id="272" r:id="rId7"/>
    <p:sldId id="267" r:id="rId8"/>
    <p:sldId id="271" r:id="rId9"/>
    <p:sldId id="273" r:id="rId10"/>
    <p:sldId id="270" r:id="rId11"/>
    <p:sldId id="269" r:id="rId12"/>
    <p:sldId id="264" r:id="rId13"/>
    <p:sldId id="265" r:id="rId14"/>
    <p:sldId id="266" r:id="rId15"/>
    <p:sldId id="274" r:id="rId16"/>
    <p:sldId id="279" r:id="rId17"/>
    <p:sldId id="275" r:id="rId18"/>
    <p:sldId id="276" r:id="rId19"/>
    <p:sldId id="277" r:id="rId20"/>
    <p:sldId id="280" r:id="rId2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505E3EF-67EA-436B-97B2-0124C06EBD24}" styleName="Средний стиль 4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4" d="100"/>
          <a:sy n="44" d="100"/>
        </p:scale>
        <p:origin x="-1258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Лист1!$G$16</c:f>
              <c:strCache>
                <c:ptCount val="1"/>
                <c:pt idx="0">
                  <c:v>победители</c:v>
                </c:pt>
              </c:strCache>
            </c:strRef>
          </c:tx>
          <c:dLbls>
            <c:dLbl>
              <c:idx val="0"/>
              <c:layout>
                <c:manualLayout>
                  <c:x val="7.5757575757575933E-3"/>
                  <c:y val="-4.7198330200144065E-2"/>
                </c:manualLayout>
              </c:layout>
              <c:showVal val="1"/>
            </c:dLbl>
            <c:dLbl>
              <c:idx val="1"/>
              <c:layout>
                <c:manualLayout>
                  <c:x val="1.0606060606060645E-2"/>
                  <c:y val="-4.7198330200144065E-2"/>
                </c:manualLayout>
              </c:layout>
              <c:showVal val="1"/>
            </c:dLbl>
            <c:txPr>
              <a:bodyPr/>
              <a:lstStyle/>
              <a:p>
                <a:pPr>
                  <a:defRPr sz="2400"/>
                </a:pPr>
                <a:endParaRPr lang="ru-RU"/>
              </a:p>
            </c:txPr>
            <c:showVal val="1"/>
          </c:dLbls>
          <c:cat>
            <c:strRef>
              <c:f>Лист1!$H$15:$I$15</c:f>
              <c:strCache>
                <c:ptCount val="2"/>
                <c:pt idx="0">
                  <c:v>2010-11</c:v>
                </c:pt>
                <c:pt idx="1">
                  <c:v>2011-12</c:v>
                </c:pt>
              </c:strCache>
            </c:strRef>
          </c:cat>
          <c:val>
            <c:numRef>
              <c:f>Лист1!$H$16:$I$16</c:f>
              <c:numCache>
                <c:formatCode>General</c:formatCode>
                <c:ptCount val="2"/>
                <c:pt idx="0">
                  <c:v>15</c:v>
                </c:pt>
                <c:pt idx="1">
                  <c:v>15</c:v>
                </c:pt>
              </c:numCache>
            </c:numRef>
          </c:val>
        </c:ser>
        <c:ser>
          <c:idx val="1"/>
          <c:order val="1"/>
          <c:tx>
            <c:strRef>
              <c:f>Лист1!$G$17</c:f>
              <c:strCache>
                <c:ptCount val="1"/>
                <c:pt idx="0">
                  <c:v>призеры</c:v>
                </c:pt>
              </c:strCache>
            </c:strRef>
          </c:tx>
          <c:dLbls>
            <c:dLbl>
              <c:idx val="0"/>
              <c:layout>
                <c:manualLayout>
                  <c:x val="4.5454545454545484E-2"/>
                  <c:y val="-5.2166575484369683E-2"/>
                </c:manualLayout>
              </c:layout>
              <c:showVal val="1"/>
            </c:dLbl>
            <c:dLbl>
              <c:idx val="1"/>
              <c:layout>
                <c:manualLayout>
                  <c:x val="5.757575757575744E-2"/>
                  <c:y val="-3.4777716989579988E-2"/>
                </c:manualLayout>
              </c:layout>
              <c:showVal val="1"/>
            </c:dLbl>
            <c:txPr>
              <a:bodyPr/>
              <a:lstStyle/>
              <a:p>
                <a:pPr>
                  <a:defRPr sz="2400"/>
                </a:pPr>
                <a:endParaRPr lang="ru-RU"/>
              </a:p>
            </c:txPr>
            <c:showVal val="1"/>
          </c:dLbls>
          <c:cat>
            <c:strRef>
              <c:f>Лист1!$H$15:$I$15</c:f>
              <c:strCache>
                <c:ptCount val="2"/>
                <c:pt idx="0">
                  <c:v>2010-11</c:v>
                </c:pt>
                <c:pt idx="1">
                  <c:v>2011-12</c:v>
                </c:pt>
              </c:strCache>
            </c:strRef>
          </c:cat>
          <c:val>
            <c:numRef>
              <c:f>Лист1!$H$17:$I$17</c:f>
              <c:numCache>
                <c:formatCode>General</c:formatCode>
                <c:ptCount val="2"/>
                <c:pt idx="0">
                  <c:v>8</c:v>
                </c:pt>
                <c:pt idx="1">
                  <c:v>9</c:v>
                </c:pt>
              </c:numCache>
            </c:numRef>
          </c:val>
        </c:ser>
        <c:shape val="cylinder"/>
        <c:axId val="57988224"/>
        <c:axId val="60760064"/>
        <c:axId val="0"/>
      </c:bar3DChart>
      <c:catAx>
        <c:axId val="57988224"/>
        <c:scaling>
          <c:orientation val="minMax"/>
        </c:scaling>
        <c:axPos val="b"/>
        <c:tickLblPos val="nextTo"/>
        <c:txPr>
          <a:bodyPr/>
          <a:lstStyle/>
          <a:p>
            <a:pPr>
              <a:defRPr sz="2400"/>
            </a:pPr>
            <a:endParaRPr lang="ru-RU"/>
          </a:p>
        </c:txPr>
        <c:crossAx val="60760064"/>
        <c:crosses val="autoZero"/>
        <c:auto val="1"/>
        <c:lblAlgn val="ctr"/>
        <c:lblOffset val="100"/>
      </c:catAx>
      <c:valAx>
        <c:axId val="60760064"/>
        <c:scaling>
          <c:orientation val="minMax"/>
        </c:scaling>
        <c:axPos val="l"/>
        <c:majorGridlines/>
        <c:numFmt formatCode="General" sourceLinked="1"/>
        <c:tickLblPos val="nextTo"/>
        <c:crossAx val="57988224"/>
        <c:crosses val="autoZero"/>
        <c:crossBetween val="between"/>
      </c:valAx>
    </c:plotArea>
    <c:legend>
      <c:legendPos val="r"/>
      <c:layout/>
      <c:txPr>
        <a:bodyPr/>
        <a:lstStyle/>
        <a:p>
          <a:pPr>
            <a:defRPr sz="2000"/>
          </a:pPr>
          <a:endParaRPr lang="ru-RU"/>
        </a:p>
      </c:txPr>
    </c:legend>
    <c:plotVisOnly val="1"/>
    <c:dispBlanksAs val="gap"/>
  </c:chart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332EAB08-33A0-4F2C-BDFF-A6C1EA509AEA}" type="datetimeFigureOut">
              <a:rPr lang="ru-RU"/>
              <a:pPr>
                <a:defRPr/>
              </a:pPr>
              <a:t>02.05.2012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4121AFAD-D173-46D4-A8FD-43D96E1D00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1507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6CAB003-F6EA-4A31-ACAA-906C9D410983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E0CAA2">
                    <a:shade val="90000"/>
                  </a:srgbClr>
                </a:solidFill>
              </a:defRPr>
            </a:lvl1pPr>
          </a:lstStyle>
          <a:p>
            <a:pPr>
              <a:defRPr/>
            </a:pPr>
            <a:fld id="{C9AD58D0-4D44-4A03-B393-9D81CB0DBCB4}" type="datetimeFigureOut">
              <a:rPr lang="ru-RU"/>
              <a:pPr>
                <a:defRPr/>
              </a:pPr>
              <a:t>02.05.2012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E0CAA2">
                    <a:shade val="90000"/>
                  </a:srgb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E0CAA2">
                    <a:shade val="90000"/>
                  </a:srgbClr>
                </a:solidFill>
              </a:defRPr>
            </a:lvl1pPr>
          </a:lstStyle>
          <a:p>
            <a:pPr>
              <a:defRPr/>
            </a:pPr>
            <a:fld id="{482C0AB7-5F81-47DF-A496-4902C84C42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1E0198-377B-4BD2-909D-2D17F1E7621B}" type="datetimeFigureOut">
              <a:rPr lang="ru-RU"/>
              <a:pPr>
                <a:defRPr/>
              </a:pPr>
              <a:t>02.05.2012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B169FB-DBA4-4E20-B539-61A6453B2F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FEBAE5-1442-42E7-9646-DBE6BF706AF9}" type="datetimeFigureOut">
              <a:rPr lang="ru-RU"/>
              <a:pPr>
                <a:defRPr/>
              </a:pPr>
              <a:t>02.05.2012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B455E9-A728-41D1-822C-DC88567028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5B9AD0-6AB9-4CCE-80D2-7EA1AB98CEB2}" type="datetimeFigureOut">
              <a:rPr lang="ru-RU"/>
              <a:pPr>
                <a:defRPr/>
              </a:pPr>
              <a:t>02.05.2012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A9BF1B-FEB3-4A17-BB60-3A97E78994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E0CAA2">
                    <a:shade val="90000"/>
                  </a:srgbClr>
                </a:solidFill>
              </a:defRPr>
            </a:lvl1pPr>
          </a:lstStyle>
          <a:p>
            <a:pPr>
              <a:defRPr/>
            </a:pPr>
            <a:fld id="{653A8BB6-3734-4B58-929B-D14201A37684}" type="datetimeFigureOut">
              <a:rPr lang="ru-RU"/>
              <a:pPr>
                <a:defRPr/>
              </a:pPr>
              <a:t>02.05.2012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E0CAA2">
                    <a:shade val="90000"/>
                  </a:srgb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E0CAA2">
                    <a:shade val="90000"/>
                  </a:srgbClr>
                </a:solidFill>
              </a:defRPr>
            </a:lvl1pPr>
          </a:lstStyle>
          <a:p>
            <a:pPr>
              <a:defRPr/>
            </a:pPr>
            <a:fld id="{2CAF467F-B223-4C9E-8EF7-EA459C1307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8D5E60-CC2A-4815-A2E3-3B85AE83BCB2}" type="datetimeFigureOut">
              <a:rPr lang="ru-RU"/>
              <a:pPr>
                <a:defRPr/>
              </a:pPr>
              <a:t>02.05.2012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A83267-7147-4165-AB63-2BC29AF56EE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D8542C-DA04-4968-AD5C-1DD31A27C52D}" type="datetimeFigureOut">
              <a:rPr lang="ru-RU"/>
              <a:pPr>
                <a:defRPr/>
              </a:pPr>
              <a:t>02.05.2012</a:t>
            </a:fld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BDE79C-A0CC-4990-9CB5-DAB0A53E13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A3E37C-C26E-493B-AF6E-13D498C2C27F}" type="datetimeFigureOut">
              <a:rPr lang="ru-RU"/>
              <a:pPr>
                <a:defRPr/>
              </a:pPr>
              <a:t>02.05.2012</a:t>
            </a:fld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11F999-6DBB-41C9-A119-71C9527DF7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A0162B-834B-4394-9399-A38141E12037}" type="datetimeFigureOut">
              <a:rPr lang="ru-RU"/>
              <a:pPr>
                <a:defRPr/>
              </a:pPr>
              <a:t>02.05.2012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90C383-23C1-4CA0-8674-A6207A2CAF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0BB0A1-08A6-4189-8515-F398F2587AD3}" type="datetimeFigureOut">
              <a:rPr lang="ru-RU"/>
              <a:pPr>
                <a:defRPr/>
              </a:pPr>
              <a:t>02.05.2012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6A80B7-73C9-4D8F-903F-DED86856FA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8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A17B35"/>
              </a:solidFill>
            </a:endParaRPr>
          </a:p>
        </p:txBody>
      </p:sp>
      <p:sp>
        <p:nvSpPr>
          <p:cNvPr id="6" name="Прямоугольный треугольник 11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A17B35"/>
              </a:solidFill>
            </a:endParaRPr>
          </a:p>
        </p:txBody>
      </p:sp>
      <p:sp>
        <p:nvSpPr>
          <p:cNvPr id="7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775F55"/>
              </a:solidFill>
              <a:latin typeface="+mn-lt"/>
            </a:endParaRPr>
          </a:p>
        </p:txBody>
      </p:sp>
      <p:sp>
        <p:nvSpPr>
          <p:cNvPr id="8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775F55"/>
              </a:solidFill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BD3ADD-2365-40C2-9F8A-8CC183DD9641}" type="datetimeFigureOut">
              <a:rPr lang="ru-RU"/>
              <a:pPr>
                <a:defRPr/>
              </a:pPr>
              <a:t>02.05.2012</a:t>
            </a:fld>
            <a:endParaRPr lang="ru-RU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F5EBB6-303E-4235-9B3A-CDE2F3F808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775F55"/>
              </a:solidFill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775F55"/>
              </a:solidFill>
              <a:latin typeface="+mn-lt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rgbClr val="775F55">
                    <a:shade val="90000"/>
                  </a:srgbClr>
                </a:solidFill>
                <a:latin typeface="+mn-lt"/>
              </a:defRPr>
            </a:lvl1pPr>
          </a:lstStyle>
          <a:p>
            <a:pPr>
              <a:defRPr/>
            </a:pPr>
            <a:fld id="{AFDAF6D6-0355-4C79-8FDE-B4CF432C4410}" type="datetimeFigureOut">
              <a:rPr lang="ru-RU"/>
              <a:pPr>
                <a:defRPr/>
              </a:pPr>
              <a:t>02.05.2012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rgbClr val="775F55">
                    <a:shade val="90000"/>
                  </a:srgb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rgbClr val="775F55">
                    <a:shade val="90000"/>
                  </a:srgbClr>
                </a:solidFill>
                <a:latin typeface="+mn-lt"/>
              </a:defRPr>
            </a:lvl1pPr>
          </a:lstStyle>
          <a:p>
            <a:pPr>
              <a:defRPr/>
            </a:pPr>
            <a:fld id="{A3A71E00-CE6C-40D5-8FFE-3A0A46EB93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rgbClr val="775F55"/>
                </a:solidFill>
                <a:latin typeface="+mn-lt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rgbClr val="775F55"/>
                </a:solidFill>
                <a:latin typeface="+mn-lt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6" r:id="rId1"/>
    <p:sldLayoutId id="2147483815" r:id="rId2"/>
    <p:sldLayoutId id="2147483817" r:id="rId3"/>
    <p:sldLayoutId id="2147483814" r:id="rId4"/>
    <p:sldLayoutId id="2147483813" r:id="rId5"/>
    <p:sldLayoutId id="2147483812" r:id="rId6"/>
    <p:sldLayoutId id="2147483811" r:id="rId7"/>
    <p:sldLayoutId id="2147483810" r:id="rId8"/>
    <p:sldLayoutId id="2147483818" r:id="rId9"/>
    <p:sldLayoutId id="2147483809" r:id="rId10"/>
    <p:sldLayoutId id="2147483808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rgbClr val="A17B35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fontAlgn="base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fontAlgn="base">
        <a:spcBef>
          <a:spcPct val="20000"/>
        </a:spcBef>
        <a:spcAft>
          <a:spcPct val="0"/>
        </a:spcAft>
        <a:buClr>
          <a:srgbClr val="A17B35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fontAlgn="base">
        <a:spcBef>
          <a:spcPct val="20000"/>
        </a:spcBef>
        <a:spcAft>
          <a:spcPct val="0"/>
        </a:spcAft>
        <a:buClr>
          <a:srgbClr val="FAD372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476672"/>
            <a:ext cx="8032976" cy="3023766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6000" i="1" u="sng" dirty="0" smtClean="0">
                <a:solidFill>
                  <a:schemeClr val="accent5">
                    <a:lumMod val="50000"/>
                  </a:schemeClr>
                </a:solidFill>
                <a:latin typeface="+mn-lt"/>
              </a:rPr>
              <a:t>Работа с одаренными детьми</a:t>
            </a:r>
            <a:endParaRPr lang="ru-RU" sz="6000" i="1" u="sng" dirty="0">
              <a:solidFill>
                <a:schemeClr val="accent5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286000" y="0"/>
            <a:ext cx="4143375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МБОУ СОШ №3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5054468" y="1974995"/>
            <a:ext cx="3740174" cy="156966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253D75"/>
                </a:solidFill>
              </a:rPr>
              <a:t>Нижегородский государственный педагогический университет</a:t>
            </a:r>
            <a:endParaRPr lang="ru-RU" sz="2400" b="1" dirty="0">
              <a:solidFill>
                <a:srgbClr val="800000"/>
              </a:solidFill>
            </a:endParaRPr>
          </a:p>
        </p:txBody>
      </p:sp>
      <p:sp>
        <p:nvSpPr>
          <p:cNvPr id="23556" name="Rectangle 9"/>
          <p:cNvSpPr>
            <a:spLocks noChangeArrowheads="1"/>
          </p:cNvSpPr>
          <p:nvPr/>
        </p:nvSpPr>
        <p:spPr bwMode="auto">
          <a:xfrm>
            <a:off x="4714875" y="4292600"/>
            <a:ext cx="2520950" cy="576263"/>
          </a:xfrm>
          <a:prstGeom prst="rect">
            <a:avLst/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solidFill>
                  <a:srgbClr val="006666"/>
                </a:solidFill>
                <a:latin typeface="Times New Roman" pitchFamily="18" charset="0"/>
              </a:rPr>
              <a:t>Биология</a:t>
            </a:r>
          </a:p>
        </p:txBody>
      </p:sp>
      <p:sp>
        <p:nvSpPr>
          <p:cNvPr id="23557" name="Rectangle 9"/>
          <p:cNvSpPr>
            <a:spLocks noChangeArrowheads="1"/>
          </p:cNvSpPr>
          <p:nvPr/>
        </p:nvSpPr>
        <p:spPr bwMode="auto">
          <a:xfrm>
            <a:off x="4714875" y="5084763"/>
            <a:ext cx="2520950" cy="576262"/>
          </a:xfrm>
          <a:prstGeom prst="rect">
            <a:avLst/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solidFill>
                  <a:srgbClr val="006666"/>
                </a:solidFill>
                <a:latin typeface="Times New Roman" pitchFamily="18" charset="0"/>
              </a:rPr>
              <a:t>География</a:t>
            </a:r>
          </a:p>
        </p:txBody>
      </p:sp>
      <p:sp>
        <p:nvSpPr>
          <p:cNvPr id="23558" name="Rectangle 20"/>
          <p:cNvSpPr>
            <a:spLocks noChangeArrowheads="1"/>
          </p:cNvSpPr>
          <p:nvPr/>
        </p:nvSpPr>
        <p:spPr bwMode="auto">
          <a:xfrm>
            <a:off x="7380288" y="4292600"/>
            <a:ext cx="1584325" cy="576263"/>
          </a:xfrm>
          <a:prstGeom prst="rect">
            <a:avLst/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solidFill>
                  <a:srgbClr val="006666"/>
                </a:solidFill>
                <a:latin typeface="Times New Roman" pitchFamily="18" charset="0"/>
              </a:rPr>
              <a:t>6</a:t>
            </a:r>
          </a:p>
        </p:txBody>
      </p:sp>
      <p:sp>
        <p:nvSpPr>
          <p:cNvPr id="23559" name="Rectangle 20"/>
          <p:cNvSpPr>
            <a:spLocks noChangeArrowheads="1"/>
          </p:cNvSpPr>
          <p:nvPr/>
        </p:nvSpPr>
        <p:spPr bwMode="auto">
          <a:xfrm>
            <a:off x="7380288" y="5084763"/>
            <a:ext cx="1584325" cy="576262"/>
          </a:xfrm>
          <a:prstGeom prst="rect">
            <a:avLst/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solidFill>
                  <a:srgbClr val="006666"/>
                </a:solidFill>
                <a:latin typeface="Times New Roman" pitchFamily="18" charset="0"/>
              </a:rPr>
              <a:t>1</a:t>
            </a:r>
          </a:p>
        </p:txBody>
      </p:sp>
      <p:sp>
        <p:nvSpPr>
          <p:cNvPr id="23560" name="TextBox 15"/>
          <p:cNvSpPr txBox="1">
            <a:spLocks noChangeArrowheads="1"/>
          </p:cNvSpPr>
          <p:nvPr/>
        </p:nvSpPr>
        <p:spPr bwMode="auto">
          <a:xfrm>
            <a:off x="285750" y="6000750"/>
            <a:ext cx="88582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>
                <a:solidFill>
                  <a:srgbClr val="A50021"/>
                </a:solidFill>
                <a:latin typeface="Constantia" pitchFamily="18" charset="0"/>
              </a:rPr>
              <a:t>УЧАСТНИКИ – ОБУЧАЮЩИЕСЯ 9-11 КЛАССОВ</a:t>
            </a:r>
          </a:p>
        </p:txBody>
      </p:sp>
      <p:pic>
        <p:nvPicPr>
          <p:cNvPr id="52239" name="Picture 15" descr="IMG_30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49" y="1974995"/>
            <a:ext cx="4176713" cy="3130550"/>
          </a:xfrm>
          <a:prstGeom prst="rect">
            <a:avLst/>
          </a:prstGeom>
          <a:noFill/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sp>
        <p:nvSpPr>
          <p:cNvPr id="52240" name="Rectangle 9"/>
          <p:cNvSpPr>
            <a:spLocks noChangeArrowheads="1"/>
          </p:cNvSpPr>
          <p:nvPr/>
        </p:nvSpPr>
        <p:spPr bwMode="auto">
          <a:xfrm>
            <a:off x="1476375" y="908050"/>
            <a:ext cx="6696075" cy="57626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006666"/>
                </a:solidFill>
                <a:latin typeface="Times New Roman" pitchFamily="18" charset="0"/>
              </a:rPr>
              <a:t>Естественно-географическая олимпиада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197412" y="155607"/>
            <a:ext cx="8712968" cy="584775"/>
          </a:xfrm>
          <a:prstGeom prst="rect">
            <a:avLst/>
          </a:prstGeom>
          <a:solidFill>
            <a:srgbClr val="A17B35">
              <a:lumMod val="60000"/>
              <a:lumOff val="40000"/>
            </a:srgbClr>
          </a:solidFill>
          <a:ln w="19050">
            <a:solidFill>
              <a:srgbClr val="B85B22">
                <a:lumMod val="50000"/>
              </a:srgbClr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200" b="1" kern="0" dirty="0">
                <a:solidFill>
                  <a:srgbClr val="B85B22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Научное общество «Эврика»</a:t>
            </a:r>
            <a:endParaRPr lang="ru-RU" sz="3200" kern="0" dirty="0">
              <a:solidFill>
                <a:srgbClr val="B85B22">
                  <a:lumMod val="50000"/>
                </a:srgb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6"/>
          <p:cNvSpPr>
            <a:spLocks noChangeArrowheads="1"/>
          </p:cNvSpPr>
          <p:nvPr/>
        </p:nvSpPr>
        <p:spPr bwMode="auto">
          <a:xfrm>
            <a:off x="611560" y="2932301"/>
            <a:ext cx="3350817" cy="156966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253D75"/>
                </a:solidFill>
              </a:rPr>
              <a:t>Санкт-Петербургский государственный университет</a:t>
            </a:r>
            <a:endParaRPr lang="ru-RU" sz="2400" b="1" dirty="0">
              <a:solidFill>
                <a:srgbClr val="800000"/>
              </a:solidFill>
            </a:endParaRPr>
          </a:p>
        </p:txBody>
      </p:sp>
      <p:sp>
        <p:nvSpPr>
          <p:cNvPr id="24580" name="TextBox 12"/>
          <p:cNvSpPr txBox="1">
            <a:spLocks noChangeArrowheads="1"/>
          </p:cNvSpPr>
          <p:nvPr/>
        </p:nvSpPr>
        <p:spPr bwMode="auto">
          <a:xfrm>
            <a:off x="2178050" y="1284288"/>
            <a:ext cx="507206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>
                <a:solidFill>
                  <a:srgbClr val="A50021"/>
                </a:solidFill>
                <a:latin typeface="Constantia" pitchFamily="18" charset="0"/>
              </a:rPr>
              <a:t>ОЛИМПИАДЫ ВУЗОВ</a:t>
            </a:r>
          </a:p>
        </p:txBody>
      </p:sp>
      <p:sp>
        <p:nvSpPr>
          <p:cNvPr id="24581" name="Rectangle 9"/>
          <p:cNvSpPr>
            <a:spLocks noChangeArrowheads="1"/>
          </p:cNvSpPr>
          <p:nvPr/>
        </p:nvSpPr>
        <p:spPr bwMode="auto">
          <a:xfrm>
            <a:off x="4140200" y="3429000"/>
            <a:ext cx="3168650" cy="576263"/>
          </a:xfrm>
          <a:prstGeom prst="rect">
            <a:avLst/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solidFill>
                  <a:srgbClr val="006666"/>
                </a:solidFill>
                <a:latin typeface="Times New Roman" pitchFamily="18" charset="0"/>
              </a:rPr>
              <a:t>Обществознание</a:t>
            </a:r>
          </a:p>
        </p:txBody>
      </p:sp>
      <p:sp>
        <p:nvSpPr>
          <p:cNvPr id="24582" name="Rectangle 20"/>
          <p:cNvSpPr>
            <a:spLocks noChangeArrowheads="1"/>
          </p:cNvSpPr>
          <p:nvPr/>
        </p:nvSpPr>
        <p:spPr bwMode="auto">
          <a:xfrm>
            <a:off x="7380288" y="3429000"/>
            <a:ext cx="1584325" cy="576263"/>
          </a:xfrm>
          <a:prstGeom prst="rect">
            <a:avLst/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solidFill>
                  <a:srgbClr val="006666"/>
                </a:solidFill>
                <a:latin typeface="Times New Roman" pitchFamily="18" charset="0"/>
              </a:rPr>
              <a:t>1</a:t>
            </a:r>
          </a:p>
        </p:txBody>
      </p:sp>
      <p:sp>
        <p:nvSpPr>
          <p:cNvPr id="24583" name="TextBox 15"/>
          <p:cNvSpPr txBox="1">
            <a:spLocks noChangeArrowheads="1"/>
          </p:cNvSpPr>
          <p:nvPr/>
        </p:nvSpPr>
        <p:spPr bwMode="auto">
          <a:xfrm>
            <a:off x="285750" y="6000750"/>
            <a:ext cx="88582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>
                <a:solidFill>
                  <a:srgbClr val="A50021"/>
                </a:solidFill>
                <a:latin typeface="Constantia" pitchFamily="18" charset="0"/>
              </a:rPr>
              <a:t>УЧАСТНИКИ – ОБУЧАЮЩИЕСЯ 9-11 КЛАССОВ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197412" y="155607"/>
            <a:ext cx="8712968" cy="584775"/>
          </a:xfrm>
          <a:prstGeom prst="rect">
            <a:avLst/>
          </a:prstGeom>
          <a:solidFill>
            <a:srgbClr val="A17B35">
              <a:lumMod val="60000"/>
              <a:lumOff val="40000"/>
            </a:srgbClr>
          </a:solidFill>
          <a:ln w="19050">
            <a:solidFill>
              <a:srgbClr val="B85B22">
                <a:lumMod val="50000"/>
              </a:srgbClr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200" b="1" kern="0" dirty="0">
                <a:solidFill>
                  <a:srgbClr val="B85B22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Научное общество «Эврика»</a:t>
            </a:r>
            <a:endParaRPr lang="ru-RU" sz="3200" kern="0" dirty="0">
              <a:solidFill>
                <a:srgbClr val="B85B22">
                  <a:lumMod val="50000"/>
                </a:srgb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6"/>
          <p:cNvSpPr>
            <a:spLocks noChangeArrowheads="1"/>
          </p:cNvSpPr>
          <p:nvPr/>
        </p:nvSpPr>
        <p:spPr bwMode="auto">
          <a:xfrm>
            <a:off x="0" y="2349500"/>
            <a:ext cx="2770188" cy="228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>
                <a:solidFill>
                  <a:srgbClr val="253D75"/>
                </a:solidFill>
                <a:latin typeface="Constantia" pitchFamily="18" charset="0"/>
              </a:rPr>
              <a:t>В заочном туре</a:t>
            </a:r>
            <a:r>
              <a:rPr lang="ru-RU">
                <a:solidFill>
                  <a:srgbClr val="FFFFFF"/>
                </a:solidFill>
              </a:rPr>
              <a:t> </a:t>
            </a:r>
            <a:r>
              <a:rPr lang="ru-RU" sz="2400" b="1">
                <a:solidFill>
                  <a:srgbClr val="800000"/>
                </a:solidFill>
                <a:latin typeface="Constantia" pitchFamily="18" charset="0"/>
              </a:rPr>
              <a:t>ОЛИМПИАДЫ ШКОЛЬНИКОВ «ЛОМОНОСОВ» </a:t>
            </a:r>
            <a:r>
              <a:rPr lang="ru-RU" sz="2400" b="1">
                <a:solidFill>
                  <a:srgbClr val="253D75"/>
                </a:solidFill>
                <a:latin typeface="Constantia" pitchFamily="18" charset="0"/>
              </a:rPr>
              <a:t>приняли участие</a:t>
            </a:r>
            <a:r>
              <a:rPr lang="ru-RU">
                <a:solidFill>
                  <a:srgbClr val="FFFFFF"/>
                </a:solidFill>
              </a:rPr>
              <a:t> </a:t>
            </a:r>
          </a:p>
          <a:p>
            <a:pPr algn="ctr"/>
            <a:endParaRPr lang="ru-RU" sz="2400" b="1">
              <a:solidFill>
                <a:srgbClr val="800000"/>
              </a:solidFill>
              <a:latin typeface="Constantia" pitchFamily="18" charset="0"/>
            </a:endParaRPr>
          </a:p>
        </p:txBody>
      </p:sp>
      <p:pic>
        <p:nvPicPr>
          <p:cNvPr id="25602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4365625"/>
            <a:ext cx="2305050" cy="223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3" name="Rectangle 9"/>
          <p:cNvSpPr>
            <a:spLocks noChangeArrowheads="1"/>
          </p:cNvSpPr>
          <p:nvPr/>
        </p:nvSpPr>
        <p:spPr bwMode="auto">
          <a:xfrm>
            <a:off x="3203575" y="1196975"/>
            <a:ext cx="3168650" cy="576263"/>
          </a:xfrm>
          <a:prstGeom prst="rect">
            <a:avLst/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solidFill>
                  <a:srgbClr val="006666"/>
                </a:solidFill>
                <a:latin typeface="Constantia" pitchFamily="18" charset="0"/>
              </a:rPr>
              <a:t>Русский зык</a:t>
            </a:r>
          </a:p>
        </p:txBody>
      </p:sp>
      <p:sp>
        <p:nvSpPr>
          <p:cNvPr id="25604" name="Rectangle 10"/>
          <p:cNvSpPr>
            <a:spLocks noChangeArrowheads="1"/>
          </p:cNvSpPr>
          <p:nvPr/>
        </p:nvSpPr>
        <p:spPr bwMode="auto">
          <a:xfrm>
            <a:off x="6877050" y="2636838"/>
            <a:ext cx="1584325" cy="576262"/>
          </a:xfrm>
          <a:prstGeom prst="rect">
            <a:avLst/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solidFill>
                  <a:srgbClr val="006666"/>
                </a:solidFill>
                <a:latin typeface="Constantia" pitchFamily="18" charset="0"/>
              </a:rPr>
              <a:t>1</a:t>
            </a:r>
          </a:p>
        </p:txBody>
      </p:sp>
      <p:sp>
        <p:nvSpPr>
          <p:cNvPr id="25605" name="Rectangle 11"/>
          <p:cNvSpPr>
            <a:spLocks noChangeArrowheads="1"/>
          </p:cNvSpPr>
          <p:nvPr/>
        </p:nvSpPr>
        <p:spPr bwMode="auto">
          <a:xfrm>
            <a:off x="3203575" y="1916113"/>
            <a:ext cx="3168650" cy="576262"/>
          </a:xfrm>
          <a:prstGeom prst="rect">
            <a:avLst/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solidFill>
                  <a:srgbClr val="006666"/>
                </a:solidFill>
                <a:latin typeface="Constantia" pitchFamily="18" charset="0"/>
              </a:rPr>
              <a:t>Математика</a:t>
            </a:r>
          </a:p>
        </p:txBody>
      </p:sp>
      <p:sp>
        <p:nvSpPr>
          <p:cNvPr id="25606" name="Rectangle 12"/>
          <p:cNvSpPr>
            <a:spLocks noChangeArrowheads="1"/>
          </p:cNvSpPr>
          <p:nvPr/>
        </p:nvSpPr>
        <p:spPr bwMode="auto">
          <a:xfrm>
            <a:off x="3203575" y="2636838"/>
            <a:ext cx="3168650" cy="576262"/>
          </a:xfrm>
          <a:prstGeom prst="rect">
            <a:avLst/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solidFill>
                  <a:srgbClr val="006666"/>
                </a:solidFill>
                <a:latin typeface="Constantia" pitchFamily="18" charset="0"/>
              </a:rPr>
              <a:t>Биология</a:t>
            </a:r>
          </a:p>
        </p:txBody>
      </p:sp>
      <p:sp>
        <p:nvSpPr>
          <p:cNvPr id="25607" name="Rectangle 13"/>
          <p:cNvSpPr>
            <a:spLocks noChangeArrowheads="1"/>
          </p:cNvSpPr>
          <p:nvPr/>
        </p:nvSpPr>
        <p:spPr bwMode="auto">
          <a:xfrm>
            <a:off x="3203575" y="3357563"/>
            <a:ext cx="3168650" cy="576262"/>
          </a:xfrm>
          <a:prstGeom prst="rect">
            <a:avLst/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solidFill>
                  <a:srgbClr val="006666"/>
                </a:solidFill>
                <a:latin typeface="Constantia" pitchFamily="18" charset="0"/>
              </a:rPr>
              <a:t>История</a:t>
            </a:r>
          </a:p>
        </p:txBody>
      </p:sp>
      <p:sp>
        <p:nvSpPr>
          <p:cNvPr id="25608" name="Rectangle 14"/>
          <p:cNvSpPr>
            <a:spLocks noChangeArrowheads="1"/>
          </p:cNvSpPr>
          <p:nvPr/>
        </p:nvSpPr>
        <p:spPr bwMode="auto">
          <a:xfrm>
            <a:off x="3203575" y="4076700"/>
            <a:ext cx="3168650" cy="576263"/>
          </a:xfrm>
          <a:prstGeom prst="rect">
            <a:avLst/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solidFill>
                  <a:srgbClr val="006666"/>
                </a:solidFill>
                <a:latin typeface="Constantia" pitchFamily="18" charset="0"/>
              </a:rPr>
              <a:t>Обществознание</a:t>
            </a:r>
          </a:p>
        </p:txBody>
      </p:sp>
      <p:sp>
        <p:nvSpPr>
          <p:cNvPr id="25609" name="Rectangle 15"/>
          <p:cNvSpPr>
            <a:spLocks noChangeArrowheads="1"/>
          </p:cNvSpPr>
          <p:nvPr/>
        </p:nvSpPr>
        <p:spPr bwMode="auto">
          <a:xfrm>
            <a:off x="3203575" y="4797425"/>
            <a:ext cx="3168650" cy="576263"/>
          </a:xfrm>
          <a:prstGeom prst="rect">
            <a:avLst/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solidFill>
                  <a:srgbClr val="006666"/>
                </a:solidFill>
                <a:latin typeface="Constantia" pitchFamily="18" charset="0"/>
              </a:rPr>
              <a:t>Глобалистика</a:t>
            </a:r>
          </a:p>
        </p:txBody>
      </p:sp>
      <p:sp>
        <p:nvSpPr>
          <p:cNvPr id="25610" name="Rectangle 18"/>
          <p:cNvSpPr>
            <a:spLocks noChangeArrowheads="1"/>
          </p:cNvSpPr>
          <p:nvPr/>
        </p:nvSpPr>
        <p:spPr bwMode="auto">
          <a:xfrm>
            <a:off x="3203575" y="5445125"/>
            <a:ext cx="3168650" cy="576263"/>
          </a:xfrm>
          <a:prstGeom prst="rect">
            <a:avLst/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solidFill>
                  <a:srgbClr val="006666"/>
                </a:solidFill>
                <a:latin typeface="Constantia" pitchFamily="18" charset="0"/>
              </a:rPr>
              <a:t>Литература</a:t>
            </a:r>
          </a:p>
        </p:txBody>
      </p:sp>
      <p:sp>
        <p:nvSpPr>
          <p:cNvPr id="25611" name="Rectangle 19"/>
          <p:cNvSpPr>
            <a:spLocks noChangeArrowheads="1"/>
          </p:cNvSpPr>
          <p:nvPr/>
        </p:nvSpPr>
        <p:spPr bwMode="auto">
          <a:xfrm>
            <a:off x="3203575" y="6092825"/>
            <a:ext cx="3168650" cy="576263"/>
          </a:xfrm>
          <a:prstGeom prst="rect">
            <a:avLst/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solidFill>
                  <a:srgbClr val="006666"/>
                </a:solidFill>
                <a:latin typeface="Constantia" pitchFamily="18" charset="0"/>
              </a:rPr>
              <a:t>Журналистика</a:t>
            </a:r>
          </a:p>
        </p:txBody>
      </p:sp>
      <p:sp>
        <p:nvSpPr>
          <p:cNvPr id="25612" name="Rectangle 20"/>
          <p:cNvSpPr>
            <a:spLocks noChangeArrowheads="1"/>
          </p:cNvSpPr>
          <p:nvPr/>
        </p:nvSpPr>
        <p:spPr bwMode="auto">
          <a:xfrm>
            <a:off x="6877050" y="1196975"/>
            <a:ext cx="1584325" cy="576263"/>
          </a:xfrm>
          <a:prstGeom prst="rect">
            <a:avLst/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solidFill>
                  <a:srgbClr val="006666"/>
                </a:solidFill>
                <a:latin typeface="Constantia" pitchFamily="18" charset="0"/>
              </a:rPr>
              <a:t>12</a:t>
            </a:r>
          </a:p>
        </p:txBody>
      </p:sp>
      <p:sp>
        <p:nvSpPr>
          <p:cNvPr id="25613" name="Rectangle 21"/>
          <p:cNvSpPr>
            <a:spLocks noChangeArrowheads="1"/>
          </p:cNvSpPr>
          <p:nvPr/>
        </p:nvSpPr>
        <p:spPr bwMode="auto">
          <a:xfrm>
            <a:off x="6877050" y="1916113"/>
            <a:ext cx="1584325" cy="576262"/>
          </a:xfrm>
          <a:prstGeom prst="rect">
            <a:avLst/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solidFill>
                  <a:srgbClr val="006666"/>
                </a:solidFill>
                <a:latin typeface="Constantia" pitchFamily="18" charset="0"/>
              </a:rPr>
              <a:t>1</a:t>
            </a:r>
          </a:p>
        </p:txBody>
      </p:sp>
      <p:sp>
        <p:nvSpPr>
          <p:cNvPr id="25614" name="Rectangle 22"/>
          <p:cNvSpPr>
            <a:spLocks noChangeArrowheads="1"/>
          </p:cNvSpPr>
          <p:nvPr/>
        </p:nvSpPr>
        <p:spPr bwMode="auto">
          <a:xfrm>
            <a:off x="6877050" y="3357563"/>
            <a:ext cx="1584325" cy="576262"/>
          </a:xfrm>
          <a:prstGeom prst="rect">
            <a:avLst/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solidFill>
                  <a:srgbClr val="006666"/>
                </a:solidFill>
                <a:latin typeface="Constantia" pitchFamily="18" charset="0"/>
              </a:rPr>
              <a:t>1</a:t>
            </a:r>
          </a:p>
        </p:txBody>
      </p:sp>
      <p:sp>
        <p:nvSpPr>
          <p:cNvPr id="25615" name="Rectangle 23"/>
          <p:cNvSpPr>
            <a:spLocks noChangeArrowheads="1"/>
          </p:cNvSpPr>
          <p:nvPr/>
        </p:nvSpPr>
        <p:spPr bwMode="auto">
          <a:xfrm>
            <a:off x="6877050" y="4076700"/>
            <a:ext cx="1584325" cy="576263"/>
          </a:xfrm>
          <a:prstGeom prst="rect">
            <a:avLst/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solidFill>
                  <a:srgbClr val="006666"/>
                </a:solidFill>
                <a:latin typeface="Constantia" pitchFamily="18" charset="0"/>
              </a:rPr>
              <a:t>1</a:t>
            </a:r>
          </a:p>
        </p:txBody>
      </p:sp>
      <p:sp>
        <p:nvSpPr>
          <p:cNvPr id="25616" name="Rectangle 24"/>
          <p:cNvSpPr>
            <a:spLocks noChangeArrowheads="1"/>
          </p:cNvSpPr>
          <p:nvPr/>
        </p:nvSpPr>
        <p:spPr bwMode="auto">
          <a:xfrm>
            <a:off x="6877050" y="4797425"/>
            <a:ext cx="1584325" cy="576263"/>
          </a:xfrm>
          <a:prstGeom prst="rect">
            <a:avLst/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solidFill>
                  <a:srgbClr val="006666"/>
                </a:solidFill>
                <a:latin typeface="Constantia" pitchFamily="18" charset="0"/>
              </a:rPr>
              <a:t>1</a:t>
            </a:r>
          </a:p>
        </p:txBody>
      </p:sp>
      <p:sp>
        <p:nvSpPr>
          <p:cNvPr id="25617" name="Rectangle 25"/>
          <p:cNvSpPr>
            <a:spLocks noChangeArrowheads="1"/>
          </p:cNvSpPr>
          <p:nvPr/>
        </p:nvSpPr>
        <p:spPr bwMode="auto">
          <a:xfrm>
            <a:off x="6877050" y="5445125"/>
            <a:ext cx="1584325" cy="576263"/>
          </a:xfrm>
          <a:prstGeom prst="rect">
            <a:avLst/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solidFill>
                  <a:srgbClr val="006666"/>
                </a:solidFill>
                <a:latin typeface="Constantia" pitchFamily="18" charset="0"/>
              </a:rPr>
              <a:t>1</a:t>
            </a:r>
          </a:p>
        </p:txBody>
      </p:sp>
      <p:sp>
        <p:nvSpPr>
          <p:cNvPr id="25618" name="Rectangle 26"/>
          <p:cNvSpPr>
            <a:spLocks noChangeArrowheads="1"/>
          </p:cNvSpPr>
          <p:nvPr/>
        </p:nvSpPr>
        <p:spPr bwMode="auto">
          <a:xfrm>
            <a:off x="6877050" y="6092825"/>
            <a:ext cx="1584325" cy="576263"/>
          </a:xfrm>
          <a:prstGeom prst="rect">
            <a:avLst/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solidFill>
                  <a:srgbClr val="006666"/>
                </a:solidFill>
                <a:latin typeface="Constantia" pitchFamily="18" charset="0"/>
              </a:rPr>
              <a:t>1</a:t>
            </a:r>
          </a:p>
        </p:txBody>
      </p:sp>
      <p:sp>
        <p:nvSpPr>
          <p:cNvPr id="25619" name="Rectangle 27"/>
          <p:cNvSpPr>
            <a:spLocks noChangeArrowheads="1"/>
          </p:cNvSpPr>
          <p:nvPr/>
        </p:nvSpPr>
        <p:spPr bwMode="auto">
          <a:xfrm>
            <a:off x="719138" y="1216025"/>
            <a:ext cx="1366837" cy="1079500"/>
          </a:xfrm>
          <a:prstGeom prst="rect">
            <a:avLst/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solidFill>
                  <a:srgbClr val="006666"/>
                </a:solidFill>
                <a:latin typeface="Constantia" pitchFamily="18" charset="0"/>
              </a:rPr>
              <a:t>19</a:t>
            </a:r>
          </a:p>
          <a:p>
            <a:pPr algn="ctr"/>
            <a:r>
              <a:rPr lang="ru-RU" sz="2400" b="1">
                <a:solidFill>
                  <a:srgbClr val="006666"/>
                </a:solidFill>
                <a:latin typeface="Constantia" pitchFamily="18" charset="0"/>
              </a:rPr>
              <a:t>человек: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197412" y="155607"/>
            <a:ext cx="8712968" cy="584775"/>
          </a:xfrm>
          <a:prstGeom prst="rect">
            <a:avLst/>
          </a:prstGeom>
          <a:solidFill>
            <a:srgbClr val="A17B35">
              <a:lumMod val="60000"/>
              <a:lumOff val="40000"/>
            </a:srgbClr>
          </a:solidFill>
          <a:ln w="19050">
            <a:solidFill>
              <a:srgbClr val="B85B22">
                <a:lumMod val="50000"/>
              </a:srgbClr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200" b="1" kern="0" dirty="0">
                <a:solidFill>
                  <a:srgbClr val="B85B22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Научное общество «Эврика»</a:t>
            </a:r>
            <a:endParaRPr lang="ru-RU" sz="3200" kern="0" dirty="0">
              <a:solidFill>
                <a:srgbClr val="B85B22">
                  <a:lumMod val="50000"/>
                </a:srgb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3"/>
          <p:cNvSpPr>
            <a:spLocks noGrp="1"/>
          </p:cNvSpPr>
          <p:nvPr>
            <p:ph type="body" idx="1"/>
          </p:nvPr>
        </p:nvSpPr>
        <p:spPr>
          <a:xfrm>
            <a:off x="1835150" y="908050"/>
            <a:ext cx="4464050" cy="5257800"/>
          </a:xfrm>
        </p:spPr>
        <p:txBody>
          <a:bodyPr/>
          <a:lstStyle/>
          <a:p>
            <a:pPr marL="0" indent="0" algn="ctr">
              <a:buFont typeface="Wingdings 2" pitchFamily="18" charset="2"/>
              <a:buNone/>
            </a:pPr>
            <a:r>
              <a:rPr lang="ru-RU" smtClean="0">
                <a:solidFill>
                  <a:srgbClr val="253D75"/>
                </a:solidFill>
              </a:rPr>
              <a:t>    </a:t>
            </a:r>
          </a:p>
          <a:p>
            <a:pPr marL="0" indent="0" algn="ctr">
              <a:buFont typeface="Wingdings 2" pitchFamily="18" charset="2"/>
              <a:buNone/>
            </a:pPr>
            <a:r>
              <a:rPr lang="ru-RU" smtClean="0">
                <a:solidFill>
                  <a:srgbClr val="253D75"/>
                </a:solidFill>
              </a:rPr>
              <a:t> </a:t>
            </a:r>
            <a:r>
              <a:rPr lang="ru-RU" sz="3200" b="1" i="1" u="sng" smtClean="0">
                <a:solidFill>
                  <a:srgbClr val="253D75"/>
                </a:solidFill>
              </a:rPr>
              <a:t>Зарубина Ульяна, Гуйван Дарья</a:t>
            </a:r>
            <a:r>
              <a:rPr lang="ru-RU" smtClean="0">
                <a:solidFill>
                  <a:srgbClr val="253D75"/>
                </a:solidFill>
              </a:rPr>
              <a:t>,    обучающиеся  6-а класса (учитель С.В. Краснова);</a:t>
            </a:r>
          </a:p>
          <a:p>
            <a:pPr marL="0" indent="0" algn="ctr">
              <a:buFont typeface="Wingdings 2" pitchFamily="18" charset="2"/>
              <a:buNone/>
            </a:pPr>
            <a:endParaRPr lang="ru-RU" smtClean="0">
              <a:solidFill>
                <a:srgbClr val="253D75"/>
              </a:solidFill>
            </a:endParaRPr>
          </a:p>
          <a:p>
            <a:pPr marL="0" indent="0" algn="ctr">
              <a:buFont typeface="Wingdings 2" pitchFamily="18" charset="2"/>
              <a:buNone/>
            </a:pPr>
            <a:endParaRPr lang="ru-RU" sz="800" smtClean="0">
              <a:solidFill>
                <a:srgbClr val="253D75"/>
              </a:solidFill>
            </a:endParaRPr>
          </a:p>
          <a:p>
            <a:pPr marL="0" indent="0" algn="ctr">
              <a:buFont typeface="Wingdings 2" pitchFamily="18" charset="2"/>
              <a:buNone/>
            </a:pPr>
            <a:endParaRPr lang="ru-RU" sz="1100" smtClean="0">
              <a:solidFill>
                <a:srgbClr val="253D75"/>
              </a:solidFill>
            </a:endParaRPr>
          </a:p>
          <a:p>
            <a:pPr marL="0" indent="0" algn="ctr">
              <a:buFont typeface="Wingdings 2" pitchFamily="18" charset="2"/>
              <a:buNone/>
            </a:pPr>
            <a:endParaRPr lang="ru-RU" sz="1100" smtClean="0">
              <a:solidFill>
                <a:srgbClr val="253D75"/>
              </a:solidFill>
            </a:endParaRPr>
          </a:p>
          <a:p>
            <a:pPr marL="0" indent="0" algn="ctr">
              <a:buFont typeface="Wingdings 2" pitchFamily="18" charset="2"/>
              <a:buNone/>
            </a:pPr>
            <a:endParaRPr lang="ru-RU" sz="800" smtClean="0">
              <a:solidFill>
                <a:srgbClr val="253D75"/>
              </a:solidFill>
            </a:endParaRPr>
          </a:p>
          <a:p>
            <a:pPr marL="0" indent="0" algn="ctr">
              <a:buFont typeface="Wingdings 2" pitchFamily="18" charset="2"/>
              <a:buNone/>
            </a:pPr>
            <a:r>
              <a:rPr lang="ru-RU" sz="3200" b="1" i="1" u="sng" smtClean="0">
                <a:solidFill>
                  <a:srgbClr val="253D75"/>
                </a:solidFill>
              </a:rPr>
              <a:t>Чистова Екатерина,</a:t>
            </a:r>
            <a:r>
              <a:rPr lang="ru-RU" smtClean="0">
                <a:solidFill>
                  <a:srgbClr val="253D75"/>
                </a:solidFill>
              </a:rPr>
              <a:t> обучающаяся 10-а класса (учитель А.А. Борисова)</a:t>
            </a:r>
          </a:p>
          <a:p>
            <a:pPr marL="0" indent="0" algn="ctr">
              <a:buFont typeface="Wingdings 2" pitchFamily="18" charset="2"/>
              <a:buNone/>
            </a:pPr>
            <a:endParaRPr lang="ru-RU" smtClean="0">
              <a:solidFill>
                <a:srgbClr val="253D75"/>
              </a:solidFill>
            </a:endParaRPr>
          </a:p>
        </p:txBody>
      </p:sp>
      <p:sp>
        <p:nvSpPr>
          <p:cNvPr id="26626" name="Text Box 6"/>
          <p:cNvSpPr txBox="1">
            <a:spLocks noChangeArrowheads="1"/>
          </p:cNvSpPr>
          <p:nvPr/>
        </p:nvSpPr>
        <p:spPr bwMode="auto">
          <a:xfrm>
            <a:off x="5834063" y="908050"/>
            <a:ext cx="3097212" cy="4154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 dirty="0">
                <a:solidFill>
                  <a:srgbClr val="800000"/>
                </a:solidFill>
                <a:latin typeface="Constantia" pitchFamily="18" charset="0"/>
              </a:rPr>
              <a:t>ПРИЗЕРЫ</a:t>
            </a:r>
            <a:endParaRPr lang="en-US" sz="3200" b="1" dirty="0">
              <a:solidFill>
                <a:srgbClr val="800000"/>
              </a:solidFill>
              <a:latin typeface="Times New Roman" pitchFamily="18" charset="0"/>
            </a:endParaRPr>
          </a:p>
          <a:p>
            <a:pPr algn="ctr"/>
            <a:r>
              <a:rPr lang="ru-RU" sz="3200" dirty="0">
                <a:solidFill>
                  <a:srgbClr val="800000"/>
                </a:solidFill>
                <a:latin typeface="Constantia" pitchFamily="18" charset="0"/>
              </a:rPr>
              <a:t>заочного тура </a:t>
            </a:r>
            <a:r>
              <a:rPr lang="ru-RU" sz="2400" b="1" dirty="0">
                <a:solidFill>
                  <a:srgbClr val="800000"/>
                </a:solidFill>
                <a:latin typeface="Constantia" pitchFamily="18" charset="0"/>
              </a:rPr>
              <a:t>ОЛИМПИАДЫ ШКОЛЬНИКОВ «ЛОМОНОСОВ»</a:t>
            </a:r>
            <a:r>
              <a:rPr lang="ru-RU" sz="2400" dirty="0">
                <a:solidFill>
                  <a:srgbClr val="FFFFFF"/>
                </a:solidFill>
                <a:latin typeface="Constantia" pitchFamily="18" charset="0"/>
              </a:rPr>
              <a:t> </a:t>
            </a:r>
            <a:endParaRPr lang="ru-RU" sz="2400" i="1" u="sng" dirty="0">
              <a:solidFill>
                <a:srgbClr val="800000"/>
              </a:solidFill>
              <a:latin typeface="Constantia" pitchFamily="18" charset="0"/>
            </a:endParaRPr>
          </a:p>
          <a:p>
            <a:pPr algn="ctr"/>
            <a:r>
              <a:rPr lang="ru-RU" sz="3200" i="1" u="sng" dirty="0">
                <a:solidFill>
                  <a:srgbClr val="800000"/>
                </a:solidFill>
                <a:latin typeface="Constantia" pitchFamily="18" charset="0"/>
              </a:rPr>
              <a:t>по русскому языку</a:t>
            </a:r>
          </a:p>
          <a:p>
            <a:pPr algn="ctr"/>
            <a:endParaRPr lang="ru-RU" sz="3200" i="1" u="sng" dirty="0">
              <a:solidFill>
                <a:srgbClr val="800000"/>
              </a:solidFill>
              <a:latin typeface="Constantia" pitchFamily="18" charset="0"/>
            </a:endParaRPr>
          </a:p>
          <a:p>
            <a:pPr algn="ctr"/>
            <a:r>
              <a:rPr lang="ru-RU" sz="3200" i="1" u="sng" dirty="0">
                <a:solidFill>
                  <a:srgbClr val="800000"/>
                </a:solidFill>
                <a:latin typeface="Constantia" pitchFamily="18" charset="0"/>
              </a:rPr>
              <a:t>по истории</a:t>
            </a:r>
            <a:r>
              <a:rPr lang="ru-RU" sz="3200" dirty="0">
                <a:solidFill>
                  <a:srgbClr val="800000"/>
                </a:solidFill>
                <a:latin typeface="Constantia" pitchFamily="18" charset="0"/>
              </a:rPr>
              <a:t> </a:t>
            </a:r>
          </a:p>
        </p:txBody>
      </p:sp>
      <p:sp>
        <p:nvSpPr>
          <p:cNvPr id="26627" name="TextBox 5"/>
          <p:cNvSpPr txBox="1">
            <a:spLocks noChangeArrowheads="1"/>
          </p:cNvSpPr>
          <p:nvPr/>
        </p:nvSpPr>
        <p:spPr bwMode="auto">
          <a:xfrm>
            <a:off x="187325" y="1385888"/>
            <a:ext cx="2214563" cy="193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 i="1">
                <a:solidFill>
                  <a:srgbClr val="A50021"/>
                </a:solidFill>
                <a:latin typeface="Constantia" pitchFamily="18" charset="0"/>
              </a:rPr>
              <a:t>Участники заключитель-ного тура</a:t>
            </a:r>
          </a:p>
          <a:p>
            <a:r>
              <a:rPr lang="ru-RU" sz="2000" b="1" i="1">
                <a:solidFill>
                  <a:srgbClr val="A50021"/>
                </a:solidFill>
                <a:latin typeface="Constantia" pitchFamily="18" charset="0"/>
              </a:rPr>
              <a:t>ОЛИМПИАДЫ школьников ЛОМОНОСОВ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97412" y="155607"/>
            <a:ext cx="8712968" cy="584775"/>
          </a:xfrm>
          <a:prstGeom prst="rect">
            <a:avLst/>
          </a:prstGeom>
          <a:solidFill>
            <a:srgbClr val="A17B35">
              <a:lumMod val="60000"/>
              <a:lumOff val="40000"/>
            </a:srgbClr>
          </a:solidFill>
          <a:ln w="19050">
            <a:solidFill>
              <a:srgbClr val="B85B22">
                <a:lumMod val="50000"/>
              </a:srgbClr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200" b="1" kern="0" dirty="0">
                <a:solidFill>
                  <a:srgbClr val="B85B22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Научное общество «Эврика»</a:t>
            </a:r>
            <a:endParaRPr lang="ru-RU" sz="3200" kern="0" dirty="0">
              <a:solidFill>
                <a:srgbClr val="B85B22">
                  <a:lumMod val="50000"/>
                </a:srgb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7"/>
          <p:cNvSpPr>
            <a:spLocks noChangeArrowheads="1"/>
          </p:cNvSpPr>
          <p:nvPr/>
        </p:nvSpPr>
        <p:spPr bwMode="auto">
          <a:xfrm>
            <a:off x="2828925" y="1174750"/>
            <a:ext cx="5786438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400" b="1">
                <a:solidFill>
                  <a:srgbClr val="800000"/>
                </a:solidFill>
                <a:latin typeface="Times New Roman" pitchFamily="18" charset="0"/>
              </a:rPr>
              <a:t>IX</a:t>
            </a:r>
            <a:r>
              <a:rPr lang="ru-RU" sz="2400" b="1">
                <a:solidFill>
                  <a:srgbClr val="800000"/>
                </a:solidFill>
                <a:latin typeface="Constantia" pitchFamily="18" charset="0"/>
              </a:rPr>
              <a:t> негосударственная Олимпиада </a:t>
            </a:r>
          </a:p>
          <a:p>
            <a:pPr algn="ctr"/>
            <a:r>
              <a:rPr lang="ru-RU" sz="2400" b="1">
                <a:solidFill>
                  <a:srgbClr val="800000"/>
                </a:solidFill>
                <a:latin typeface="Constantia" pitchFamily="18" charset="0"/>
              </a:rPr>
              <a:t>по английскому языку и</a:t>
            </a:r>
          </a:p>
          <a:p>
            <a:pPr algn="ctr"/>
            <a:r>
              <a:rPr lang="ru-RU" sz="2400" b="1">
                <a:solidFill>
                  <a:srgbClr val="800000"/>
                </a:solidFill>
                <a:latin typeface="Constantia" pitchFamily="18" charset="0"/>
              </a:rPr>
              <a:t> культуре Великобритании</a:t>
            </a:r>
          </a:p>
        </p:txBody>
      </p:sp>
      <p:sp>
        <p:nvSpPr>
          <p:cNvPr id="27650" name="Rectangle 27"/>
          <p:cNvSpPr>
            <a:spLocks noChangeArrowheads="1"/>
          </p:cNvSpPr>
          <p:nvPr/>
        </p:nvSpPr>
        <p:spPr bwMode="auto">
          <a:xfrm>
            <a:off x="638175" y="1174750"/>
            <a:ext cx="1366838" cy="1079500"/>
          </a:xfrm>
          <a:prstGeom prst="rect">
            <a:avLst/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solidFill>
                  <a:srgbClr val="006666"/>
                </a:solidFill>
                <a:latin typeface="Constantia" pitchFamily="18" charset="0"/>
              </a:rPr>
              <a:t>131</a:t>
            </a:r>
          </a:p>
          <a:p>
            <a:pPr algn="ctr"/>
            <a:r>
              <a:rPr lang="ru-RU" sz="2400" b="1">
                <a:solidFill>
                  <a:srgbClr val="006666"/>
                </a:solidFill>
                <a:latin typeface="Constantia" pitchFamily="18" charset="0"/>
              </a:rPr>
              <a:t>человек:</a:t>
            </a:r>
          </a:p>
        </p:txBody>
      </p:sp>
      <p:sp>
        <p:nvSpPr>
          <p:cNvPr id="27651" name="Rectangle 9"/>
          <p:cNvSpPr>
            <a:spLocks noChangeArrowheads="1"/>
          </p:cNvSpPr>
          <p:nvPr/>
        </p:nvSpPr>
        <p:spPr bwMode="auto">
          <a:xfrm>
            <a:off x="2643188" y="2786063"/>
            <a:ext cx="3168650" cy="576262"/>
          </a:xfrm>
          <a:prstGeom prst="rect">
            <a:avLst/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solidFill>
                  <a:srgbClr val="006666"/>
                </a:solidFill>
                <a:latin typeface="Constantia" pitchFamily="18" charset="0"/>
              </a:rPr>
              <a:t>4 – 5 классы</a:t>
            </a:r>
          </a:p>
        </p:txBody>
      </p:sp>
      <p:sp>
        <p:nvSpPr>
          <p:cNvPr id="27652" name="Rectangle 20"/>
          <p:cNvSpPr>
            <a:spLocks noChangeArrowheads="1"/>
          </p:cNvSpPr>
          <p:nvPr/>
        </p:nvSpPr>
        <p:spPr bwMode="auto">
          <a:xfrm>
            <a:off x="6643688" y="2786063"/>
            <a:ext cx="1584325" cy="576262"/>
          </a:xfrm>
          <a:prstGeom prst="rect">
            <a:avLst/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solidFill>
                  <a:srgbClr val="006666"/>
                </a:solidFill>
                <a:latin typeface="Constantia" pitchFamily="18" charset="0"/>
              </a:rPr>
              <a:t>31</a:t>
            </a:r>
          </a:p>
        </p:txBody>
      </p:sp>
      <p:sp>
        <p:nvSpPr>
          <p:cNvPr id="27653" name="Rectangle 9"/>
          <p:cNvSpPr>
            <a:spLocks noChangeArrowheads="1"/>
          </p:cNvSpPr>
          <p:nvPr/>
        </p:nvSpPr>
        <p:spPr bwMode="auto">
          <a:xfrm>
            <a:off x="2643188" y="3571875"/>
            <a:ext cx="3168650" cy="576263"/>
          </a:xfrm>
          <a:prstGeom prst="rect">
            <a:avLst/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solidFill>
                  <a:srgbClr val="006666"/>
                </a:solidFill>
                <a:latin typeface="Constantia" pitchFamily="18" charset="0"/>
              </a:rPr>
              <a:t>6 – 7 классы</a:t>
            </a:r>
          </a:p>
        </p:txBody>
      </p:sp>
      <p:sp>
        <p:nvSpPr>
          <p:cNvPr id="27654" name="Rectangle 9"/>
          <p:cNvSpPr>
            <a:spLocks noChangeArrowheads="1"/>
          </p:cNvSpPr>
          <p:nvPr/>
        </p:nvSpPr>
        <p:spPr bwMode="auto">
          <a:xfrm>
            <a:off x="2643188" y="4286250"/>
            <a:ext cx="3168650" cy="576263"/>
          </a:xfrm>
          <a:prstGeom prst="rect">
            <a:avLst/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solidFill>
                  <a:srgbClr val="006666"/>
                </a:solidFill>
                <a:latin typeface="Constantia" pitchFamily="18" charset="0"/>
              </a:rPr>
              <a:t>8 – 9 классы</a:t>
            </a:r>
          </a:p>
        </p:txBody>
      </p:sp>
      <p:sp>
        <p:nvSpPr>
          <p:cNvPr id="27655" name="Rectangle 9"/>
          <p:cNvSpPr>
            <a:spLocks noChangeArrowheads="1"/>
          </p:cNvSpPr>
          <p:nvPr/>
        </p:nvSpPr>
        <p:spPr bwMode="auto">
          <a:xfrm>
            <a:off x="2643188" y="5072063"/>
            <a:ext cx="3168650" cy="576262"/>
          </a:xfrm>
          <a:prstGeom prst="rect">
            <a:avLst/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solidFill>
                  <a:srgbClr val="006666"/>
                </a:solidFill>
                <a:latin typeface="Constantia" pitchFamily="18" charset="0"/>
              </a:rPr>
              <a:t>10 – 11 классы</a:t>
            </a:r>
          </a:p>
        </p:txBody>
      </p:sp>
      <p:sp>
        <p:nvSpPr>
          <p:cNvPr id="27656" name="Rectangle 20"/>
          <p:cNvSpPr>
            <a:spLocks noChangeArrowheads="1"/>
          </p:cNvSpPr>
          <p:nvPr/>
        </p:nvSpPr>
        <p:spPr bwMode="auto">
          <a:xfrm>
            <a:off x="6643688" y="3571875"/>
            <a:ext cx="1584325" cy="576263"/>
          </a:xfrm>
          <a:prstGeom prst="rect">
            <a:avLst/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solidFill>
                  <a:srgbClr val="006666"/>
                </a:solidFill>
                <a:latin typeface="Constantia" pitchFamily="18" charset="0"/>
              </a:rPr>
              <a:t>33</a:t>
            </a:r>
          </a:p>
        </p:txBody>
      </p:sp>
      <p:sp>
        <p:nvSpPr>
          <p:cNvPr id="27657" name="Rectangle 20"/>
          <p:cNvSpPr>
            <a:spLocks noChangeArrowheads="1"/>
          </p:cNvSpPr>
          <p:nvPr/>
        </p:nvSpPr>
        <p:spPr bwMode="auto">
          <a:xfrm>
            <a:off x="6643688" y="4286250"/>
            <a:ext cx="1584325" cy="576263"/>
          </a:xfrm>
          <a:prstGeom prst="rect">
            <a:avLst/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solidFill>
                  <a:srgbClr val="006666"/>
                </a:solidFill>
                <a:latin typeface="Constantia" pitchFamily="18" charset="0"/>
              </a:rPr>
              <a:t>36</a:t>
            </a:r>
          </a:p>
        </p:txBody>
      </p:sp>
      <p:sp>
        <p:nvSpPr>
          <p:cNvPr id="27658" name="Rectangle 20"/>
          <p:cNvSpPr>
            <a:spLocks noChangeArrowheads="1"/>
          </p:cNvSpPr>
          <p:nvPr/>
        </p:nvSpPr>
        <p:spPr bwMode="auto">
          <a:xfrm>
            <a:off x="6643688" y="5072063"/>
            <a:ext cx="1584325" cy="576262"/>
          </a:xfrm>
          <a:prstGeom prst="rect">
            <a:avLst/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solidFill>
                  <a:srgbClr val="006666"/>
                </a:solidFill>
                <a:latin typeface="Constantia" pitchFamily="18" charset="0"/>
              </a:rPr>
              <a:t>31</a:t>
            </a:r>
          </a:p>
        </p:txBody>
      </p:sp>
      <p:sp>
        <p:nvSpPr>
          <p:cNvPr id="20" name="Rectangle 6"/>
          <p:cNvSpPr>
            <a:spLocks noChangeArrowheads="1"/>
          </p:cNvSpPr>
          <p:nvPr/>
        </p:nvSpPr>
        <p:spPr bwMode="auto">
          <a:xfrm>
            <a:off x="285750" y="2500306"/>
            <a:ext cx="2143110" cy="1754326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en-US" sz="2800" b="1" dirty="0">
                <a:solidFill>
                  <a:srgbClr val="253D75"/>
                </a:solidFill>
                <a:latin typeface="Times New Roman" pitchFamily="18" charset="0"/>
              </a:rPr>
              <a:t>I</a:t>
            </a:r>
            <a:endParaRPr lang="ru-RU" sz="2800" b="1" dirty="0">
              <a:solidFill>
                <a:srgbClr val="253D75"/>
              </a:solidFill>
            </a:endParaRPr>
          </a:p>
          <a:p>
            <a:pPr algn="ctr">
              <a:defRPr/>
            </a:pPr>
            <a:r>
              <a:rPr lang="ru-RU" sz="2800" b="1" dirty="0">
                <a:solidFill>
                  <a:srgbClr val="253D75"/>
                </a:solidFill>
              </a:rPr>
              <a:t>ЗАОЧНЫЙ</a:t>
            </a:r>
          </a:p>
          <a:p>
            <a:pPr algn="ctr">
              <a:defRPr/>
            </a:pPr>
            <a:r>
              <a:rPr lang="ru-RU" sz="2800" b="1" dirty="0">
                <a:solidFill>
                  <a:srgbClr val="253D75"/>
                </a:solidFill>
              </a:rPr>
              <a:t> ТУР</a:t>
            </a:r>
          </a:p>
          <a:p>
            <a:pPr algn="ctr">
              <a:defRPr/>
            </a:pPr>
            <a:endParaRPr lang="ru-RU" sz="2400" b="1" dirty="0">
              <a:solidFill>
                <a:srgbClr val="800000"/>
              </a:solidFill>
            </a:endParaRPr>
          </a:p>
        </p:txBody>
      </p:sp>
      <p:pic>
        <p:nvPicPr>
          <p:cNvPr id="27662" name="Picture 4" descr="G:\картинки школа\d3250fbf3dd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50" y="4000500"/>
            <a:ext cx="2071688" cy="2536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Прямоугольник 15"/>
          <p:cNvSpPr/>
          <p:nvPr/>
        </p:nvSpPr>
        <p:spPr>
          <a:xfrm>
            <a:off x="197412" y="155607"/>
            <a:ext cx="8712968" cy="584775"/>
          </a:xfrm>
          <a:prstGeom prst="rect">
            <a:avLst/>
          </a:prstGeom>
          <a:solidFill>
            <a:srgbClr val="A17B35">
              <a:lumMod val="60000"/>
              <a:lumOff val="40000"/>
            </a:srgbClr>
          </a:solidFill>
          <a:ln w="19050">
            <a:solidFill>
              <a:srgbClr val="B85B22">
                <a:lumMod val="50000"/>
              </a:srgbClr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200" b="1" kern="0" dirty="0">
                <a:solidFill>
                  <a:srgbClr val="B85B22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Научное общество «Эврика»</a:t>
            </a:r>
            <a:endParaRPr lang="ru-RU" sz="3200" kern="0" dirty="0">
              <a:solidFill>
                <a:srgbClr val="B85B22">
                  <a:lumMod val="50000"/>
                </a:srgb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97412" y="155607"/>
            <a:ext cx="8712968" cy="584775"/>
          </a:xfrm>
          <a:prstGeom prst="rect">
            <a:avLst/>
          </a:prstGeom>
          <a:solidFill>
            <a:srgbClr val="A17B35">
              <a:lumMod val="60000"/>
              <a:lumOff val="40000"/>
            </a:srgbClr>
          </a:solidFill>
          <a:ln w="19050">
            <a:solidFill>
              <a:srgbClr val="B85B22">
                <a:lumMod val="50000"/>
              </a:srgbClr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200" b="1" kern="0" dirty="0">
                <a:solidFill>
                  <a:srgbClr val="B85B22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Интеллектуальный марафон 1-4 класс</a:t>
            </a:r>
            <a:endParaRPr lang="ru-RU" sz="3200" kern="0" dirty="0">
              <a:solidFill>
                <a:srgbClr val="B85B22">
                  <a:lumMod val="50000"/>
                </a:srgb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8676" name="Rectangle 20"/>
          <p:cNvSpPr>
            <a:spLocks noChangeArrowheads="1"/>
          </p:cNvSpPr>
          <p:nvPr/>
        </p:nvSpPr>
        <p:spPr bwMode="auto">
          <a:xfrm>
            <a:off x="6224588" y="2374900"/>
            <a:ext cx="1584325" cy="576263"/>
          </a:xfrm>
          <a:prstGeom prst="rect">
            <a:avLst/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solidFill>
                  <a:srgbClr val="006666"/>
                </a:solidFill>
                <a:latin typeface="Constantia" pitchFamily="18" charset="0"/>
              </a:rPr>
              <a:t>5</a:t>
            </a:r>
          </a:p>
        </p:txBody>
      </p:sp>
      <p:sp>
        <p:nvSpPr>
          <p:cNvPr id="28677" name="Rectangle 20"/>
          <p:cNvSpPr>
            <a:spLocks noChangeArrowheads="1"/>
          </p:cNvSpPr>
          <p:nvPr/>
        </p:nvSpPr>
        <p:spPr bwMode="auto">
          <a:xfrm>
            <a:off x="6253163" y="3213100"/>
            <a:ext cx="1584325" cy="576263"/>
          </a:xfrm>
          <a:prstGeom prst="rect">
            <a:avLst/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solidFill>
                  <a:srgbClr val="006666"/>
                </a:solidFill>
                <a:latin typeface="Constantia" pitchFamily="18" charset="0"/>
              </a:rPr>
              <a:t>5</a:t>
            </a:r>
          </a:p>
        </p:txBody>
      </p:sp>
      <p:sp>
        <p:nvSpPr>
          <p:cNvPr id="28678" name="Rectangle 20"/>
          <p:cNvSpPr>
            <a:spLocks noChangeArrowheads="1"/>
          </p:cNvSpPr>
          <p:nvPr/>
        </p:nvSpPr>
        <p:spPr bwMode="auto">
          <a:xfrm>
            <a:off x="6237288" y="4005263"/>
            <a:ext cx="1584325" cy="576262"/>
          </a:xfrm>
          <a:prstGeom prst="rect">
            <a:avLst/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solidFill>
                  <a:srgbClr val="006666"/>
                </a:solidFill>
                <a:latin typeface="Constantia" pitchFamily="18" charset="0"/>
              </a:rPr>
              <a:t>3</a:t>
            </a:r>
          </a:p>
        </p:txBody>
      </p:sp>
      <p:sp>
        <p:nvSpPr>
          <p:cNvPr id="28679" name="Rectangle 20"/>
          <p:cNvSpPr>
            <a:spLocks noChangeArrowheads="1"/>
          </p:cNvSpPr>
          <p:nvPr/>
        </p:nvSpPr>
        <p:spPr bwMode="auto">
          <a:xfrm>
            <a:off x="6253163" y="4827588"/>
            <a:ext cx="1584325" cy="576262"/>
          </a:xfrm>
          <a:prstGeom prst="rect">
            <a:avLst/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solidFill>
                  <a:srgbClr val="006666"/>
                </a:solidFill>
                <a:latin typeface="Constantia" pitchFamily="18" charset="0"/>
              </a:rPr>
              <a:t>7</a:t>
            </a:r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1298081" y="1063048"/>
            <a:ext cx="3528392" cy="83099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253D75"/>
                </a:solidFill>
              </a:rPr>
              <a:t>Количество участников</a:t>
            </a:r>
            <a:endParaRPr lang="ru-RU" sz="2400" b="1" dirty="0">
              <a:solidFill>
                <a:srgbClr val="800000"/>
              </a:solidFill>
            </a:endParaRPr>
          </a:p>
        </p:txBody>
      </p:sp>
      <p:sp>
        <p:nvSpPr>
          <p:cNvPr id="11" name="Rectangle 6"/>
          <p:cNvSpPr>
            <a:spLocks noChangeArrowheads="1"/>
          </p:cNvSpPr>
          <p:nvPr/>
        </p:nvSpPr>
        <p:spPr bwMode="auto">
          <a:xfrm>
            <a:off x="5262957" y="1057996"/>
            <a:ext cx="3350817" cy="83099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253D75"/>
                </a:solidFill>
              </a:rPr>
              <a:t>Призеры и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253D75"/>
                </a:solidFill>
              </a:rPr>
              <a:t> победители</a:t>
            </a:r>
            <a:endParaRPr lang="ru-RU" sz="2400" b="1" dirty="0">
              <a:solidFill>
                <a:srgbClr val="800000"/>
              </a:solidFill>
            </a:endParaRPr>
          </a:p>
        </p:txBody>
      </p:sp>
      <p:sp>
        <p:nvSpPr>
          <p:cNvPr id="28686" name="Rectangle 20"/>
          <p:cNvSpPr>
            <a:spLocks noChangeArrowheads="1"/>
          </p:cNvSpPr>
          <p:nvPr/>
        </p:nvSpPr>
        <p:spPr bwMode="auto">
          <a:xfrm>
            <a:off x="1316038" y="2374900"/>
            <a:ext cx="3529012" cy="576263"/>
          </a:xfrm>
          <a:prstGeom prst="rect">
            <a:avLst/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solidFill>
                  <a:srgbClr val="006666"/>
                </a:solidFill>
                <a:latin typeface="Constantia" pitchFamily="18" charset="0"/>
              </a:rPr>
              <a:t>1 класс - 44</a:t>
            </a:r>
          </a:p>
        </p:txBody>
      </p:sp>
      <p:sp>
        <p:nvSpPr>
          <p:cNvPr id="28687" name="Rectangle 20"/>
          <p:cNvSpPr>
            <a:spLocks noChangeArrowheads="1"/>
          </p:cNvSpPr>
          <p:nvPr/>
        </p:nvSpPr>
        <p:spPr bwMode="auto">
          <a:xfrm>
            <a:off x="1298575" y="3213100"/>
            <a:ext cx="3527425" cy="576263"/>
          </a:xfrm>
          <a:prstGeom prst="rect">
            <a:avLst/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solidFill>
                  <a:srgbClr val="006666"/>
                </a:solidFill>
                <a:latin typeface="Constantia" pitchFamily="18" charset="0"/>
              </a:rPr>
              <a:t>2 класс - 49</a:t>
            </a:r>
          </a:p>
        </p:txBody>
      </p:sp>
      <p:sp>
        <p:nvSpPr>
          <p:cNvPr id="28688" name="Rectangle 20"/>
          <p:cNvSpPr>
            <a:spLocks noChangeArrowheads="1"/>
          </p:cNvSpPr>
          <p:nvPr/>
        </p:nvSpPr>
        <p:spPr bwMode="auto">
          <a:xfrm>
            <a:off x="1316038" y="4021138"/>
            <a:ext cx="3529012" cy="576262"/>
          </a:xfrm>
          <a:prstGeom prst="rect">
            <a:avLst/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solidFill>
                  <a:srgbClr val="006666"/>
                </a:solidFill>
                <a:latin typeface="Constantia" pitchFamily="18" charset="0"/>
              </a:rPr>
              <a:t>3 класс - 42</a:t>
            </a:r>
          </a:p>
        </p:txBody>
      </p:sp>
      <p:sp>
        <p:nvSpPr>
          <p:cNvPr id="28689" name="Rectangle 20"/>
          <p:cNvSpPr>
            <a:spLocks noChangeArrowheads="1"/>
          </p:cNvSpPr>
          <p:nvPr/>
        </p:nvSpPr>
        <p:spPr bwMode="auto">
          <a:xfrm>
            <a:off x="1316038" y="4827588"/>
            <a:ext cx="3529012" cy="576262"/>
          </a:xfrm>
          <a:prstGeom prst="rect">
            <a:avLst/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solidFill>
                  <a:srgbClr val="006666"/>
                </a:solidFill>
                <a:latin typeface="Constantia" pitchFamily="18" charset="0"/>
              </a:rPr>
              <a:t>4 класс - 43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97412" y="155607"/>
            <a:ext cx="8712968" cy="584775"/>
          </a:xfrm>
          <a:prstGeom prst="rect">
            <a:avLst/>
          </a:prstGeom>
          <a:solidFill>
            <a:srgbClr val="A17B35">
              <a:lumMod val="60000"/>
              <a:lumOff val="40000"/>
            </a:srgbClr>
          </a:solidFill>
          <a:ln w="19050">
            <a:solidFill>
              <a:srgbClr val="B85B22">
                <a:lumMod val="50000"/>
              </a:srgbClr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txBody>
          <a:bodyPr>
            <a:spAutoFit/>
          </a:bodyPr>
          <a:lstStyle/>
          <a:p>
            <a:pPr algn="ctr"/>
            <a:r>
              <a:rPr lang="ru-RU" sz="3200" b="1">
                <a:solidFill>
                  <a:srgbClr val="5C2E11"/>
                </a:solidFill>
                <a:latin typeface="Times New Roman" pitchFamily="18" charset="0"/>
                <a:cs typeface="Times New Roman" pitchFamily="18" charset="0"/>
              </a:rPr>
              <a:t>Индивидуальный учебный план</a:t>
            </a:r>
            <a:endParaRPr lang="ru-RU" sz="3200">
              <a:solidFill>
                <a:srgbClr val="5C2E11"/>
              </a:solidFill>
              <a:cs typeface="Arial" charset="0"/>
            </a:endParaRPr>
          </a:p>
        </p:txBody>
      </p:sp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1182058" y="1056698"/>
            <a:ext cx="3212894" cy="46166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/>
            <a:r>
              <a:rPr lang="ru-RU" sz="2400" b="1" dirty="0" smtClean="0">
                <a:solidFill>
                  <a:srgbClr val="253D75"/>
                </a:solidFill>
              </a:rPr>
              <a:t>Инвариантная</a:t>
            </a:r>
            <a:endParaRPr lang="ru-RU" sz="2400" b="1" dirty="0">
              <a:solidFill>
                <a:srgbClr val="800000"/>
              </a:solidFill>
            </a:endParaRPr>
          </a:p>
        </p:txBody>
      </p:sp>
      <p:sp>
        <p:nvSpPr>
          <p:cNvPr id="2" name="Rectangle 6"/>
          <p:cNvSpPr>
            <a:spLocks noChangeArrowheads="1"/>
          </p:cNvSpPr>
          <p:nvPr/>
        </p:nvSpPr>
        <p:spPr bwMode="auto">
          <a:xfrm>
            <a:off x="4853288" y="1056698"/>
            <a:ext cx="3180887" cy="46166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/>
            <a:r>
              <a:rPr lang="ru-RU" sz="2400" b="1">
                <a:solidFill>
                  <a:srgbClr val="253D75"/>
                </a:solidFill>
              </a:rPr>
              <a:t>Вариативная</a:t>
            </a:r>
            <a:endParaRPr lang="ru-RU" sz="2400" b="1">
              <a:solidFill>
                <a:srgbClr val="800000"/>
              </a:solidFill>
            </a:endParaRPr>
          </a:p>
        </p:txBody>
      </p:sp>
      <p:sp>
        <p:nvSpPr>
          <p:cNvPr id="3" name="Rectangle 6"/>
          <p:cNvSpPr>
            <a:spLocks noChangeArrowheads="1"/>
          </p:cNvSpPr>
          <p:nvPr/>
        </p:nvSpPr>
        <p:spPr bwMode="auto">
          <a:xfrm>
            <a:off x="1109785" y="2302126"/>
            <a:ext cx="3249474" cy="102882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/>
            <a:r>
              <a:rPr lang="ru-RU" sz="2400" b="1">
                <a:solidFill>
                  <a:srgbClr val="253D75"/>
                </a:solidFill>
              </a:rPr>
              <a:t>Базовая часть</a:t>
            </a:r>
            <a:endParaRPr lang="ru-RU" sz="2400" b="1">
              <a:solidFill>
                <a:srgbClr val="800000"/>
              </a:solidFill>
            </a:endParaRPr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4784670" y="2302126"/>
            <a:ext cx="3318060" cy="102882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/>
            <a:r>
              <a:rPr lang="ru-RU" sz="2400" b="1">
                <a:solidFill>
                  <a:srgbClr val="253D75"/>
                </a:solidFill>
              </a:rPr>
              <a:t>Элективы</a:t>
            </a:r>
          </a:p>
          <a:p>
            <a:pPr algn="ctr"/>
            <a:r>
              <a:rPr lang="ru-RU" sz="2400" b="1">
                <a:solidFill>
                  <a:srgbClr val="253D75"/>
                </a:solidFill>
              </a:rPr>
              <a:t> факультативы</a:t>
            </a:r>
            <a:endParaRPr lang="ru-RU" sz="2400" b="1">
              <a:solidFill>
                <a:srgbClr val="800000"/>
              </a:solidFill>
            </a:endParaRPr>
          </a:p>
        </p:txBody>
      </p:sp>
      <p:sp>
        <p:nvSpPr>
          <p:cNvPr id="36883" name="Line 19"/>
          <p:cNvSpPr>
            <a:spLocks noChangeShapeType="1"/>
          </p:cNvSpPr>
          <p:nvPr/>
        </p:nvSpPr>
        <p:spPr bwMode="auto">
          <a:xfrm>
            <a:off x="2700338" y="1557338"/>
            <a:ext cx="0" cy="7191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6884" name="Line 20"/>
          <p:cNvSpPr>
            <a:spLocks noChangeShapeType="1"/>
          </p:cNvSpPr>
          <p:nvPr/>
        </p:nvSpPr>
        <p:spPr bwMode="auto">
          <a:xfrm>
            <a:off x="6443663" y="1557338"/>
            <a:ext cx="0" cy="7191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97412" y="155607"/>
            <a:ext cx="8712968" cy="584775"/>
          </a:xfrm>
          <a:prstGeom prst="rect">
            <a:avLst/>
          </a:prstGeom>
          <a:solidFill>
            <a:srgbClr val="A17B35">
              <a:lumMod val="60000"/>
              <a:lumOff val="40000"/>
            </a:srgbClr>
          </a:solidFill>
          <a:ln w="19050">
            <a:solidFill>
              <a:srgbClr val="B85B22">
                <a:lumMod val="50000"/>
              </a:srgbClr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200" b="1" kern="0" dirty="0">
                <a:solidFill>
                  <a:srgbClr val="B85B22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Факультативы</a:t>
            </a:r>
            <a:endParaRPr lang="ru-RU" sz="3200" kern="0" dirty="0">
              <a:solidFill>
                <a:srgbClr val="B85B22">
                  <a:lumMod val="50000"/>
                </a:srgb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97412" y="882134"/>
            <a:ext cx="8712968" cy="5632311"/>
          </a:xfrm>
          <a:prstGeom prst="rect">
            <a:avLst/>
          </a:prstGeom>
          <a:solidFill>
            <a:srgbClr val="A17B35">
              <a:lumMod val="60000"/>
              <a:lumOff val="40000"/>
            </a:srgbClr>
          </a:solidFill>
          <a:ln w="19050">
            <a:solidFill>
              <a:srgbClr val="B85B22">
                <a:lumMod val="50000"/>
              </a:srgbClr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400" b="1" u="sng" kern="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Основная школа:</a:t>
            </a:r>
          </a:p>
          <a:p>
            <a:pPr>
              <a:defRPr/>
            </a:pPr>
            <a:r>
              <a:rPr lang="ru-RU" sz="2400" b="1" kern="0" dirty="0">
                <a:solidFill>
                  <a:srgbClr val="B85B22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Русский язык, математика, химия (8 класс)</a:t>
            </a:r>
          </a:p>
          <a:p>
            <a:pPr algn="ctr">
              <a:defRPr/>
            </a:pPr>
            <a:r>
              <a:rPr lang="ru-RU" sz="2400" b="1" u="sng" kern="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Старшая школа:</a:t>
            </a:r>
          </a:p>
          <a:p>
            <a:pPr marL="457200" indent="-457200">
              <a:buFont typeface="+mj-lt"/>
              <a:buAutoNum type="arabicPeriod"/>
              <a:defRPr/>
            </a:pPr>
            <a:r>
              <a:rPr lang="ru-RU" sz="2400" b="1" kern="0" dirty="0">
                <a:solidFill>
                  <a:srgbClr val="B85B22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Решение нестандартных задач (физика),</a:t>
            </a:r>
          </a:p>
          <a:p>
            <a:pPr marL="457200" indent="-457200">
              <a:buFont typeface="+mj-lt"/>
              <a:buAutoNum type="arabicPeriod"/>
              <a:defRPr/>
            </a:pPr>
            <a:r>
              <a:rPr lang="ru-RU" sz="2400" b="1" kern="0" dirty="0">
                <a:solidFill>
                  <a:srgbClr val="B85B22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Курс-практикум по математике по подготовке к ЕГЭ,</a:t>
            </a:r>
          </a:p>
          <a:p>
            <a:pPr marL="457200" indent="-457200">
              <a:buFont typeface="+mj-lt"/>
              <a:buAutoNum type="arabicPeriod"/>
              <a:defRPr/>
            </a:pPr>
            <a:r>
              <a:rPr lang="ru-RU" sz="2400" b="1" kern="0" dirty="0">
                <a:solidFill>
                  <a:srgbClr val="B85B22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Глобальные проблемы современности и перспективы развития мировой цивилизации (обществознание),</a:t>
            </a:r>
          </a:p>
          <a:p>
            <a:pPr marL="457200" indent="-457200">
              <a:buFont typeface="+mj-lt"/>
              <a:buAutoNum type="arabicPeriod"/>
              <a:defRPr/>
            </a:pPr>
            <a:r>
              <a:rPr lang="ru-RU" sz="2400" b="1" kern="0" dirty="0">
                <a:solidFill>
                  <a:srgbClr val="B85B22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Дискуссионные вопросы отечественной истории,</a:t>
            </a:r>
          </a:p>
          <a:p>
            <a:pPr marL="457200" indent="-457200">
              <a:buFont typeface="+mj-lt"/>
              <a:buAutoNum type="arabicPeriod"/>
              <a:defRPr/>
            </a:pPr>
            <a:r>
              <a:rPr lang="ru-RU" sz="2400" b="1" kern="0" dirty="0">
                <a:solidFill>
                  <a:srgbClr val="B85B22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Деловой английский,</a:t>
            </a:r>
          </a:p>
          <a:p>
            <a:pPr marL="457200" indent="-457200">
              <a:buFont typeface="+mj-lt"/>
              <a:buAutoNum type="arabicPeriod"/>
              <a:defRPr/>
            </a:pPr>
            <a:r>
              <a:rPr lang="ru-RU" sz="2400" b="1" kern="0" dirty="0">
                <a:solidFill>
                  <a:srgbClr val="B85B22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Решение химических задач,</a:t>
            </a:r>
          </a:p>
          <a:p>
            <a:pPr marL="457200" indent="-457200">
              <a:buFont typeface="+mj-lt"/>
              <a:buAutoNum type="arabicPeriod"/>
              <a:defRPr/>
            </a:pPr>
            <a:r>
              <a:rPr lang="ru-RU" sz="2400" b="1" kern="0" dirty="0">
                <a:solidFill>
                  <a:srgbClr val="B85B22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Эволюция органического мира (биология),</a:t>
            </a:r>
          </a:p>
          <a:p>
            <a:pPr marL="457200" indent="-457200">
              <a:buFont typeface="+mj-lt"/>
              <a:buAutoNum type="arabicPeriod"/>
              <a:defRPr/>
            </a:pPr>
            <a:r>
              <a:rPr lang="ru-RU" sz="2400" b="1" kern="0" dirty="0">
                <a:solidFill>
                  <a:srgbClr val="B85B22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Технология обработки информации в СУБД «</a:t>
            </a:r>
            <a:r>
              <a:rPr lang="en-US" sz="2400" b="1" kern="0" dirty="0">
                <a:solidFill>
                  <a:srgbClr val="B85B22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Access</a:t>
            </a:r>
            <a:r>
              <a:rPr lang="ru-RU" sz="2400" b="1" kern="0" dirty="0">
                <a:solidFill>
                  <a:srgbClr val="B85B22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»,</a:t>
            </a:r>
          </a:p>
          <a:p>
            <a:pPr marL="457200" indent="-457200">
              <a:buFont typeface="+mj-lt"/>
              <a:buAutoNum type="arabicPeriod"/>
              <a:defRPr/>
            </a:pPr>
            <a:r>
              <a:rPr lang="ru-RU" sz="2400" b="1" kern="0" dirty="0">
                <a:solidFill>
                  <a:srgbClr val="B85B22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Трудные вопросы орфографии и пунктуации,</a:t>
            </a:r>
          </a:p>
          <a:p>
            <a:pPr marL="457200" indent="-457200">
              <a:buFont typeface="+mj-lt"/>
              <a:buAutoNum type="arabicPeriod"/>
              <a:defRPr/>
            </a:pPr>
            <a:r>
              <a:rPr lang="ru-RU" sz="2400" b="1" kern="0" dirty="0">
                <a:solidFill>
                  <a:srgbClr val="B85B22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Комплексный анализ художественного текста элективные курсы</a:t>
            </a:r>
            <a:endParaRPr lang="ru-RU" sz="2400" kern="0" dirty="0">
              <a:solidFill>
                <a:srgbClr val="B85B22">
                  <a:lumMod val="50000"/>
                </a:srgb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97412" y="155607"/>
            <a:ext cx="8712968" cy="584775"/>
          </a:xfrm>
          <a:prstGeom prst="rect">
            <a:avLst/>
          </a:prstGeom>
          <a:solidFill>
            <a:srgbClr val="A17B35">
              <a:lumMod val="60000"/>
              <a:lumOff val="40000"/>
            </a:srgbClr>
          </a:solidFill>
          <a:ln w="19050">
            <a:solidFill>
              <a:srgbClr val="B85B22">
                <a:lumMod val="50000"/>
              </a:srgbClr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200" b="1" kern="0" dirty="0">
                <a:solidFill>
                  <a:srgbClr val="B85B22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Элективные курсы</a:t>
            </a:r>
            <a:endParaRPr lang="ru-RU" sz="3200" kern="0" dirty="0">
              <a:solidFill>
                <a:srgbClr val="B85B22">
                  <a:lumMod val="50000"/>
                </a:srgb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11560" y="1484784"/>
            <a:ext cx="7992888" cy="3416320"/>
          </a:xfrm>
          <a:prstGeom prst="rect">
            <a:avLst/>
          </a:prstGeom>
          <a:solidFill>
            <a:srgbClr val="A17B35">
              <a:lumMod val="60000"/>
              <a:lumOff val="40000"/>
            </a:srgbClr>
          </a:solidFill>
          <a:ln w="19050">
            <a:solidFill>
              <a:srgbClr val="B85B22">
                <a:lumMod val="50000"/>
              </a:srgbClr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txBody>
          <a:bodyPr>
            <a:spAutoFit/>
          </a:bodyPr>
          <a:lstStyle/>
          <a:p>
            <a:pPr marL="457200" indent="-457200">
              <a:buFont typeface="+mj-lt"/>
              <a:buAutoNum type="arabicPeriod"/>
              <a:defRPr/>
            </a:pPr>
            <a:r>
              <a:rPr lang="ru-RU" sz="2400" b="1" kern="0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Основы редактирования,</a:t>
            </a:r>
          </a:p>
          <a:p>
            <a:pPr marL="457200" indent="-457200">
              <a:buFont typeface="+mj-lt"/>
              <a:buAutoNum type="arabicPeriod"/>
              <a:defRPr/>
            </a:pPr>
            <a:r>
              <a:rPr lang="ru-RU" sz="2400" b="1" kern="0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Замечательные неравенства, их обоснование и применение,</a:t>
            </a:r>
          </a:p>
          <a:p>
            <a:pPr marL="457200" indent="-457200">
              <a:buFont typeface="+mj-lt"/>
              <a:buAutoNum type="arabicPeriod"/>
              <a:defRPr/>
            </a:pPr>
            <a:r>
              <a:rPr lang="ru-RU" sz="2400" b="1" kern="0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Курс-практикум по математике по подготовке к ЕГЭ,</a:t>
            </a:r>
          </a:p>
          <a:p>
            <a:pPr marL="457200" indent="-457200">
              <a:buFont typeface="+mj-lt"/>
              <a:buAutoNum type="arabicPeriod"/>
              <a:defRPr/>
            </a:pPr>
            <a:r>
              <a:rPr lang="ru-RU" sz="2400" b="1" kern="0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Методы решения физических задач</a:t>
            </a:r>
          </a:p>
          <a:p>
            <a:pPr marL="457200" indent="-457200">
              <a:buFont typeface="+mj-lt"/>
              <a:buAutoNum type="arabicPeriod"/>
              <a:defRPr/>
            </a:pPr>
            <a:r>
              <a:rPr lang="ru-RU" sz="2400" b="1" kern="0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Культурология</a:t>
            </a:r>
          </a:p>
          <a:p>
            <a:pPr>
              <a:defRPr/>
            </a:pPr>
            <a:endParaRPr lang="ru-RU" sz="2400" b="1" kern="0" dirty="0">
              <a:solidFill>
                <a:schemeClr val="bg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ru-RU" sz="2400" kern="0" dirty="0">
              <a:solidFill>
                <a:schemeClr val="bg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97412" y="155607"/>
            <a:ext cx="8712968" cy="584775"/>
          </a:xfrm>
          <a:prstGeom prst="rect">
            <a:avLst/>
          </a:prstGeom>
          <a:solidFill>
            <a:srgbClr val="A17B35">
              <a:lumMod val="60000"/>
              <a:lumOff val="40000"/>
            </a:srgbClr>
          </a:solidFill>
          <a:ln w="19050">
            <a:solidFill>
              <a:srgbClr val="B85B22">
                <a:lumMod val="50000"/>
              </a:srgbClr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200" b="1" kern="0" dirty="0">
                <a:solidFill>
                  <a:srgbClr val="B85B22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Кружки, секции</a:t>
            </a:r>
            <a:endParaRPr lang="ru-RU" sz="3200" kern="0" dirty="0">
              <a:solidFill>
                <a:srgbClr val="B85B22">
                  <a:lumMod val="50000"/>
                </a:srgb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1500166" y="1571612"/>
            <a:ext cx="6255084" cy="46166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/>
            <a:r>
              <a:rPr lang="ru-RU" sz="2400" b="1" dirty="0">
                <a:solidFill>
                  <a:srgbClr val="253D75"/>
                </a:solidFill>
              </a:rPr>
              <a:t>Легкоатлетическая </a:t>
            </a:r>
            <a:r>
              <a:rPr lang="ru-RU" sz="2400" b="1" dirty="0">
                <a:solidFill>
                  <a:srgbClr val="253D75"/>
                </a:solidFill>
                <a:latin typeface="Arial" charset="0"/>
              </a:rPr>
              <a:t> - </a:t>
            </a:r>
            <a:r>
              <a:rPr lang="ru-RU" sz="2400" b="1" dirty="0">
                <a:solidFill>
                  <a:srgbClr val="253D75"/>
                </a:solidFill>
              </a:rPr>
              <a:t>Исаков С. И.</a:t>
            </a:r>
            <a:endParaRPr lang="ru-RU" sz="2400" b="1" dirty="0">
              <a:solidFill>
                <a:srgbClr val="800000"/>
              </a:solidFill>
            </a:endParaRPr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1571604" y="2500306"/>
            <a:ext cx="6255084" cy="156966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Детское объединение "Умные руки"</a:t>
            </a:r>
          </a:p>
          <a:p>
            <a:pPr algn="ctr"/>
            <a:r>
              <a:rPr lang="ru-RU" sz="2400" b="1" i="1" dirty="0" smtClean="0">
                <a:solidFill>
                  <a:srgbClr val="002060"/>
                </a:solidFill>
              </a:rPr>
              <a:t>Руководитель кружка педагог дополнительного образования Санкина Т. В.</a:t>
            </a:r>
            <a:endParaRPr lang="ru-RU" sz="24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/>
          </p:cNvSpPr>
          <p:nvPr>
            <p:ph type="title" idx="4294967295"/>
          </p:nvPr>
        </p:nvSpPr>
        <p:spPr>
          <a:xfrm>
            <a:off x="457200" y="704850"/>
            <a:ext cx="8229600" cy="563563"/>
          </a:xfrm>
        </p:spPr>
        <p:txBody>
          <a:bodyPr/>
          <a:lstStyle/>
          <a:p>
            <a:r>
              <a:rPr lang="ru-RU" sz="4600" smtClean="0">
                <a:solidFill>
                  <a:schemeClr val="folHlink"/>
                </a:solidFill>
                <a:latin typeface="Arial" charset="0"/>
              </a:rPr>
              <a:t>Работа с одаренными детьми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663403" y="2068676"/>
            <a:ext cx="7827206" cy="3161961"/>
          </a:xfrm>
          <a:prstGeom prst="rect">
            <a:avLst/>
          </a:prstGeom>
          <a:solidFill>
            <a:schemeClr val="tx1">
              <a:lumMod val="60000"/>
              <a:lumOff val="40000"/>
            </a:schemeClr>
          </a:solidFill>
          <a:ln w="19050">
            <a:solidFill>
              <a:schemeClr val="accent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txBody>
          <a:bodyPr>
            <a:spAutoFit/>
          </a:bodyPr>
          <a:lstStyle/>
          <a:p>
            <a:pPr algn="ctr"/>
            <a:r>
              <a:rPr lang="ru-RU" sz="3600" b="1" i="1">
                <a:solidFill>
                  <a:srgbClr val="5C2E1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Воспитывать - значить организовывать жизнь;                            в правильной жизни правильно растут дет</a:t>
            </a:r>
            <a:r>
              <a:rPr lang="ru-RU" sz="3600" b="1" i="1">
                <a:solidFill>
                  <a:srgbClr val="5C2E11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3600" b="1" i="1">
                <a:solidFill>
                  <a:srgbClr val="5C2E11"/>
                </a:solidFill>
                <a:latin typeface="Times New Roman" pitchFamily="18" charset="0"/>
                <a:ea typeface="Calibri" pitchFamily="34" charset="0"/>
                <a:cs typeface="Calibri" pitchFamily="34" charset="0"/>
              </a:rPr>
              <a:t> </a:t>
            </a:r>
            <a:endParaRPr lang="ru-RU" sz="3600" i="1">
              <a:solidFill>
                <a:srgbClr val="5C2E11"/>
              </a:solidFill>
              <a:cs typeface="Arial" charset="0"/>
            </a:endParaRPr>
          </a:p>
          <a:p>
            <a:pPr algn="ctr"/>
            <a:r>
              <a:rPr lang="ru-RU" sz="3600" i="1">
                <a:solidFill>
                  <a:srgbClr val="5C2E11"/>
                </a:solidFill>
                <a:cs typeface="Arial" charset="0"/>
              </a:rPr>
              <a:t>                              </a:t>
            </a:r>
            <a:r>
              <a:rPr lang="ru-RU" sz="2800" b="1">
                <a:solidFill>
                  <a:srgbClr val="5C2E11"/>
                </a:solidFill>
                <a:latin typeface="Times New Roman" pitchFamily="18" charset="0"/>
                <a:ea typeface="Calibri" pitchFamily="34" charset="0"/>
                <a:cs typeface="Calibri" pitchFamily="34" charset="0"/>
              </a:rPr>
              <a:t>Л. С. Выготский</a:t>
            </a:r>
            <a:r>
              <a:rPr lang="ru-RU" sz="3600" b="1">
                <a:solidFill>
                  <a:srgbClr val="5C2E11"/>
                </a:solidFill>
                <a:latin typeface="Times New Roman" pitchFamily="18" charset="0"/>
                <a:ea typeface="Calibri" pitchFamily="34" charset="0"/>
                <a:cs typeface="Calibri" pitchFamily="34" charset="0"/>
              </a:rPr>
              <a:t> </a:t>
            </a:r>
            <a:endParaRPr lang="ru-RU" sz="3600">
              <a:solidFill>
                <a:srgbClr val="5C2E11"/>
              </a:solidFill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НОУ\Булеровские и форум 28.03.12\P107025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285728"/>
            <a:ext cx="8096306" cy="6072230"/>
          </a:xfrm>
          <a:prstGeom prst="rect">
            <a:avLst/>
          </a:prstGeom>
          <a:noFill/>
          <a:ln w="15875">
            <a:solidFill>
              <a:schemeClr val="bg1">
                <a:lumMod val="5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3370282" y="2502543"/>
            <a:ext cx="2196154" cy="1867838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C00000"/>
                </a:solidFill>
              </a:rPr>
              <a:t>Система работы с одаренными детьми в школе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21673" y="1052736"/>
            <a:ext cx="2406111" cy="720080"/>
          </a:xfrm>
          <a:prstGeom prst="roundRect">
            <a:avLst/>
          </a:prstGeom>
          <a:solidFill>
            <a:schemeClr val="bg2">
              <a:lumMod val="75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</a:rPr>
              <a:t>НОУ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79512" y="2068310"/>
            <a:ext cx="2448272" cy="1368152"/>
          </a:xfrm>
          <a:prstGeom prst="roundRect">
            <a:avLst/>
          </a:prstGeom>
          <a:solidFill>
            <a:schemeClr val="bg2">
              <a:lumMod val="75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</a:rPr>
              <a:t>Факультативы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</a:rPr>
              <a:t>элективные курсы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79513" y="3717032"/>
            <a:ext cx="2448272" cy="1080120"/>
          </a:xfrm>
          <a:prstGeom prst="roundRect">
            <a:avLst/>
          </a:prstGeom>
          <a:solidFill>
            <a:schemeClr val="bg2">
              <a:lumMod val="75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</a:rPr>
              <a:t>Заочные олимпиады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79513" y="5157192"/>
            <a:ext cx="2470447" cy="1080120"/>
          </a:xfrm>
          <a:prstGeom prst="roundRect">
            <a:avLst/>
          </a:prstGeom>
          <a:solidFill>
            <a:schemeClr val="bg2">
              <a:lumMod val="75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</a:rPr>
              <a:t>Занятия в ВУЗах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059832" y="1052736"/>
            <a:ext cx="2736304" cy="720080"/>
          </a:xfrm>
          <a:prstGeom prst="roundRect">
            <a:avLst/>
          </a:prstGeom>
          <a:solidFill>
            <a:schemeClr val="bg2">
              <a:lumMod val="75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</a:rPr>
              <a:t>Педагогические технологии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6228184" y="1052736"/>
            <a:ext cx="2664296" cy="720080"/>
          </a:xfrm>
          <a:prstGeom prst="roundRect">
            <a:avLst/>
          </a:prstGeom>
          <a:solidFill>
            <a:schemeClr val="bg2">
              <a:lumMod val="75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</a:rPr>
              <a:t>Кружки, секции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2843808" y="5157192"/>
            <a:ext cx="3240360" cy="1296144"/>
          </a:xfrm>
          <a:prstGeom prst="roundRect">
            <a:avLst/>
          </a:prstGeom>
          <a:solidFill>
            <a:schemeClr val="bg2">
              <a:lumMod val="75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</a:rPr>
              <a:t>Конкурсы исследовательских и проектных работ</a:t>
            </a: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6262255" y="2018362"/>
            <a:ext cx="2630225" cy="1152128"/>
          </a:xfrm>
          <a:prstGeom prst="roundRect">
            <a:avLst/>
          </a:prstGeom>
          <a:solidFill>
            <a:schemeClr val="bg2">
              <a:lumMod val="75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</a:rPr>
              <a:t>Всероссийские олимпиады</a:t>
            </a: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6262255" y="3547864"/>
            <a:ext cx="2630225" cy="914400"/>
          </a:xfrm>
          <a:prstGeom prst="roundRect">
            <a:avLst/>
          </a:prstGeom>
          <a:solidFill>
            <a:schemeClr val="bg2">
              <a:lumMod val="75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err="1">
                <a:solidFill>
                  <a:schemeClr val="accent2">
                    <a:lumMod val="50000"/>
                  </a:schemeClr>
                </a:solidFill>
              </a:rPr>
              <a:t>Индивидуаль-ные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</a:rPr>
              <a:t> планы</a:t>
            </a: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6262255" y="5157192"/>
            <a:ext cx="2630225" cy="1080120"/>
          </a:xfrm>
          <a:prstGeom prst="roundRect">
            <a:avLst/>
          </a:prstGeom>
          <a:solidFill>
            <a:schemeClr val="bg2">
              <a:lumMod val="75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</a:rPr>
              <a:t>Интеллектуальный марафон</a:t>
            </a:r>
          </a:p>
        </p:txBody>
      </p:sp>
      <p:cxnSp>
        <p:nvCxnSpPr>
          <p:cNvPr id="16" name="Прямая со стрелкой 15"/>
          <p:cNvCxnSpPr/>
          <p:nvPr/>
        </p:nvCxnSpPr>
        <p:spPr>
          <a:xfrm flipV="1">
            <a:off x="4427538" y="1773238"/>
            <a:ext cx="0" cy="647700"/>
          </a:xfrm>
          <a:prstGeom prst="straightConnector1">
            <a:avLst/>
          </a:prstGeom>
          <a:ln w="38100">
            <a:solidFill>
              <a:schemeClr val="bg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 flipV="1">
            <a:off x="5435600" y="1773238"/>
            <a:ext cx="827088" cy="871537"/>
          </a:xfrm>
          <a:prstGeom prst="straightConnector1">
            <a:avLst/>
          </a:prstGeom>
          <a:ln w="38100">
            <a:solidFill>
              <a:schemeClr val="bg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 flipH="1" flipV="1">
            <a:off x="2649538" y="1773238"/>
            <a:ext cx="842962" cy="820737"/>
          </a:xfrm>
          <a:prstGeom prst="straightConnector1">
            <a:avLst/>
          </a:prstGeom>
          <a:ln w="38100">
            <a:solidFill>
              <a:schemeClr val="bg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>
            <a:off x="5565775" y="3055938"/>
            <a:ext cx="696913" cy="0"/>
          </a:xfrm>
          <a:prstGeom prst="straightConnector1">
            <a:avLst/>
          </a:prstGeom>
          <a:ln w="38100">
            <a:solidFill>
              <a:schemeClr val="bg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 flipH="1">
            <a:off x="2649538" y="3055938"/>
            <a:ext cx="720725" cy="0"/>
          </a:xfrm>
          <a:prstGeom prst="straightConnector1">
            <a:avLst/>
          </a:prstGeom>
          <a:ln w="38100">
            <a:solidFill>
              <a:schemeClr val="bg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/>
          <p:nvPr/>
        </p:nvCxnSpPr>
        <p:spPr>
          <a:xfrm flipH="1">
            <a:off x="2649538" y="3959225"/>
            <a:ext cx="720725" cy="46038"/>
          </a:xfrm>
          <a:prstGeom prst="straightConnector1">
            <a:avLst/>
          </a:prstGeom>
          <a:ln w="38100">
            <a:solidFill>
              <a:schemeClr val="bg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/>
          <p:nvPr/>
        </p:nvCxnSpPr>
        <p:spPr>
          <a:xfrm>
            <a:off x="5565775" y="3954463"/>
            <a:ext cx="698500" cy="0"/>
          </a:xfrm>
          <a:prstGeom prst="straightConnector1">
            <a:avLst/>
          </a:prstGeom>
          <a:ln w="38100">
            <a:solidFill>
              <a:schemeClr val="bg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 стрелкой 34"/>
          <p:cNvCxnSpPr>
            <a:endCxn id="0" idx="0"/>
          </p:cNvCxnSpPr>
          <p:nvPr/>
        </p:nvCxnSpPr>
        <p:spPr>
          <a:xfrm>
            <a:off x="4464050" y="4370388"/>
            <a:ext cx="0" cy="787400"/>
          </a:xfrm>
          <a:prstGeom prst="straightConnector1">
            <a:avLst/>
          </a:prstGeom>
          <a:ln w="38100">
            <a:solidFill>
              <a:schemeClr val="bg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 стрелкой 37"/>
          <p:cNvCxnSpPr/>
          <p:nvPr/>
        </p:nvCxnSpPr>
        <p:spPr>
          <a:xfrm flipH="1">
            <a:off x="2617788" y="4313238"/>
            <a:ext cx="1008062" cy="900112"/>
          </a:xfrm>
          <a:prstGeom prst="straightConnector1">
            <a:avLst/>
          </a:prstGeom>
          <a:ln w="38100">
            <a:solidFill>
              <a:schemeClr val="bg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 стрелкой 39"/>
          <p:cNvCxnSpPr/>
          <p:nvPr/>
        </p:nvCxnSpPr>
        <p:spPr>
          <a:xfrm>
            <a:off x="5435600" y="4370388"/>
            <a:ext cx="828675" cy="787400"/>
          </a:xfrm>
          <a:prstGeom prst="straightConnector1">
            <a:avLst/>
          </a:prstGeom>
          <a:ln w="38100">
            <a:solidFill>
              <a:schemeClr val="bg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Прямоугольник 24"/>
          <p:cNvSpPr/>
          <p:nvPr/>
        </p:nvSpPr>
        <p:spPr>
          <a:xfrm>
            <a:off x="179512" y="188640"/>
            <a:ext cx="8712968" cy="584775"/>
          </a:xfrm>
          <a:prstGeom prst="rect">
            <a:avLst/>
          </a:prstGeom>
          <a:solidFill>
            <a:srgbClr val="A17B35">
              <a:lumMod val="60000"/>
              <a:lumOff val="40000"/>
            </a:srgbClr>
          </a:solidFill>
          <a:ln w="19050">
            <a:solidFill>
              <a:srgbClr val="B85B22">
                <a:lumMod val="50000"/>
              </a:srgbClr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200" b="1" kern="0" dirty="0">
                <a:solidFill>
                  <a:srgbClr val="B85B22">
                    <a:lumMod val="50000"/>
                  </a:srgb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Формы работы с одаренными учащимися</a:t>
            </a:r>
            <a:endParaRPr lang="ru-RU" sz="3200" kern="0" dirty="0">
              <a:solidFill>
                <a:srgbClr val="B85B22">
                  <a:lumMod val="50000"/>
                </a:srgb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043608" y="1916832"/>
          <a:ext cx="7503368" cy="45365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179512" y="188640"/>
            <a:ext cx="8712968" cy="1077218"/>
          </a:xfrm>
          <a:prstGeom prst="rect">
            <a:avLst/>
          </a:prstGeom>
          <a:solidFill>
            <a:srgbClr val="A17B35">
              <a:lumMod val="60000"/>
              <a:lumOff val="40000"/>
            </a:srgbClr>
          </a:solidFill>
          <a:ln w="19050">
            <a:solidFill>
              <a:srgbClr val="B85B22">
                <a:lumMod val="50000"/>
              </a:srgbClr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200" b="1" kern="0" dirty="0">
                <a:solidFill>
                  <a:srgbClr val="B85B22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Мониторинг муниципального этапа всероссийской олимпиады</a:t>
            </a:r>
            <a:endParaRPr lang="ru-RU" sz="3200" kern="0" dirty="0">
              <a:solidFill>
                <a:srgbClr val="B85B22">
                  <a:lumMod val="50000"/>
                </a:srgb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344488" y="1484313"/>
            <a:ext cx="8382000" cy="5048250"/>
          </a:xfrm>
        </p:spPr>
        <p:txBody>
          <a:bodyPr>
            <a:normAutofit lnSpcReduction="10000"/>
          </a:bodyPr>
          <a:lstStyle/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2400" i="1" dirty="0" smtClean="0"/>
              <a:t>	</a:t>
            </a:r>
            <a:r>
              <a:rPr lang="ru-RU" sz="2400" b="1" i="1" u="sng" dirty="0" smtClean="0">
                <a:solidFill>
                  <a:srgbClr val="C00000"/>
                </a:solidFill>
              </a:rPr>
              <a:t>по 2 предметам: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Arial" pitchFamily="34" charset="0"/>
              <a:buChar char="•"/>
              <a:defRPr/>
            </a:pPr>
            <a:r>
              <a:rPr lang="ru-RU" sz="2400" b="1" dirty="0" smtClean="0">
                <a:solidFill>
                  <a:srgbClr val="FF0000"/>
                </a:solidFill>
              </a:rPr>
              <a:t>Кузьмичева Екатерина  </a:t>
            </a:r>
            <a:r>
              <a:rPr lang="ru-RU" sz="2400" b="1" dirty="0" smtClean="0"/>
              <a:t>(11-а класс) -  победитель по русскому  языку, биологии;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2400" b="1" i="1" dirty="0" smtClean="0"/>
              <a:t>     </a:t>
            </a:r>
            <a:r>
              <a:rPr lang="ru-RU" sz="2400" b="1" i="1" u="sng" dirty="0" smtClean="0">
                <a:solidFill>
                  <a:srgbClr val="C00000"/>
                </a:solidFill>
              </a:rPr>
              <a:t>по 3 предметам: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Arial" pitchFamily="34" charset="0"/>
              <a:buChar char="•"/>
              <a:defRPr/>
            </a:pPr>
            <a:r>
              <a:rPr lang="ru-RU" sz="2400" b="1" dirty="0" smtClean="0">
                <a:solidFill>
                  <a:srgbClr val="FF0000"/>
                </a:solidFill>
              </a:rPr>
              <a:t>Порываев  Никита  </a:t>
            </a:r>
            <a:r>
              <a:rPr lang="ru-RU" sz="2400" b="1" dirty="0" smtClean="0"/>
              <a:t>(8-а класс) –победитель по  физике, математике, призер – по истории России;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Arial" pitchFamily="34" charset="0"/>
              <a:buChar char="•"/>
              <a:defRPr/>
            </a:pPr>
            <a:r>
              <a:rPr lang="ru-RU" sz="2400" b="1" dirty="0" smtClean="0">
                <a:solidFill>
                  <a:srgbClr val="FF0000"/>
                </a:solidFill>
              </a:rPr>
              <a:t>Горбачева  Александра </a:t>
            </a:r>
            <a:r>
              <a:rPr lang="ru-RU" sz="2400" b="1" dirty="0" smtClean="0"/>
              <a:t>(8-а класс) – 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2400" b="1" dirty="0" smtClean="0"/>
              <a:t>	победитель  по русскому  языку, экологии, биологии;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2400" b="1" dirty="0" smtClean="0"/>
              <a:t>	</a:t>
            </a:r>
            <a:r>
              <a:rPr lang="ru-RU" sz="2400" b="1" i="1" u="sng" dirty="0" smtClean="0">
                <a:solidFill>
                  <a:srgbClr val="C00000"/>
                </a:solidFill>
              </a:rPr>
              <a:t>по 5 предметам: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Arial" pitchFamily="34" charset="0"/>
              <a:buChar char="•"/>
              <a:defRPr/>
            </a:pPr>
            <a:r>
              <a:rPr lang="ru-RU" sz="2400" b="1" dirty="0" smtClean="0">
                <a:solidFill>
                  <a:srgbClr val="FF0000"/>
                </a:solidFill>
              </a:rPr>
              <a:t>Чистова Екатерина  </a:t>
            </a:r>
            <a:r>
              <a:rPr lang="ru-RU" sz="2400" b="1" dirty="0" smtClean="0"/>
              <a:t>(10-а класс) – победитель по  русскому  языку, истории России, географии, призер по экологии, литературе.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188640"/>
            <a:ext cx="8712968" cy="1077218"/>
          </a:xfrm>
          <a:prstGeom prst="rect">
            <a:avLst/>
          </a:prstGeom>
          <a:solidFill>
            <a:srgbClr val="A17B35">
              <a:lumMod val="60000"/>
              <a:lumOff val="40000"/>
            </a:srgbClr>
          </a:solidFill>
          <a:ln w="19050">
            <a:solidFill>
              <a:srgbClr val="B85B22">
                <a:lumMod val="50000"/>
              </a:srgbClr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200" b="1" kern="0" dirty="0">
                <a:solidFill>
                  <a:srgbClr val="B85B22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Наиболее успешные участники муниципального  этапа</a:t>
            </a:r>
            <a:endParaRPr lang="ru-RU" sz="3200" kern="0" dirty="0">
              <a:solidFill>
                <a:srgbClr val="B85B22">
                  <a:lumMod val="50000"/>
                </a:srgb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388" y="1484313"/>
            <a:ext cx="8964612" cy="4840287"/>
          </a:xfrm>
        </p:spPr>
        <p:txBody>
          <a:bodyPr>
            <a:normAutofit/>
          </a:bodyPr>
          <a:lstStyle/>
          <a:p>
            <a:pPr marL="0" indent="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b="1" u="sng" dirty="0" smtClean="0">
                <a:solidFill>
                  <a:srgbClr val="C00000"/>
                </a:solidFill>
              </a:rPr>
              <a:t>2 - призера:</a:t>
            </a:r>
          </a:p>
          <a:p>
            <a:pPr marL="0" indent="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b="1" i="1" dirty="0" smtClean="0">
                <a:solidFill>
                  <a:srgbClr val="FF0000"/>
                </a:solidFill>
              </a:rPr>
              <a:t>Чистова Е.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 – по литературе (</a:t>
            </a:r>
            <a:r>
              <a:rPr lang="ru-RU" b="1" dirty="0" err="1" smtClean="0">
                <a:solidFill>
                  <a:schemeClr val="accent2">
                    <a:lumMod val="50000"/>
                  </a:schemeClr>
                </a:solidFill>
              </a:rPr>
              <a:t>Шарова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 Е. А.)</a:t>
            </a:r>
          </a:p>
          <a:p>
            <a:pPr marL="0" indent="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b="1" i="1" dirty="0" smtClean="0">
                <a:solidFill>
                  <a:srgbClr val="FF0000"/>
                </a:solidFill>
              </a:rPr>
              <a:t>Шошин А.</a:t>
            </a:r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– по физической культуре (Германов И. А.)</a:t>
            </a:r>
          </a:p>
          <a:p>
            <a:pPr marL="0" indent="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b="1" u="sng" dirty="0" smtClean="0">
                <a:solidFill>
                  <a:srgbClr val="C00000"/>
                </a:solidFill>
              </a:rPr>
              <a:t>3 – участников:</a:t>
            </a:r>
          </a:p>
          <a:p>
            <a:pPr marL="0" indent="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b="1" i="1" dirty="0" smtClean="0">
                <a:solidFill>
                  <a:srgbClr val="FF0000"/>
                </a:solidFill>
              </a:rPr>
              <a:t>Чистова Е.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 – по географии (Бурова Ю. В.)</a:t>
            </a:r>
          </a:p>
          <a:p>
            <a:pPr marL="0" indent="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b="1" i="1" dirty="0" smtClean="0">
                <a:solidFill>
                  <a:srgbClr val="FF0000"/>
                </a:solidFill>
              </a:rPr>
              <a:t>Никишина Ю.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- по физической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культуре</a:t>
            </a:r>
          </a:p>
          <a:p>
            <a:pPr marL="0" indent="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(Исаков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С.И .)</a:t>
            </a:r>
          </a:p>
          <a:p>
            <a:pPr marL="0" indent="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b="1" i="1" dirty="0" smtClean="0">
                <a:solidFill>
                  <a:srgbClr val="FF0000"/>
                </a:solidFill>
              </a:rPr>
              <a:t>Кузьмичева Е.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– по биологии (Куликова Л. Е.)</a:t>
            </a: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188640"/>
            <a:ext cx="8712968" cy="1077218"/>
          </a:xfrm>
          <a:prstGeom prst="rect">
            <a:avLst/>
          </a:prstGeom>
          <a:solidFill>
            <a:srgbClr val="A17B35">
              <a:lumMod val="60000"/>
              <a:lumOff val="40000"/>
            </a:srgbClr>
          </a:solidFill>
          <a:ln w="19050">
            <a:solidFill>
              <a:srgbClr val="B85B22">
                <a:lumMod val="50000"/>
              </a:srgbClr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200" b="1" kern="0" dirty="0">
                <a:solidFill>
                  <a:srgbClr val="B85B22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Участники регионального этапа всероссийской олимпиады</a:t>
            </a:r>
            <a:endParaRPr lang="ru-RU" sz="3200" kern="0" dirty="0">
              <a:solidFill>
                <a:srgbClr val="B85B22">
                  <a:lumMod val="50000"/>
                </a:srgb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750" y="981075"/>
            <a:ext cx="7980363" cy="927100"/>
          </a:xfrm>
        </p:spPr>
        <p:txBody>
          <a:bodyPr>
            <a:normAutofit fontScale="55000" lnSpcReduction="20000"/>
          </a:bodyPr>
          <a:lstStyle/>
          <a:p>
            <a:pPr marL="548640" indent="-411480" algn="ctr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3800" b="1" dirty="0" smtClean="0">
                <a:solidFill>
                  <a:srgbClr val="990000"/>
                </a:solidFill>
              </a:rPr>
              <a:t>СТРУКТУРА НАУЧНОГО УЧЕНИЧЕСКОГО</a:t>
            </a:r>
          </a:p>
          <a:p>
            <a:pPr marL="548640" indent="-411480" algn="ctr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3800" b="1" dirty="0" smtClean="0">
                <a:solidFill>
                  <a:srgbClr val="990000"/>
                </a:solidFill>
              </a:rPr>
              <a:t>ОБЩЕСТВА ШКОЛЫ</a:t>
            </a:r>
            <a:endParaRPr lang="ru-RU" sz="3800" dirty="0" smtClean="0">
              <a:solidFill>
                <a:srgbClr val="990000"/>
              </a:solidFill>
            </a:endParaRPr>
          </a:p>
          <a:p>
            <a:pPr marL="137160" indent="0" algn="ctr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b="1" dirty="0" smtClean="0">
                <a:solidFill>
                  <a:srgbClr val="990000"/>
                </a:solidFill>
              </a:rPr>
              <a:t> </a:t>
            </a:r>
            <a:endParaRPr lang="ru-RU" dirty="0" smtClean="0">
              <a:solidFill>
                <a:srgbClr val="990000"/>
              </a:solidFill>
            </a:endParaRPr>
          </a:p>
        </p:txBody>
      </p:sp>
      <p:graphicFrame>
        <p:nvGraphicFramePr>
          <p:cNvPr id="16428" name="Group 44"/>
          <p:cNvGraphicFramePr>
            <a:graphicFrameLocks noGrp="1"/>
          </p:cNvGraphicFramePr>
          <p:nvPr/>
        </p:nvGraphicFramePr>
        <p:xfrm>
          <a:off x="500063" y="1916113"/>
          <a:ext cx="8072437" cy="4049058"/>
        </p:xfrm>
        <a:graphic>
          <a:graphicData uri="http://schemas.openxmlformats.org/drawingml/2006/table">
            <a:tbl>
              <a:tblPr/>
              <a:tblGrid>
                <a:gridCol w="2690812"/>
                <a:gridCol w="2690813"/>
                <a:gridCol w="2690812"/>
              </a:tblGrid>
              <a:tr h="71823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</a:rPr>
                        <a:t>Физико-математическая секция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585C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>
                          <a:tab pos="581025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Естественнонаучная секция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585C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>
                          <a:tab pos="581025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Гуманитарная секция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585CF"/>
                    </a:solidFill>
                  </a:tcPr>
                </a:tc>
              </a:tr>
              <a:tr h="471984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>
                          <a:tab pos="581025" algn="l"/>
                        </a:tabLst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Математика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D9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>
                          <a:tab pos="581025" algn="l"/>
                        </a:tabLst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Химия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D9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>
                          <a:tab pos="581025" algn="l"/>
                        </a:tabLst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Литература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D9ED"/>
                    </a:solidFill>
                  </a:tcPr>
                </a:tc>
              </a:tr>
              <a:tr h="471984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>
                          <a:tab pos="581025" algn="l"/>
                        </a:tabLst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Физика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D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>
                          <a:tab pos="581025" algn="l"/>
                        </a:tabLst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Биология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D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>
                          <a:tab pos="581025" algn="l"/>
                        </a:tabLst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Лингвистика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DF6"/>
                    </a:solidFill>
                  </a:tcPr>
                </a:tc>
              </a:tr>
              <a:tr h="471984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>
                          <a:tab pos="581025" algn="l"/>
                        </a:tabLst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Информатика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D9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>
                          <a:tab pos="581025" algn="l"/>
                        </a:tabLst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Экология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D9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>
                          <a:tab pos="581025" algn="l"/>
                        </a:tabLst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История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D9ED"/>
                    </a:solidFill>
                  </a:tcPr>
                </a:tc>
              </a:tr>
              <a:tr h="47198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D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>
                          <a:tab pos="581025" algn="l"/>
                        </a:tabLst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География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D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>
                          <a:tab pos="581025" algn="l"/>
                        </a:tabLst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Английский язык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DF6"/>
                    </a:solidFill>
                  </a:tcPr>
                </a:tc>
              </a:tr>
              <a:tr h="41683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D9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D9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D9ED"/>
                    </a:solidFill>
                  </a:tcPr>
                </a:tc>
              </a:tr>
              <a:tr h="51302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Times New Roman" pitchFamily="18" charset="0"/>
                        </a:rPr>
                        <a:t>И.В. Любимова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D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Times New Roman" pitchFamily="18" charset="0"/>
                        </a:rPr>
                        <a:t>Ю.В. Бурова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D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Times New Roman" pitchFamily="18" charset="0"/>
                        </a:rPr>
                        <a:t>С.В. Краснова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DF6"/>
                    </a:solidFill>
                  </a:tcPr>
                </a:tc>
              </a:tr>
              <a:tr h="513026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Times New Roman" pitchFamily="18" charset="0"/>
                        </a:rPr>
                        <a:t>Руководитель  НОУ -  А.А. Борисова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D9E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9494" name="Picture 2" descr="G:\картинки школа\16800922.origina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65725" y="4132263"/>
            <a:ext cx="647700" cy="78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95" name="Picture 3" descr="G:\картинки школа\Risunok19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06600" y="4132263"/>
            <a:ext cx="1149350" cy="862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96" name="Picture 4" descr="G:\картинки школа\d3250fbf3dd1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715250" y="4090988"/>
            <a:ext cx="804863" cy="985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179512" y="188640"/>
            <a:ext cx="8712968" cy="584775"/>
          </a:xfrm>
          <a:prstGeom prst="rect">
            <a:avLst/>
          </a:prstGeom>
          <a:solidFill>
            <a:srgbClr val="A17B35">
              <a:lumMod val="60000"/>
              <a:lumOff val="40000"/>
            </a:srgbClr>
          </a:solidFill>
          <a:ln w="19050">
            <a:solidFill>
              <a:srgbClr val="B85B22">
                <a:lumMod val="50000"/>
              </a:srgbClr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200" b="1" kern="0" dirty="0">
                <a:solidFill>
                  <a:srgbClr val="B85B22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Научное общество «Эврика»</a:t>
            </a:r>
            <a:endParaRPr lang="ru-RU" sz="3200" kern="0" dirty="0">
              <a:solidFill>
                <a:srgbClr val="B85B22">
                  <a:lumMod val="50000"/>
                </a:srgb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79512" y="188640"/>
            <a:ext cx="8712968" cy="584775"/>
          </a:xfrm>
          <a:prstGeom prst="rect">
            <a:avLst/>
          </a:prstGeom>
          <a:solidFill>
            <a:srgbClr val="A17B35">
              <a:lumMod val="60000"/>
              <a:lumOff val="40000"/>
            </a:srgbClr>
          </a:solidFill>
          <a:ln w="19050">
            <a:solidFill>
              <a:srgbClr val="B85B22">
                <a:lumMod val="50000"/>
              </a:srgbClr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200" b="1" kern="0" dirty="0">
                <a:solidFill>
                  <a:srgbClr val="B85B22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Научное общество «Эврика»</a:t>
            </a:r>
            <a:endParaRPr lang="ru-RU" sz="3200" kern="0" dirty="0">
              <a:solidFill>
                <a:srgbClr val="B85B22">
                  <a:lumMod val="50000"/>
                </a:srgbClr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179388" y="842963"/>
          <a:ext cx="8712968" cy="5743612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3312368"/>
                <a:gridCol w="2160240"/>
                <a:gridCol w="3240360"/>
              </a:tblGrid>
              <a:tr h="792087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C00000"/>
                          </a:solidFill>
                        </a:rPr>
                        <a:t>Название конкурсов</a:t>
                      </a:r>
                      <a:endParaRPr lang="ru-RU" sz="2400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C00000"/>
                          </a:solidFill>
                        </a:rPr>
                        <a:t>Количество</a:t>
                      </a:r>
                      <a:r>
                        <a:rPr lang="ru-RU" sz="2400" baseline="0" dirty="0" smtClean="0">
                          <a:solidFill>
                            <a:srgbClr val="C00000"/>
                          </a:solidFill>
                        </a:rPr>
                        <a:t> участников</a:t>
                      </a:r>
                      <a:endParaRPr lang="ru-RU" sz="2400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C00000"/>
                          </a:solidFill>
                        </a:rPr>
                        <a:t>Число победителей и призеров</a:t>
                      </a:r>
                      <a:endParaRPr lang="ru-RU" sz="2400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  <a:tr h="555326"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Ломоносовские чтения</a:t>
                      </a:r>
                      <a:endParaRPr lang="ru-RU" sz="2000" b="1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6</a:t>
                      </a:r>
                      <a:endParaRPr lang="ru-RU" sz="2000" b="1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6</a:t>
                      </a:r>
                      <a:endParaRPr lang="ru-RU" sz="2000" b="1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555326"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Бутлеровские чтения</a:t>
                      </a:r>
                      <a:endParaRPr lang="ru-RU" sz="2000" b="1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4</a:t>
                      </a:r>
                      <a:endParaRPr lang="ru-RU" sz="2000" b="1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2</a:t>
                      </a:r>
                      <a:endParaRPr lang="ru-RU" sz="2000" b="1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555326"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Биологический марафон</a:t>
                      </a:r>
                      <a:endParaRPr lang="ru-RU" sz="2000" b="1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4</a:t>
                      </a:r>
                      <a:endParaRPr lang="ru-RU" sz="2000" b="1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1</a:t>
                      </a:r>
                      <a:endParaRPr lang="ru-RU" sz="2000" b="1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555326"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Памятные даты</a:t>
                      </a:r>
                      <a:r>
                        <a:rPr lang="ru-RU" sz="2000" b="1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 в истории России </a:t>
                      </a:r>
                      <a:endParaRPr lang="ru-RU" sz="2000" b="1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1</a:t>
                      </a:r>
                      <a:endParaRPr lang="ru-RU" sz="2000" b="1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-</a:t>
                      </a:r>
                      <a:endParaRPr lang="ru-RU" sz="2000" b="1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555326"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Исследуем явления, изучаем свойства, проводим</a:t>
                      </a:r>
                      <a:r>
                        <a:rPr lang="ru-RU" sz="2000" b="1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 опыт</a:t>
                      </a:r>
                      <a:endParaRPr lang="ru-RU" sz="2000" b="1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6</a:t>
                      </a:r>
                      <a:endParaRPr lang="ru-RU" sz="2000" b="1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6</a:t>
                      </a:r>
                      <a:endParaRPr lang="ru-RU" sz="2000" b="1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555326"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Корни истории уходят в будущее</a:t>
                      </a:r>
                      <a:endParaRPr lang="ru-RU" sz="2000" b="1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11</a:t>
                      </a:r>
                      <a:endParaRPr lang="ru-RU" sz="2000" b="1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-</a:t>
                      </a:r>
                      <a:endParaRPr lang="ru-RU" sz="2000" b="1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555326"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Сетевой Интернет-проект </a:t>
                      </a:r>
                      <a:endParaRPr lang="ru-RU" sz="2000" b="1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4</a:t>
                      </a:r>
                      <a:endParaRPr lang="ru-RU" sz="2000" b="1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4</a:t>
                      </a:r>
                      <a:endParaRPr lang="ru-RU" sz="2000" b="1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319088" y="981075"/>
          <a:ext cx="8568951" cy="5597898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3168351"/>
                <a:gridCol w="2160240"/>
                <a:gridCol w="3240360"/>
              </a:tblGrid>
              <a:tr h="792087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C00000"/>
                          </a:solidFill>
                        </a:rPr>
                        <a:t>Название конкурсов</a:t>
                      </a:r>
                      <a:endParaRPr lang="ru-RU" sz="2400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C00000"/>
                          </a:solidFill>
                        </a:rPr>
                        <a:t>Количество</a:t>
                      </a:r>
                      <a:r>
                        <a:rPr lang="ru-RU" sz="2400" baseline="0" dirty="0" smtClean="0">
                          <a:solidFill>
                            <a:srgbClr val="C00000"/>
                          </a:solidFill>
                        </a:rPr>
                        <a:t> участников</a:t>
                      </a:r>
                      <a:endParaRPr lang="ru-RU" sz="2400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C00000"/>
                          </a:solidFill>
                        </a:rPr>
                        <a:t>Число победителей и призеров</a:t>
                      </a:r>
                      <a:endParaRPr lang="ru-RU" sz="2400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  <a:tr h="555326"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Семь чудес Богородского района</a:t>
                      </a:r>
                      <a:endParaRPr lang="ru-RU" sz="2000" b="1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5</a:t>
                      </a:r>
                      <a:endParaRPr lang="ru-RU" sz="2000" b="1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5</a:t>
                      </a:r>
                      <a:endParaRPr lang="ru-RU" sz="2000" b="1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555326"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За здоровый образ жизни</a:t>
                      </a:r>
                      <a:endParaRPr lang="ru-RU" sz="2000" b="1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3</a:t>
                      </a:r>
                      <a:endParaRPr lang="ru-RU" sz="2000" b="1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3</a:t>
                      </a:r>
                      <a:endParaRPr lang="ru-RU" sz="2000" b="1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555326"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Живая классика</a:t>
                      </a:r>
                      <a:endParaRPr lang="ru-RU" sz="2000" b="1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3</a:t>
                      </a:r>
                      <a:endParaRPr lang="ru-RU" sz="2000" b="1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-</a:t>
                      </a:r>
                      <a:endParaRPr lang="ru-RU" sz="2000" b="1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555326"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Моя семья в истории страны</a:t>
                      </a:r>
                      <a:endParaRPr lang="ru-RU" sz="2000" b="1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1</a:t>
                      </a:r>
                      <a:endParaRPr lang="ru-RU" sz="2000" b="1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1</a:t>
                      </a:r>
                      <a:endParaRPr lang="ru-RU" sz="2000" b="1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555326"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Путь на Москву подвиг Нижегородского ополчения</a:t>
                      </a:r>
                      <a:endParaRPr lang="ru-RU" sz="2000" b="1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3</a:t>
                      </a:r>
                      <a:endParaRPr lang="ru-RU" sz="2000" b="1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2</a:t>
                      </a:r>
                      <a:endParaRPr lang="ru-RU" sz="2000" b="1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555326"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Юный исследователь</a:t>
                      </a:r>
                      <a:endParaRPr lang="ru-RU" sz="2000" b="1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6</a:t>
                      </a:r>
                      <a:endParaRPr lang="ru-RU" sz="2000" b="1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1</a:t>
                      </a:r>
                      <a:endParaRPr lang="ru-RU" sz="2000" b="1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555326"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Товарищ, верь!...</a:t>
                      </a:r>
                      <a:endParaRPr lang="ru-RU" sz="2000" b="1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1</a:t>
                      </a:r>
                      <a:endParaRPr lang="ru-RU" sz="2000" b="1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-</a:t>
                      </a:r>
                      <a:endParaRPr lang="ru-RU" sz="2000" b="1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197412" y="155607"/>
            <a:ext cx="8712968" cy="584775"/>
          </a:xfrm>
          <a:prstGeom prst="rect">
            <a:avLst/>
          </a:prstGeom>
          <a:solidFill>
            <a:srgbClr val="A17B35">
              <a:lumMod val="60000"/>
              <a:lumOff val="40000"/>
            </a:srgbClr>
          </a:solidFill>
          <a:ln w="19050">
            <a:solidFill>
              <a:srgbClr val="B85B22">
                <a:lumMod val="50000"/>
              </a:srgbClr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200" b="1" kern="0" dirty="0">
                <a:solidFill>
                  <a:srgbClr val="B85B22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Научное общество «Эврика»</a:t>
            </a:r>
            <a:endParaRPr lang="ru-RU" sz="3200" kern="0" dirty="0">
              <a:solidFill>
                <a:srgbClr val="B85B22">
                  <a:lumMod val="50000"/>
                </a:srgb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1_Поток">
  <a:themeElements>
    <a:clrScheme name="Другая 18">
      <a:dk1>
        <a:srgbClr val="775F55"/>
      </a:dk1>
      <a:lt1>
        <a:srgbClr val="A17B35"/>
      </a:lt1>
      <a:dk2>
        <a:srgbClr val="775F55"/>
      </a:dk2>
      <a:lt2>
        <a:srgbClr val="E0CAA2"/>
      </a:lt2>
      <a:accent1>
        <a:srgbClr val="94B6D2"/>
      </a:accent1>
      <a:accent2>
        <a:srgbClr val="B85B22"/>
      </a:accent2>
      <a:accent3>
        <a:srgbClr val="A17B35"/>
      </a:accent3>
      <a:accent4>
        <a:srgbClr val="FAD372"/>
      </a:accent4>
      <a:accent5>
        <a:srgbClr val="A5AB81"/>
      </a:accent5>
      <a:accent6>
        <a:srgbClr val="968C8C"/>
      </a:accent6>
      <a:hlink>
        <a:srgbClr val="894419"/>
      </a:hlink>
      <a:folHlink>
        <a:srgbClr val="5C2D1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Другая 18">
    <a:dk1>
      <a:srgbClr val="775F55"/>
    </a:dk1>
    <a:lt1>
      <a:srgbClr val="A17B35"/>
    </a:lt1>
    <a:dk2>
      <a:srgbClr val="775F55"/>
    </a:dk2>
    <a:lt2>
      <a:srgbClr val="E0CAA2"/>
    </a:lt2>
    <a:accent1>
      <a:srgbClr val="94B6D2"/>
    </a:accent1>
    <a:accent2>
      <a:srgbClr val="B85B22"/>
    </a:accent2>
    <a:accent3>
      <a:srgbClr val="A17B35"/>
    </a:accent3>
    <a:accent4>
      <a:srgbClr val="FAD372"/>
    </a:accent4>
    <a:accent5>
      <a:srgbClr val="A5AB81"/>
    </a:accent5>
    <a:accent6>
      <a:srgbClr val="968C8C"/>
    </a:accent6>
    <a:hlink>
      <a:srgbClr val="894419"/>
    </a:hlink>
    <a:folHlink>
      <a:srgbClr val="5C2D10"/>
    </a:folHlink>
  </a:clrScheme>
</a:themeOverride>
</file>

<file path=ppt/theme/themeOverride2.xml><?xml version="1.0" encoding="utf-8"?>
<a:themeOverride xmlns:a="http://schemas.openxmlformats.org/drawingml/2006/main">
  <a:clrScheme name="Другая 18">
    <a:dk1>
      <a:srgbClr val="775F55"/>
    </a:dk1>
    <a:lt1>
      <a:srgbClr val="A17B35"/>
    </a:lt1>
    <a:dk2>
      <a:srgbClr val="775F55"/>
    </a:dk2>
    <a:lt2>
      <a:srgbClr val="E0CAA2"/>
    </a:lt2>
    <a:accent1>
      <a:srgbClr val="94B6D2"/>
    </a:accent1>
    <a:accent2>
      <a:srgbClr val="B85B22"/>
    </a:accent2>
    <a:accent3>
      <a:srgbClr val="A17B35"/>
    </a:accent3>
    <a:accent4>
      <a:srgbClr val="FAD372"/>
    </a:accent4>
    <a:accent5>
      <a:srgbClr val="A5AB81"/>
    </a:accent5>
    <a:accent6>
      <a:srgbClr val="968C8C"/>
    </a:accent6>
    <a:hlink>
      <a:srgbClr val="894419"/>
    </a:hlink>
    <a:folHlink>
      <a:srgbClr val="5C2D1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189</TotalTime>
  <Words>645</Words>
  <Application>Microsoft Office PowerPoint</Application>
  <PresentationFormat>Экран (4:3)</PresentationFormat>
  <Paragraphs>223</Paragraphs>
  <Slides>20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1_Поток</vt:lpstr>
      <vt:lpstr>Работа с одаренными детьми</vt:lpstr>
      <vt:lpstr>Работа с одаренными детьми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Работа с одаренными детьми</dc:title>
  <dc:creator>Анна</dc:creator>
  <cp:lastModifiedBy>Пользователь</cp:lastModifiedBy>
  <cp:revision>20</cp:revision>
  <dcterms:created xsi:type="dcterms:W3CDTF">2012-04-02T17:49:25Z</dcterms:created>
  <dcterms:modified xsi:type="dcterms:W3CDTF">2012-05-02T09:19:05Z</dcterms:modified>
</cp:coreProperties>
</file>