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44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18.01.2013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18.01.2013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18.01.2013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18.01.2013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332656"/>
            <a:ext cx="6172200" cy="2088232"/>
          </a:xfrm>
        </p:spPr>
        <p:txBody>
          <a:bodyPr>
            <a:normAutofit/>
          </a:bodyPr>
          <a:lstStyle/>
          <a:p>
            <a:pPr algn="ctr"/>
            <a:r>
              <a:rPr lang="tt-RU" sz="5400" dirty="0" smtClean="0"/>
              <a:t>сүз ясалыш ысуллары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2924944"/>
            <a:ext cx="6172200" cy="2808312"/>
          </a:xfrm>
        </p:spPr>
        <p:txBody>
          <a:bodyPr>
            <a:noAutofit/>
          </a:bodyPr>
          <a:lstStyle/>
          <a:p>
            <a:pPr algn="ctr"/>
            <a:r>
              <a:rPr lang="tt-RU" sz="2400" dirty="0" smtClean="0"/>
              <a:t>Эшләде: Түбән Мәтәскә урта гомуми белем мәктәбенең </a:t>
            </a:r>
            <a:r>
              <a:rPr lang="en-US" sz="2400" dirty="0" smtClean="0"/>
              <a:t>I</a:t>
            </a:r>
            <a:r>
              <a:rPr lang="ru-RU" sz="2400" dirty="0" smtClean="0"/>
              <a:t> квалификация </a:t>
            </a:r>
            <a:r>
              <a:rPr lang="ru-RU" sz="2400" dirty="0" err="1" smtClean="0"/>
              <a:t>категорияле</a:t>
            </a:r>
            <a:endParaRPr lang="ru-RU" sz="2400" dirty="0" smtClean="0"/>
          </a:p>
          <a:p>
            <a:pPr algn="ctr"/>
            <a:r>
              <a:rPr lang="ru-RU" sz="2400" dirty="0" smtClean="0"/>
              <a:t> татар теле </a:t>
            </a:r>
            <a:r>
              <a:rPr lang="tt-RU" sz="2400" dirty="0" smtClean="0"/>
              <a:t>һәм әдәбияты укытучысы </a:t>
            </a:r>
          </a:p>
          <a:p>
            <a:pPr algn="ctr"/>
            <a:r>
              <a:rPr lang="tt-RU" sz="2400" dirty="0" smtClean="0"/>
              <a:t>Габдрахманова Наилә Шайнур кызы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4970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04664"/>
            <a:ext cx="8064896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dirty="0" smtClean="0">
                <a:solidFill>
                  <a:srgbClr val="FF0000"/>
                </a:solidFill>
              </a:rPr>
              <a:t>Тест </a:t>
            </a:r>
          </a:p>
          <a:p>
            <a:r>
              <a:rPr lang="tt-RU" sz="2800" dirty="0" smtClean="0">
                <a:solidFill>
                  <a:srgbClr val="7030A0"/>
                </a:solidFill>
              </a:rPr>
              <a:t>1.Тезмә сүзләр күрсәтелгән рәтне билгеләгез.</a:t>
            </a:r>
          </a:p>
          <a:p>
            <a:r>
              <a:rPr lang="tt-RU" sz="2800" dirty="0">
                <a:solidFill>
                  <a:srgbClr val="FF0000"/>
                </a:solidFill>
              </a:rPr>
              <a:t> </a:t>
            </a:r>
            <a:r>
              <a:rPr lang="tt-RU" sz="2800" dirty="0" smtClean="0">
                <a:solidFill>
                  <a:srgbClr val="FF0000"/>
                </a:solidFill>
              </a:rPr>
              <a:t> </a:t>
            </a:r>
            <a:r>
              <a:rPr lang="tt-RU" sz="2800" dirty="0" smtClean="0"/>
              <a:t>1.җир(җиләге), ял(ит),туган(ил)</a:t>
            </a:r>
          </a:p>
          <a:p>
            <a:r>
              <a:rPr lang="tt-RU" sz="2800" dirty="0"/>
              <a:t> </a:t>
            </a:r>
            <a:r>
              <a:rPr lang="tt-RU" sz="2800" dirty="0" smtClean="0"/>
              <a:t> 2.ара(тирә), аш(су), хатын(кыз)</a:t>
            </a:r>
          </a:p>
          <a:p>
            <a:r>
              <a:rPr lang="tt-RU" sz="2800" dirty="0"/>
              <a:t> </a:t>
            </a:r>
            <a:r>
              <a:rPr lang="tt-RU" sz="2800" dirty="0" smtClean="0"/>
              <a:t> 3.кул(яулык), тере(көмеш), таш(күмер)</a:t>
            </a:r>
          </a:p>
          <a:p>
            <a:r>
              <a:rPr lang="tt-RU" sz="2800" dirty="0"/>
              <a:t> </a:t>
            </a:r>
            <a:r>
              <a:rPr lang="tt-RU" sz="2800" dirty="0" smtClean="0"/>
              <a:t> 4.юл(чы), утын(лык), оял(чан)</a:t>
            </a:r>
          </a:p>
          <a:p>
            <a:endParaRPr lang="tt-RU" sz="2800" dirty="0">
              <a:solidFill>
                <a:srgbClr val="FF0000"/>
              </a:solidFill>
            </a:endParaRPr>
          </a:p>
          <a:p>
            <a:r>
              <a:rPr lang="tt-RU" sz="2800" dirty="0" smtClean="0">
                <a:solidFill>
                  <a:srgbClr val="7030A0"/>
                </a:solidFill>
              </a:rPr>
              <a:t>2. Кушымчалау юлы белән ясалган сүзләр рәтен билгеләгез.</a:t>
            </a:r>
          </a:p>
          <a:p>
            <a:r>
              <a:rPr lang="tt-RU" sz="2800" dirty="0">
                <a:solidFill>
                  <a:srgbClr val="FF0000"/>
                </a:solidFill>
              </a:rPr>
              <a:t> </a:t>
            </a:r>
            <a:r>
              <a:rPr lang="tt-RU" sz="2800" dirty="0" smtClean="0">
                <a:solidFill>
                  <a:srgbClr val="FF0000"/>
                </a:solidFill>
              </a:rPr>
              <a:t> </a:t>
            </a:r>
            <a:r>
              <a:rPr lang="tt-RU" sz="2800" dirty="0" smtClean="0"/>
              <a:t>1.кул(яулык</a:t>
            </a:r>
            <a:r>
              <a:rPr lang="tt-RU" sz="2800" dirty="0"/>
              <a:t>), тере(көмеш), таш(күмер)</a:t>
            </a:r>
          </a:p>
          <a:p>
            <a:r>
              <a:rPr lang="tt-RU" sz="2800" dirty="0" smtClean="0"/>
              <a:t>  2.юл(чы</a:t>
            </a:r>
            <a:r>
              <a:rPr lang="tt-RU" sz="2800" dirty="0"/>
              <a:t>), утын(лык), оял(чан)</a:t>
            </a:r>
          </a:p>
          <a:p>
            <a:r>
              <a:rPr lang="tt-RU" sz="2800" dirty="0" smtClean="0"/>
              <a:t>  3.бакча, бармак, атла</a:t>
            </a:r>
          </a:p>
          <a:p>
            <a:r>
              <a:rPr lang="tt-RU" sz="2800" dirty="0"/>
              <a:t> </a:t>
            </a:r>
            <a:r>
              <a:rPr lang="tt-RU" sz="2800" dirty="0" smtClean="0"/>
              <a:t> 4.туган көн, очкылык тоту, бал корты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72213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806489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dirty="0" smtClean="0">
                <a:solidFill>
                  <a:srgbClr val="7030A0"/>
                </a:solidFill>
              </a:rPr>
              <a:t>3. Фонетик ысул белән ясалган сүзләр рәтен билгеләргә.</a:t>
            </a:r>
          </a:p>
          <a:p>
            <a:r>
              <a:rPr lang="tt-RU" sz="2800" dirty="0">
                <a:solidFill>
                  <a:srgbClr val="7030A0"/>
                </a:solidFill>
              </a:rPr>
              <a:t> </a:t>
            </a:r>
            <a:r>
              <a:rPr lang="tt-RU" sz="2800" dirty="0" smtClean="0">
                <a:solidFill>
                  <a:srgbClr val="7030A0"/>
                </a:solidFill>
              </a:rPr>
              <a:t> </a:t>
            </a:r>
            <a:r>
              <a:rPr lang="tt-RU" sz="2800" dirty="0" smtClean="0"/>
              <a:t>1.умартачылык, чынбарлык, ташбаш</a:t>
            </a:r>
          </a:p>
          <a:p>
            <a:r>
              <a:rPr lang="tt-RU" sz="2800" dirty="0"/>
              <a:t> </a:t>
            </a:r>
            <a:r>
              <a:rPr lang="tt-RU" sz="2800" dirty="0" smtClean="0"/>
              <a:t> 2.савыт-саба, бала-чага, тирә-як</a:t>
            </a:r>
          </a:p>
          <a:p>
            <a:r>
              <a:rPr lang="tt-RU" sz="2800" dirty="0"/>
              <a:t> </a:t>
            </a:r>
            <a:r>
              <a:rPr lang="tt-RU" sz="2800" dirty="0" smtClean="0"/>
              <a:t> 3.идән буяу, буяу алу, китап уку, уку дәресе</a:t>
            </a:r>
          </a:p>
          <a:p>
            <a:r>
              <a:rPr lang="tt-RU" sz="2800" dirty="0"/>
              <a:t> </a:t>
            </a:r>
            <a:r>
              <a:rPr lang="tt-RU" sz="2800" dirty="0" smtClean="0"/>
              <a:t> </a:t>
            </a:r>
            <a:r>
              <a:rPr lang="tt-RU" sz="2800" dirty="0" smtClean="0"/>
              <a:t>4. </a:t>
            </a:r>
            <a:r>
              <a:rPr lang="tt-RU" sz="2800" dirty="0" smtClean="0"/>
              <a:t>хаҗәт-әҗәт, хикәят-әкият, гамәл-әмәл</a:t>
            </a:r>
          </a:p>
          <a:p>
            <a:endParaRPr lang="tt-RU" sz="2800" dirty="0">
              <a:solidFill>
                <a:srgbClr val="7030A0"/>
              </a:solidFill>
            </a:endParaRPr>
          </a:p>
          <a:p>
            <a:r>
              <a:rPr lang="tt-RU" sz="2800" dirty="0" smtClean="0">
                <a:solidFill>
                  <a:srgbClr val="7030A0"/>
                </a:solidFill>
              </a:rPr>
              <a:t>4. </a:t>
            </a:r>
            <a:r>
              <a:rPr lang="tt-RU" sz="2800" i="1" dirty="0" smtClean="0">
                <a:solidFill>
                  <a:srgbClr val="7030A0"/>
                </a:solidFill>
              </a:rPr>
              <a:t>Ям</a:t>
            </a:r>
            <a:r>
              <a:rPr lang="ru-RU" sz="2800" i="1" dirty="0" smtClean="0">
                <a:solidFill>
                  <a:srgbClr val="7030A0"/>
                </a:solidFill>
              </a:rPr>
              <a:t>ь</a:t>
            </a:r>
            <a:r>
              <a:rPr lang="tt-RU" sz="2800" i="1" dirty="0" smtClean="0">
                <a:solidFill>
                  <a:srgbClr val="7030A0"/>
                </a:solidFill>
              </a:rPr>
              <a:t>ле, комлык, эшлә, озынча </a:t>
            </a:r>
            <a:r>
              <a:rPr lang="tt-RU" sz="2800" dirty="0" smtClean="0">
                <a:solidFill>
                  <a:srgbClr val="7030A0"/>
                </a:solidFill>
              </a:rPr>
              <a:t>сүзләре нинди ысул белән ясалганнар?</a:t>
            </a:r>
          </a:p>
          <a:p>
            <a:r>
              <a:rPr lang="tt-RU" sz="2800" dirty="0">
                <a:solidFill>
                  <a:srgbClr val="7030A0"/>
                </a:solidFill>
              </a:rPr>
              <a:t> </a:t>
            </a:r>
            <a:r>
              <a:rPr lang="tt-RU" sz="2800" dirty="0" smtClean="0">
                <a:solidFill>
                  <a:srgbClr val="7030A0"/>
                </a:solidFill>
              </a:rPr>
              <a:t> </a:t>
            </a:r>
            <a:r>
              <a:rPr lang="tt-RU" sz="2800" dirty="0" smtClean="0"/>
              <a:t>1.сүз ясагыч кушымча өстәү юлы белән</a:t>
            </a:r>
          </a:p>
          <a:p>
            <a:r>
              <a:rPr lang="tt-RU" sz="2800" dirty="0"/>
              <a:t> </a:t>
            </a:r>
            <a:r>
              <a:rPr lang="tt-RU" sz="2800" dirty="0" smtClean="0"/>
              <a:t> 2.сүзләрне кушу юлы белән</a:t>
            </a:r>
          </a:p>
          <a:p>
            <a:r>
              <a:rPr lang="tt-RU" sz="2800" dirty="0" smtClean="0"/>
              <a:t>  3.сүзләрне кыскарту юлы белән</a:t>
            </a:r>
          </a:p>
          <a:p>
            <a:r>
              <a:rPr lang="tt-RU" sz="2800" dirty="0"/>
              <a:t> </a:t>
            </a:r>
            <a:r>
              <a:rPr lang="tt-RU" sz="2800" dirty="0" smtClean="0"/>
              <a:t> 4.сүзгә яңа мәг</a:t>
            </a:r>
            <a:r>
              <a:rPr lang="ru-RU" sz="2800" dirty="0" smtClean="0"/>
              <a:t>ъ</a:t>
            </a:r>
            <a:r>
              <a:rPr lang="tt-RU" sz="2800" dirty="0" smtClean="0"/>
              <a:t>нә өстәү юлы белән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42067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04664"/>
            <a:ext cx="806489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dirty="0" smtClean="0">
                <a:solidFill>
                  <a:srgbClr val="7030A0"/>
                </a:solidFill>
              </a:rPr>
              <a:t>5. </a:t>
            </a:r>
            <a:r>
              <a:rPr lang="tt-RU" sz="2800" i="1" dirty="0" smtClean="0">
                <a:solidFill>
                  <a:srgbClr val="7030A0"/>
                </a:solidFill>
              </a:rPr>
              <a:t>Ераклыктан</a:t>
            </a:r>
            <a:r>
              <a:rPr lang="tt-RU" sz="2800" dirty="0" smtClean="0">
                <a:solidFill>
                  <a:srgbClr val="7030A0"/>
                </a:solidFill>
              </a:rPr>
              <a:t> сүзенең нигезен билгеләгез.</a:t>
            </a:r>
          </a:p>
          <a:p>
            <a:r>
              <a:rPr lang="tt-RU" sz="2800" dirty="0">
                <a:solidFill>
                  <a:srgbClr val="7030A0"/>
                </a:solidFill>
              </a:rPr>
              <a:t> </a:t>
            </a:r>
            <a:r>
              <a:rPr lang="tt-RU" sz="2800" dirty="0" smtClean="0">
                <a:solidFill>
                  <a:srgbClr val="7030A0"/>
                </a:solidFill>
              </a:rPr>
              <a:t> </a:t>
            </a:r>
            <a:r>
              <a:rPr lang="tt-RU" sz="2800" dirty="0" smtClean="0"/>
              <a:t>1.ерак</a:t>
            </a:r>
          </a:p>
          <a:p>
            <a:r>
              <a:rPr lang="tt-RU" sz="2800" dirty="0"/>
              <a:t> </a:t>
            </a:r>
            <a:r>
              <a:rPr lang="tt-RU" sz="2800" dirty="0" smtClean="0"/>
              <a:t> 2.ераклык</a:t>
            </a:r>
          </a:p>
          <a:p>
            <a:r>
              <a:rPr lang="tt-RU" sz="2800" dirty="0"/>
              <a:t> </a:t>
            </a:r>
            <a:r>
              <a:rPr lang="tt-RU" sz="2800" dirty="0" smtClean="0"/>
              <a:t> 3.ер</a:t>
            </a:r>
          </a:p>
          <a:p>
            <a:r>
              <a:rPr lang="tt-RU" sz="2800" dirty="0"/>
              <a:t> </a:t>
            </a:r>
            <a:r>
              <a:rPr lang="tt-RU" sz="2800" dirty="0" smtClean="0"/>
              <a:t> 4.ераклыкта</a:t>
            </a:r>
          </a:p>
          <a:p>
            <a:endParaRPr lang="tt-RU" sz="2800" dirty="0"/>
          </a:p>
          <a:p>
            <a:r>
              <a:rPr lang="tt-RU" sz="2800" dirty="0" smtClean="0">
                <a:solidFill>
                  <a:srgbClr val="7030A0"/>
                </a:solidFill>
              </a:rPr>
              <a:t>6. </a:t>
            </a:r>
            <a:r>
              <a:rPr lang="tt-RU" sz="2800" i="1" dirty="0" smtClean="0">
                <a:solidFill>
                  <a:srgbClr val="7030A0"/>
                </a:solidFill>
              </a:rPr>
              <a:t>Бүлмәдәшне  </a:t>
            </a:r>
            <a:r>
              <a:rPr lang="tt-RU" sz="2800" dirty="0" smtClean="0">
                <a:solidFill>
                  <a:srgbClr val="7030A0"/>
                </a:solidFill>
              </a:rPr>
              <a:t>сүзен сүз төзелеше буенча тикшерегез.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851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48680"/>
            <a:ext cx="792088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dirty="0" smtClean="0">
                <a:solidFill>
                  <a:srgbClr val="FF0000"/>
                </a:solidFill>
              </a:rPr>
              <a:t>Җавапларны тикшер:</a:t>
            </a:r>
          </a:p>
          <a:p>
            <a:r>
              <a:rPr lang="tt-RU" sz="3200" dirty="0" smtClean="0">
                <a:solidFill>
                  <a:srgbClr val="7030A0"/>
                </a:solidFill>
              </a:rPr>
              <a:t>1. </a:t>
            </a:r>
            <a:r>
              <a:rPr lang="tt-RU" sz="3200" dirty="0" smtClean="0"/>
              <a:t>1</a:t>
            </a:r>
          </a:p>
          <a:p>
            <a:r>
              <a:rPr lang="tt-RU" sz="3200" dirty="0" smtClean="0">
                <a:solidFill>
                  <a:srgbClr val="7030A0"/>
                </a:solidFill>
              </a:rPr>
              <a:t>2. </a:t>
            </a:r>
            <a:r>
              <a:rPr lang="tt-RU" sz="3200" dirty="0" smtClean="0"/>
              <a:t>2</a:t>
            </a:r>
          </a:p>
          <a:p>
            <a:r>
              <a:rPr lang="tt-RU" sz="3200" dirty="0" smtClean="0">
                <a:solidFill>
                  <a:srgbClr val="7030A0"/>
                </a:solidFill>
              </a:rPr>
              <a:t>3. </a:t>
            </a:r>
            <a:r>
              <a:rPr lang="tt-RU" sz="3200" dirty="0"/>
              <a:t>4</a:t>
            </a:r>
            <a:endParaRPr lang="tt-RU" sz="3200" dirty="0" smtClean="0"/>
          </a:p>
          <a:p>
            <a:r>
              <a:rPr lang="tt-RU" sz="3200" dirty="0" smtClean="0">
                <a:solidFill>
                  <a:srgbClr val="7030A0"/>
                </a:solidFill>
              </a:rPr>
              <a:t>4. </a:t>
            </a:r>
            <a:r>
              <a:rPr lang="tt-RU" sz="3200" dirty="0" smtClean="0"/>
              <a:t>1</a:t>
            </a:r>
          </a:p>
          <a:p>
            <a:r>
              <a:rPr lang="tt-RU" sz="3200" dirty="0" smtClean="0">
                <a:solidFill>
                  <a:srgbClr val="7030A0"/>
                </a:solidFill>
              </a:rPr>
              <a:t>5. </a:t>
            </a:r>
            <a:r>
              <a:rPr lang="tt-RU" sz="3200" dirty="0" smtClean="0"/>
              <a:t>2</a:t>
            </a:r>
          </a:p>
          <a:p>
            <a:endParaRPr lang="tt-RU" sz="3200" dirty="0">
              <a:solidFill>
                <a:srgbClr val="7030A0"/>
              </a:solidFill>
            </a:endParaRPr>
          </a:p>
          <a:p>
            <a:r>
              <a:rPr lang="tt-RU" sz="3200" dirty="0" smtClean="0">
                <a:solidFill>
                  <a:srgbClr val="FF0000"/>
                </a:solidFill>
              </a:rPr>
              <a:t>Бүл – мә –дәш - не</a:t>
            </a:r>
          </a:p>
          <a:p>
            <a:r>
              <a:rPr lang="tt-RU" sz="3200" dirty="0" smtClean="0">
                <a:solidFill>
                  <a:srgbClr val="FF0000"/>
                </a:solidFill>
              </a:rPr>
              <a:t>бүл –тамыр</a:t>
            </a:r>
          </a:p>
          <a:p>
            <a:r>
              <a:rPr lang="tt-RU" sz="3200" dirty="0" smtClean="0">
                <a:solidFill>
                  <a:srgbClr val="FF0000"/>
                </a:solidFill>
              </a:rPr>
              <a:t>мә – сүз ясагыч кушымча</a:t>
            </a:r>
          </a:p>
          <a:p>
            <a:r>
              <a:rPr lang="tt-RU" sz="3200" dirty="0" smtClean="0">
                <a:solidFill>
                  <a:srgbClr val="FF0000"/>
                </a:solidFill>
              </a:rPr>
              <a:t>дәш -</a:t>
            </a:r>
            <a:r>
              <a:rPr lang="tt-RU" sz="3200" dirty="0">
                <a:solidFill>
                  <a:srgbClr val="FF0000"/>
                </a:solidFill>
              </a:rPr>
              <a:t> сүз ясагыч </a:t>
            </a:r>
            <a:r>
              <a:rPr lang="tt-RU" sz="3200" dirty="0" smtClean="0">
                <a:solidFill>
                  <a:srgbClr val="FF0000"/>
                </a:solidFill>
              </a:rPr>
              <a:t>кушымча</a:t>
            </a:r>
          </a:p>
          <a:p>
            <a:r>
              <a:rPr lang="tt-RU" sz="3200" dirty="0">
                <a:solidFill>
                  <a:srgbClr val="FF0000"/>
                </a:solidFill>
              </a:rPr>
              <a:t>н</a:t>
            </a:r>
            <a:r>
              <a:rPr lang="tt-RU" sz="3200" dirty="0" smtClean="0">
                <a:solidFill>
                  <a:srgbClr val="FF0000"/>
                </a:solidFill>
              </a:rPr>
              <a:t>е – бәйләгеч кушымча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46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548680"/>
            <a:ext cx="748883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dirty="0" smtClean="0">
                <a:solidFill>
                  <a:srgbClr val="C00000"/>
                </a:solidFill>
              </a:rPr>
              <a:t>  Сүз ясалышы ысуллары </a:t>
            </a:r>
            <a:r>
              <a:rPr lang="tt-RU" sz="3200" dirty="0" smtClean="0">
                <a:solidFill>
                  <a:srgbClr val="7030A0"/>
                </a:solidFill>
              </a:rPr>
              <a:t>дип телнең үз чаралары ярдәмендә яңа сүзләр ясау юлларын, алымнарын атыйлар.</a:t>
            </a:r>
          </a:p>
          <a:p>
            <a:r>
              <a:rPr lang="tt-RU" sz="3200" dirty="0">
                <a:solidFill>
                  <a:srgbClr val="7030A0"/>
                </a:solidFill>
              </a:rPr>
              <a:t> </a:t>
            </a:r>
            <a:r>
              <a:rPr lang="tt-RU" sz="3200" dirty="0" smtClean="0">
                <a:solidFill>
                  <a:srgbClr val="7030A0"/>
                </a:solidFill>
              </a:rPr>
              <a:t>  Татар телендә сүз ясалышының түбәндәге ысуллары бар:</a:t>
            </a:r>
          </a:p>
          <a:p>
            <a:r>
              <a:rPr lang="tt-RU" sz="3200" dirty="0">
                <a:solidFill>
                  <a:srgbClr val="7030A0"/>
                </a:solidFill>
              </a:rPr>
              <a:t> </a:t>
            </a:r>
            <a:r>
              <a:rPr lang="tt-RU" sz="3200" dirty="0" smtClean="0">
                <a:solidFill>
                  <a:srgbClr val="7030A0"/>
                </a:solidFill>
              </a:rPr>
              <a:t> - сүз ясагыч кушымча ялгану;</a:t>
            </a:r>
          </a:p>
          <a:p>
            <a:r>
              <a:rPr lang="tt-RU" sz="3200" dirty="0">
                <a:solidFill>
                  <a:srgbClr val="7030A0"/>
                </a:solidFill>
              </a:rPr>
              <a:t> </a:t>
            </a:r>
            <a:r>
              <a:rPr lang="tt-RU" sz="3200" dirty="0" smtClean="0">
                <a:solidFill>
                  <a:srgbClr val="7030A0"/>
                </a:solidFill>
              </a:rPr>
              <a:t> - сүзләр кушылу;</a:t>
            </a:r>
          </a:p>
          <a:p>
            <a:r>
              <a:rPr lang="tt-RU" sz="3200" dirty="0">
                <a:solidFill>
                  <a:srgbClr val="7030A0"/>
                </a:solidFill>
              </a:rPr>
              <a:t> </a:t>
            </a:r>
            <a:r>
              <a:rPr lang="tt-RU" sz="3200" dirty="0" smtClean="0">
                <a:solidFill>
                  <a:srgbClr val="7030A0"/>
                </a:solidFill>
              </a:rPr>
              <a:t> - фонетик ысул;</a:t>
            </a:r>
          </a:p>
          <a:p>
            <a:r>
              <a:rPr lang="tt-RU" sz="3200" dirty="0">
                <a:solidFill>
                  <a:srgbClr val="7030A0"/>
                </a:solidFill>
              </a:rPr>
              <a:t> </a:t>
            </a:r>
            <a:r>
              <a:rPr lang="tt-RU" sz="3200" dirty="0" smtClean="0">
                <a:solidFill>
                  <a:srgbClr val="7030A0"/>
                </a:solidFill>
              </a:rPr>
              <a:t> - сүзләрнең мәг</a:t>
            </a:r>
            <a:r>
              <a:rPr lang="ru-RU" sz="3200" dirty="0" smtClean="0">
                <a:solidFill>
                  <a:srgbClr val="7030A0"/>
                </a:solidFill>
              </a:rPr>
              <a:t>ъ</a:t>
            </a:r>
            <a:r>
              <a:rPr lang="tt-RU" sz="3200" dirty="0" smtClean="0">
                <a:solidFill>
                  <a:srgbClr val="7030A0"/>
                </a:solidFill>
              </a:rPr>
              <a:t>нәсе үзгәрү;</a:t>
            </a:r>
          </a:p>
          <a:p>
            <a:r>
              <a:rPr lang="tt-RU" sz="3200" dirty="0">
                <a:solidFill>
                  <a:srgbClr val="7030A0"/>
                </a:solidFill>
              </a:rPr>
              <a:t> </a:t>
            </a:r>
            <a:r>
              <a:rPr lang="tt-RU" sz="3200" dirty="0" smtClean="0">
                <a:solidFill>
                  <a:srgbClr val="7030A0"/>
                </a:solidFill>
              </a:rPr>
              <a:t> - сүзләрне бер сүз төркеменнән икенчесенә күчерү;</a:t>
            </a:r>
          </a:p>
          <a:p>
            <a:r>
              <a:rPr lang="tt-RU" sz="3200" dirty="0">
                <a:solidFill>
                  <a:srgbClr val="7030A0"/>
                </a:solidFill>
              </a:rPr>
              <a:t> </a:t>
            </a:r>
            <a:r>
              <a:rPr lang="tt-RU" sz="3200" dirty="0" smtClean="0">
                <a:solidFill>
                  <a:srgbClr val="7030A0"/>
                </a:solidFill>
              </a:rPr>
              <a:t> - сүзләрне кыскарту.</a:t>
            </a:r>
            <a:endParaRPr lang="ru-RU" sz="3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738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620688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4000" dirty="0" smtClean="0">
                <a:solidFill>
                  <a:srgbClr val="FF0000"/>
                </a:solidFill>
              </a:rPr>
              <a:t>Сүз ясагыч кушымча ялгану ысулы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1978367"/>
            <a:ext cx="748883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dirty="0" smtClean="0">
                <a:solidFill>
                  <a:srgbClr val="002060"/>
                </a:solidFill>
              </a:rPr>
              <a:t>Сүз – чән</a:t>
            </a:r>
          </a:p>
          <a:p>
            <a:pPr algn="ctr"/>
            <a:r>
              <a:rPr lang="tt-RU" sz="3200" dirty="0" smtClean="0">
                <a:solidFill>
                  <a:srgbClr val="002060"/>
                </a:solidFill>
              </a:rPr>
              <a:t>Яз –гы</a:t>
            </a:r>
          </a:p>
          <a:p>
            <a:pPr algn="ctr"/>
            <a:r>
              <a:rPr lang="tt-RU" sz="3200" dirty="0" smtClean="0">
                <a:solidFill>
                  <a:srgbClr val="002060"/>
                </a:solidFill>
              </a:rPr>
              <a:t>Татар –ча</a:t>
            </a:r>
          </a:p>
          <a:p>
            <a:pPr algn="ctr"/>
            <a:r>
              <a:rPr lang="tt-RU" sz="3200" dirty="0" smtClean="0">
                <a:solidFill>
                  <a:srgbClr val="002060"/>
                </a:solidFill>
              </a:rPr>
              <a:t>Кыш – ын</a:t>
            </a:r>
          </a:p>
          <a:p>
            <a:pPr algn="ctr"/>
            <a:r>
              <a:rPr lang="tt-RU" sz="3200" dirty="0" smtClean="0">
                <a:solidFill>
                  <a:srgbClr val="002060"/>
                </a:solidFill>
              </a:rPr>
              <a:t>Уй – ла</a:t>
            </a:r>
          </a:p>
          <a:p>
            <a:pPr algn="ctr"/>
            <a:r>
              <a:rPr lang="tt-RU" sz="3200" dirty="0" smtClean="0">
                <a:solidFill>
                  <a:srgbClr val="002060"/>
                </a:solidFill>
              </a:rPr>
              <a:t>Хәйлә – кәр</a:t>
            </a:r>
          </a:p>
          <a:p>
            <a:pPr algn="ctr"/>
            <a:r>
              <a:rPr lang="tt-RU" sz="3200" dirty="0" smtClean="0">
                <a:solidFill>
                  <a:srgbClr val="002060"/>
                </a:solidFill>
              </a:rPr>
              <a:t>Сыз - ык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129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55576" y="476672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4000" dirty="0" smtClean="0">
                <a:solidFill>
                  <a:srgbClr val="FF0000"/>
                </a:solidFill>
              </a:rPr>
              <a:t>Сүзләр кушылу ысулы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39652" y="1184558"/>
            <a:ext cx="633670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dirty="0" smtClean="0">
                <a:solidFill>
                  <a:srgbClr val="002060"/>
                </a:solidFill>
              </a:rPr>
              <a:t>Кушма сүзләр</a:t>
            </a:r>
          </a:p>
          <a:p>
            <a:pPr algn="ctr"/>
            <a:r>
              <a:rPr lang="tt-RU" sz="2800" dirty="0"/>
              <a:t>а</a:t>
            </a:r>
            <a:r>
              <a:rPr lang="tt-RU" sz="2800" dirty="0" smtClean="0"/>
              <a:t>гымсу</a:t>
            </a:r>
          </a:p>
          <a:p>
            <a:pPr algn="ctr"/>
            <a:r>
              <a:rPr lang="tt-RU" sz="2800" dirty="0" smtClean="0"/>
              <a:t>тизйөрешле</a:t>
            </a:r>
          </a:p>
          <a:p>
            <a:pPr algn="ctr"/>
            <a:r>
              <a:rPr lang="tt-RU" sz="2800" dirty="0" smtClean="0"/>
              <a:t>мөгезборын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691680" y="3061995"/>
            <a:ext cx="64087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dirty="0" smtClean="0">
                <a:solidFill>
                  <a:srgbClr val="002060"/>
                </a:solidFill>
              </a:rPr>
              <a:t>Парлы сүзләр</a:t>
            </a:r>
          </a:p>
          <a:p>
            <a:pPr algn="ctr"/>
            <a:r>
              <a:rPr lang="tt-RU" sz="2800" dirty="0"/>
              <a:t>б</a:t>
            </a:r>
            <a:r>
              <a:rPr lang="tt-RU" sz="2800" dirty="0" smtClean="0"/>
              <a:t>ала-чага</a:t>
            </a:r>
          </a:p>
          <a:p>
            <a:pPr algn="ctr"/>
            <a:r>
              <a:rPr lang="tt-RU" sz="2800" dirty="0"/>
              <a:t>б</a:t>
            </a:r>
            <a:r>
              <a:rPr lang="tt-RU" sz="2800" dirty="0" smtClean="0"/>
              <a:t>әрелә-сугыла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439652" y="4508545"/>
            <a:ext cx="644471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dirty="0" smtClean="0">
                <a:solidFill>
                  <a:srgbClr val="002060"/>
                </a:solidFill>
              </a:rPr>
              <a:t>Тезмә сүзләр</a:t>
            </a:r>
          </a:p>
          <a:p>
            <a:pPr algn="ctr"/>
            <a:r>
              <a:rPr lang="tt-RU" sz="2800" dirty="0"/>
              <a:t>р</a:t>
            </a:r>
            <a:r>
              <a:rPr lang="tt-RU" sz="2800" dirty="0" smtClean="0"/>
              <a:t>әсем ясау</a:t>
            </a:r>
          </a:p>
          <a:p>
            <a:pPr algn="ctr"/>
            <a:r>
              <a:rPr lang="tt-RU" sz="2800" dirty="0"/>
              <a:t>т</a:t>
            </a:r>
            <a:r>
              <a:rPr lang="tt-RU" sz="2800" dirty="0" smtClean="0"/>
              <a:t>уган ил</a:t>
            </a:r>
          </a:p>
          <a:p>
            <a:pPr algn="ctr"/>
            <a:r>
              <a:rPr lang="tt-RU" sz="2800" dirty="0"/>
              <a:t>ү</a:t>
            </a:r>
            <a:r>
              <a:rPr lang="tt-RU" sz="2800" dirty="0" smtClean="0"/>
              <a:t>ги ана яфрагы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53358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76672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Фонетик </a:t>
            </a:r>
            <a:r>
              <a:rPr lang="ru-RU" sz="4000" dirty="0" err="1" smtClean="0">
                <a:solidFill>
                  <a:srgbClr val="FF0000"/>
                </a:solidFill>
              </a:rPr>
              <a:t>ысул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412776"/>
            <a:ext cx="770485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- </a:t>
            </a:r>
            <a:r>
              <a:rPr lang="ru-RU" sz="3200" dirty="0" err="1" smtClean="0">
                <a:solidFill>
                  <a:srgbClr val="0070C0"/>
                </a:solidFill>
              </a:rPr>
              <a:t>Авазлар</a:t>
            </a:r>
            <a:r>
              <a:rPr lang="ru-RU" sz="3200" dirty="0" smtClean="0">
                <a:solidFill>
                  <a:srgbClr val="0070C0"/>
                </a:solidFill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</a:rPr>
              <a:t>чиратлашу</a:t>
            </a:r>
            <a:r>
              <a:rPr lang="ru-RU" sz="3200" dirty="0" smtClean="0">
                <a:solidFill>
                  <a:srgbClr val="0070C0"/>
                </a:solidFill>
              </a:rPr>
              <a:t>: </a:t>
            </a:r>
            <a:r>
              <a:rPr lang="ru-RU" sz="3200" dirty="0" err="1" smtClean="0"/>
              <a:t>күз</a:t>
            </a:r>
            <a:r>
              <a:rPr lang="ru-RU" sz="3200" dirty="0"/>
              <a:t> </a:t>
            </a:r>
            <a:r>
              <a:rPr lang="ru-RU" sz="3200" dirty="0" smtClean="0"/>
              <a:t>– </a:t>
            </a:r>
            <a:r>
              <a:rPr lang="ru-RU" sz="3200" dirty="0" err="1" smtClean="0"/>
              <a:t>күр</a:t>
            </a:r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>
                <a:solidFill>
                  <a:srgbClr val="0070C0"/>
                </a:solidFill>
              </a:rPr>
              <a:t> -</a:t>
            </a:r>
            <a:r>
              <a:rPr lang="ru-RU" sz="3200" dirty="0" err="1" smtClean="0">
                <a:solidFill>
                  <a:srgbClr val="0070C0"/>
                </a:solidFill>
              </a:rPr>
              <a:t>Аваз</a:t>
            </a:r>
            <a:r>
              <a:rPr lang="ru-RU" sz="3200" dirty="0" smtClean="0">
                <a:solidFill>
                  <a:srgbClr val="0070C0"/>
                </a:solidFill>
              </a:rPr>
              <a:t> т</a:t>
            </a:r>
            <a:r>
              <a:rPr lang="tt-RU" sz="3200" dirty="0" smtClean="0">
                <a:solidFill>
                  <a:srgbClr val="0070C0"/>
                </a:solidFill>
              </a:rPr>
              <a:t>өшеп калу: </a:t>
            </a:r>
            <a:r>
              <a:rPr lang="tt-RU" sz="3200" dirty="0" smtClean="0"/>
              <a:t>хәзер – әзер</a:t>
            </a:r>
          </a:p>
          <a:p>
            <a:endParaRPr lang="ru-RU" sz="3200" dirty="0" smtClean="0"/>
          </a:p>
          <a:p>
            <a:r>
              <a:rPr lang="tt-RU" sz="3200" dirty="0" smtClean="0">
                <a:solidFill>
                  <a:srgbClr val="0070C0"/>
                </a:solidFill>
              </a:rPr>
              <a:t> -Сүзнең басымы күчү: </a:t>
            </a:r>
            <a:r>
              <a:rPr lang="tt-RU" sz="3200" dirty="0" smtClean="0"/>
              <a:t>т</a:t>
            </a:r>
            <a:r>
              <a:rPr lang="tt-RU" sz="3200" dirty="0" smtClean="0">
                <a:solidFill>
                  <a:srgbClr val="FF0000"/>
                </a:solidFill>
              </a:rPr>
              <a:t>а</a:t>
            </a:r>
            <a:r>
              <a:rPr lang="tt-RU" sz="3200" dirty="0" smtClean="0"/>
              <a:t>ныш - тан</a:t>
            </a:r>
            <a:r>
              <a:rPr lang="tt-RU" sz="3200" dirty="0" smtClean="0">
                <a:solidFill>
                  <a:srgbClr val="FF0000"/>
                </a:solidFill>
              </a:rPr>
              <a:t>ы</a:t>
            </a:r>
            <a:r>
              <a:rPr lang="tt-RU" sz="3200" dirty="0" smtClean="0"/>
              <a:t>ш</a:t>
            </a:r>
          </a:p>
          <a:p>
            <a:endParaRPr lang="tt-RU" sz="3200" dirty="0" smtClean="0"/>
          </a:p>
          <a:p>
            <a:r>
              <a:rPr lang="tt-RU" sz="3200" dirty="0">
                <a:solidFill>
                  <a:srgbClr val="0070C0"/>
                </a:solidFill>
              </a:rPr>
              <a:t> </a:t>
            </a:r>
            <a:r>
              <a:rPr lang="tt-RU" sz="3200" dirty="0" smtClean="0">
                <a:solidFill>
                  <a:srgbClr val="0070C0"/>
                </a:solidFill>
              </a:rPr>
              <a:t>-Сүзнең нигезе нечкәрү: </a:t>
            </a:r>
            <a:r>
              <a:rPr lang="tt-RU" sz="3200" dirty="0" smtClean="0"/>
              <a:t>чачак -чәчәк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53402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04664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4000" dirty="0" smtClean="0">
                <a:solidFill>
                  <a:srgbClr val="FF0000"/>
                </a:solidFill>
              </a:rPr>
              <a:t>Сүзләрнең мәг</a:t>
            </a:r>
            <a:r>
              <a:rPr lang="ru-RU" sz="4000" dirty="0" smtClean="0">
                <a:solidFill>
                  <a:srgbClr val="FF0000"/>
                </a:solidFill>
              </a:rPr>
              <a:t>ъ</a:t>
            </a:r>
            <a:r>
              <a:rPr lang="tt-RU" sz="4000" dirty="0" smtClean="0">
                <a:solidFill>
                  <a:srgbClr val="FF0000"/>
                </a:solidFill>
              </a:rPr>
              <a:t>нәсе үзгәрү ысулы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728103"/>
            <a:ext cx="792088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dirty="0" smtClean="0">
                <a:solidFill>
                  <a:srgbClr val="0070C0"/>
                </a:solidFill>
              </a:rPr>
              <a:t>Яңа сүзләр кулланылышта булган сүзләрнең мәг</a:t>
            </a:r>
            <a:r>
              <a:rPr lang="ru-RU" sz="3200" dirty="0" smtClean="0">
                <a:solidFill>
                  <a:srgbClr val="0070C0"/>
                </a:solidFill>
              </a:rPr>
              <a:t>ъ</a:t>
            </a:r>
            <a:r>
              <a:rPr lang="tt-RU" sz="3200" dirty="0" smtClean="0">
                <a:solidFill>
                  <a:srgbClr val="0070C0"/>
                </a:solidFill>
              </a:rPr>
              <a:t>нәләре үзгәреп ясала.</a:t>
            </a:r>
          </a:p>
          <a:p>
            <a:pPr algn="ctr"/>
            <a:endParaRPr lang="tt-RU" sz="3200" dirty="0" smtClean="0">
              <a:solidFill>
                <a:srgbClr val="0070C0"/>
              </a:solidFill>
            </a:endParaRPr>
          </a:p>
          <a:p>
            <a:pPr algn="ctr"/>
            <a:r>
              <a:rPr lang="tt-RU" sz="3200" dirty="0" smtClean="0"/>
              <a:t>Йомгак(җеп чорнамы) - йомгак(нәтиҗә)</a:t>
            </a:r>
          </a:p>
          <a:p>
            <a:pPr algn="ctr"/>
            <a:r>
              <a:rPr lang="tt-RU" sz="3200" dirty="0" smtClean="0"/>
              <a:t>Ай(күк җисеме) – ай(вакыт берәмлеге)</a:t>
            </a:r>
          </a:p>
          <a:p>
            <a:pPr algn="ctr"/>
            <a:r>
              <a:rPr lang="tt-RU" sz="3200" dirty="0" smtClean="0"/>
              <a:t>Тамыр(үсемлек өлеше) – тамыр(сүзнең мәг</a:t>
            </a:r>
            <a:r>
              <a:rPr lang="ru-RU" sz="3200" dirty="0" smtClean="0"/>
              <a:t>ъ</a:t>
            </a:r>
            <a:r>
              <a:rPr lang="tt-RU" sz="3200" dirty="0" smtClean="0"/>
              <a:t>нәле кисәге)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32388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76672"/>
            <a:ext cx="79208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4000" dirty="0" smtClean="0">
                <a:solidFill>
                  <a:srgbClr val="FF0000"/>
                </a:solidFill>
              </a:rPr>
              <a:t>Сүзләрне бер сүз төркеменнән икенчесенә күчерү ысулы (конверсия ысулы)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2924944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dirty="0" smtClean="0">
                <a:solidFill>
                  <a:srgbClr val="0070C0"/>
                </a:solidFill>
              </a:rPr>
              <a:t>Буяу(исем) – буяу(фигыл</a:t>
            </a:r>
            <a:r>
              <a:rPr lang="ru-RU" sz="3200" dirty="0" smtClean="0">
                <a:solidFill>
                  <a:srgbClr val="0070C0"/>
                </a:solidFill>
              </a:rPr>
              <a:t>ь</a:t>
            </a:r>
            <a:r>
              <a:rPr lang="tt-RU" sz="3200" dirty="0" smtClean="0">
                <a:solidFill>
                  <a:srgbClr val="0070C0"/>
                </a:solidFill>
              </a:rPr>
              <a:t>)</a:t>
            </a:r>
          </a:p>
          <a:p>
            <a:pPr algn="ctr"/>
            <a:endParaRPr lang="tt-RU" sz="3200" dirty="0" smtClean="0">
              <a:solidFill>
                <a:srgbClr val="0070C0"/>
              </a:solidFill>
            </a:endParaRPr>
          </a:p>
          <a:p>
            <a:pPr algn="ctr"/>
            <a:r>
              <a:rPr lang="tt-RU" sz="3200" dirty="0" smtClean="0">
                <a:solidFill>
                  <a:srgbClr val="0070C0"/>
                </a:solidFill>
              </a:rPr>
              <a:t>Белдерү (исем) – белдерү(фигыл</a:t>
            </a:r>
            <a:r>
              <a:rPr lang="ru-RU" sz="3200" dirty="0" smtClean="0">
                <a:solidFill>
                  <a:srgbClr val="0070C0"/>
                </a:solidFill>
              </a:rPr>
              <a:t>ь)</a:t>
            </a:r>
            <a:endParaRPr lang="ru-RU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953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76672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С</a:t>
            </a:r>
            <a:r>
              <a:rPr lang="tt-RU" sz="4000" dirty="0" smtClean="0">
                <a:solidFill>
                  <a:srgbClr val="FF0000"/>
                </a:solidFill>
              </a:rPr>
              <a:t>үзләрне кыскарту ысулы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1628800"/>
            <a:ext cx="727280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dirty="0" smtClean="0">
                <a:solidFill>
                  <a:srgbClr val="0070C0"/>
                </a:solidFill>
              </a:rPr>
              <a:t>Яңа сүзләр кулланылыштагы тезмә сүзләрне кыскартып ясала.</a:t>
            </a:r>
          </a:p>
          <a:p>
            <a:pPr algn="ctr"/>
            <a:endParaRPr lang="tt-RU" sz="3200" dirty="0">
              <a:solidFill>
                <a:srgbClr val="0070C0"/>
              </a:solidFill>
            </a:endParaRPr>
          </a:p>
          <a:p>
            <a:pPr algn="ctr"/>
            <a:r>
              <a:rPr lang="tt-RU" sz="3200" dirty="0" smtClean="0"/>
              <a:t>ТДГПУ</a:t>
            </a:r>
          </a:p>
          <a:p>
            <a:pPr algn="ctr"/>
            <a:r>
              <a:rPr lang="tt-RU" sz="3200" dirty="0" smtClean="0"/>
              <a:t>БМО</a:t>
            </a:r>
          </a:p>
          <a:p>
            <a:pPr algn="ctr"/>
            <a:r>
              <a:rPr lang="tt-RU" sz="3200" dirty="0"/>
              <a:t>д</a:t>
            </a:r>
            <a:r>
              <a:rPr lang="tt-RU" sz="3200" dirty="0" smtClean="0"/>
              <a:t>рамтүгәрәк</a:t>
            </a:r>
          </a:p>
          <a:p>
            <a:pPr algn="ctr"/>
            <a:r>
              <a:rPr lang="tt-RU" sz="3200" dirty="0" smtClean="0"/>
              <a:t> турпоход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83259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04664"/>
            <a:ext cx="7848872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dirty="0" smtClean="0">
                <a:solidFill>
                  <a:srgbClr val="FF0000"/>
                </a:solidFill>
              </a:rPr>
              <a:t>Бирелгән сүзләрнең ясалыш ысулын билгеләгез һәм аерып языгыз.</a:t>
            </a:r>
          </a:p>
          <a:p>
            <a:r>
              <a:rPr lang="tt-RU" sz="2800" dirty="0" smtClean="0">
                <a:solidFill>
                  <a:srgbClr val="0070C0"/>
                </a:solidFill>
              </a:rPr>
              <a:t>Кушымчалау –</a:t>
            </a:r>
          </a:p>
          <a:p>
            <a:r>
              <a:rPr lang="tt-RU" sz="2800" dirty="0" smtClean="0">
                <a:solidFill>
                  <a:srgbClr val="0070C0"/>
                </a:solidFill>
              </a:rPr>
              <a:t>Сүзләр кушылу –</a:t>
            </a:r>
          </a:p>
          <a:p>
            <a:r>
              <a:rPr lang="tt-RU" sz="2800" dirty="0" smtClean="0">
                <a:solidFill>
                  <a:srgbClr val="0070C0"/>
                </a:solidFill>
              </a:rPr>
              <a:t>Фонетик –</a:t>
            </a:r>
          </a:p>
          <a:p>
            <a:r>
              <a:rPr lang="tt-RU" sz="2800" dirty="0" smtClean="0">
                <a:solidFill>
                  <a:srgbClr val="0070C0"/>
                </a:solidFill>
              </a:rPr>
              <a:t>Күчү –</a:t>
            </a:r>
          </a:p>
          <a:p>
            <a:r>
              <a:rPr lang="tt-RU" sz="2800" dirty="0" smtClean="0">
                <a:solidFill>
                  <a:srgbClr val="0070C0"/>
                </a:solidFill>
              </a:rPr>
              <a:t>Мәг</a:t>
            </a:r>
            <a:r>
              <a:rPr lang="ru-RU" sz="2800" dirty="0" smtClean="0">
                <a:solidFill>
                  <a:srgbClr val="0070C0"/>
                </a:solidFill>
              </a:rPr>
              <a:t>ъ</a:t>
            </a:r>
            <a:r>
              <a:rPr lang="tt-RU" sz="2800" dirty="0" smtClean="0">
                <a:solidFill>
                  <a:srgbClr val="0070C0"/>
                </a:solidFill>
              </a:rPr>
              <a:t>нә үзгәрү –</a:t>
            </a:r>
          </a:p>
          <a:p>
            <a:r>
              <a:rPr lang="tt-RU" sz="2800" dirty="0" smtClean="0">
                <a:solidFill>
                  <a:srgbClr val="0070C0"/>
                </a:solidFill>
              </a:rPr>
              <a:t>Кыскарту –</a:t>
            </a:r>
            <a:endParaRPr lang="tt-RU" sz="3200" dirty="0">
              <a:solidFill>
                <a:srgbClr val="0070C0"/>
              </a:solidFill>
            </a:endParaRPr>
          </a:p>
          <a:p>
            <a:r>
              <a:rPr lang="tt-RU" sz="3200" dirty="0" smtClean="0"/>
              <a:t>Әти-әни, күздә тоту, ярдәмче, үсемлек, кайтаваз, дус –иш, әзер, көтү, киләчәк, агроберләшмә, сарут, дога кылу, теләктәшлек, терекөмеш, Гөлшат, бүлек, кура җиләге, әҗәт, уку, пәрдә.</a:t>
            </a:r>
          </a:p>
          <a:p>
            <a:pPr algn="ctr"/>
            <a:endParaRPr lang="ru-RU" sz="32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998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208</TotalTime>
  <Words>550</Words>
  <Application>Microsoft Office PowerPoint</Application>
  <PresentationFormat>Экран (4:3)</PresentationFormat>
  <Paragraphs>107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сүз ясалыш ысуллары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сүз ясалыш ысуллары</dc:title>
  <dc:creator>Наиля</dc:creator>
  <cp:lastModifiedBy>Наиля</cp:lastModifiedBy>
  <cp:revision>18</cp:revision>
  <dcterms:created xsi:type="dcterms:W3CDTF">2012-11-11T09:00:38Z</dcterms:created>
  <dcterms:modified xsi:type="dcterms:W3CDTF">2013-01-18T05:17:49Z</dcterms:modified>
</cp:coreProperties>
</file>